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b17e0d5f9f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b17e0d5f9f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b17e0d5f9f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b17e0d5f9f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b17e0d5f9f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b17e0d5f9f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b17e0d5f9f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b17e0d5f9f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b17e0d5f9f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b17e0d5f9f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b17e0d5f9f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b17e0d5f9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b17e0d5f9f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b17e0d5f9f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b17e0d5f9f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b17e0d5f9f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b17e0d5f9f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b17e0d5f9f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b17e0d5f9f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b17e0d5f9f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b17e0d5f9f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b17e0d5f9f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b17e0d5f9f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b17e0d5f9f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b17e0d5f9f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b17e0d5f9f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Disease Diagnosis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113" name="Shape 113"/>
        <p:cNvGrpSpPr/>
        <p:nvPr/>
      </p:nvGrpSpPr>
      <p:grpSpPr>
        <a:xfrm>
          <a:off x="0" y="0"/>
          <a:ext cx="0" cy="0"/>
          <a:chOff x="0" y="0"/>
          <a:chExt cx="0" cy="0"/>
        </a:xfrm>
      </p:grpSpPr>
      <p:sp>
        <p:nvSpPr>
          <p:cNvPr id="114" name="Google Shape;114;p22"/>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#2</a:t>
            </a:r>
            <a:endParaRPr/>
          </a:p>
        </p:txBody>
      </p:sp>
      <p:sp>
        <p:nvSpPr>
          <p:cNvPr id="115" name="Google Shape;115;p22"/>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How does your patient treat their disease? </a:t>
            </a:r>
            <a:endParaRPr sz="1600"/>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sz="1600"/>
              <a:t>Will they make a full recovery? What happens if they do not treat their disease?</a:t>
            </a:r>
            <a:endParaRPr sz="1600"/>
          </a:p>
        </p:txBody>
      </p:sp>
      <p:pic>
        <p:nvPicPr>
          <p:cNvPr id="116" name="Google Shape;116;p22"/>
          <p:cNvPicPr preferRelativeResize="0"/>
          <p:nvPr/>
        </p:nvPicPr>
        <p:blipFill>
          <a:blip r:embed="rId3">
            <a:alphaModFix/>
          </a:blip>
          <a:stretch>
            <a:fillRect/>
          </a:stretch>
        </p:blipFill>
        <p:spPr>
          <a:xfrm>
            <a:off x="381000" y="484325"/>
            <a:ext cx="3062299" cy="4506776"/>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120" name="Shape 120"/>
        <p:cNvGrpSpPr/>
        <p:nvPr/>
      </p:nvGrpSpPr>
      <p:grpSpPr>
        <a:xfrm>
          <a:off x="0" y="0"/>
          <a:ext cx="0" cy="0"/>
          <a:chOff x="0" y="0"/>
          <a:chExt cx="0" cy="0"/>
        </a:xfrm>
      </p:grpSpPr>
      <p:sp>
        <p:nvSpPr>
          <p:cNvPr id="121" name="Google Shape;121;p23"/>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#3</a:t>
            </a:r>
            <a:endParaRPr/>
          </a:p>
        </p:txBody>
      </p:sp>
      <p:sp>
        <p:nvSpPr>
          <p:cNvPr id="122" name="Google Shape;122;p23"/>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Write down any important information about the patient.</a:t>
            </a:r>
            <a:endParaRPr sz="1600"/>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t/>
            </a:r>
            <a:endParaRPr/>
          </a:p>
        </p:txBody>
      </p:sp>
      <p:pic>
        <p:nvPicPr>
          <p:cNvPr id="123" name="Google Shape;123;p23"/>
          <p:cNvPicPr preferRelativeResize="0"/>
          <p:nvPr/>
        </p:nvPicPr>
        <p:blipFill>
          <a:blip r:embed="rId3">
            <a:alphaModFix/>
          </a:blip>
          <a:stretch>
            <a:fillRect/>
          </a:stretch>
        </p:blipFill>
        <p:spPr>
          <a:xfrm>
            <a:off x="381000" y="560525"/>
            <a:ext cx="3090425" cy="4354374"/>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127" name="Shape 127"/>
        <p:cNvGrpSpPr/>
        <p:nvPr/>
      </p:nvGrpSpPr>
      <p:grpSpPr>
        <a:xfrm>
          <a:off x="0" y="0"/>
          <a:ext cx="0" cy="0"/>
          <a:chOff x="0" y="0"/>
          <a:chExt cx="0" cy="0"/>
        </a:xfrm>
      </p:grpSpPr>
      <p:sp>
        <p:nvSpPr>
          <p:cNvPr id="128" name="Google Shape;128;p24"/>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#3</a:t>
            </a:r>
            <a:endParaRPr/>
          </a:p>
        </p:txBody>
      </p:sp>
      <p:sp>
        <p:nvSpPr>
          <p:cNvPr id="129" name="Google Shape;129;p24"/>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What possible diseases does your patient have?</a:t>
            </a:r>
            <a:endParaRPr sz="1600"/>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t/>
            </a:r>
            <a:endParaRPr/>
          </a:p>
        </p:txBody>
      </p:sp>
      <p:pic>
        <p:nvPicPr>
          <p:cNvPr id="130" name="Google Shape;130;p24"/>
          <p:cNvPicPr preferRelativeResize="0"/>
          <p:nvPr/>
        </p:nvPicPr>
        <p:blipFill>
          <a:blip r:embed="rId3">
            <a:alphaModFix/>
          </a:blip>
          <a:stretch>
            <a:fillRect/>
          </a:stretch>
        </p:blipFill>
        <p:spPr>
          <a:xfrm>
            <a:off x="457200" y="560525"/>
            <a:ext cx="3090425" cy="4354374"/>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134" name="Shape 134"/>
        <p:cNvGrpSpPr/>
        <p:nvPr/>
      </p:nvGrpSpPr>
      <p:grpSpPr>
        <a:xfrm>
          <a:off x="0" y="0"/>
          <a:ext cx="0" cy="0"/>
          <a:chOff x="0" y="0"/>
          <a:chExt cx="0" cy="0"/>
        </a:xfrm>
      </p:grpSpPr>
      <p:sp>
        <p:nvSpPr>
          <p:cNvPr id="135" name="Google Shape;135;p25"/>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#3</a:t>
            </a:r>
            <a:endParaRPr/>
          </a:p>
        </p:txBody>
      </p:sp>
      <p:sp>
        <p:nvSpPr>
          <p:cNvPr id="136" name="Google Shape;136;p25"/>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What disease do you believe your patient has? </a:t>
            </a:r>
            <a:endParaRPr sz="1600"/>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sz="1600"/>
              <a:t>What tests confirm your patients diagnosis?</a:t>
            </a:r>
            <a:endParaRPr sz="1600"/>
          </a:p>
          <a:p>
            <a:pPr indent="-330200" lvl="0" marL="457200" rtl="0" algn="l">
              <a:spcBef>
                <a:spcPts val="0"/>
              </a:spcBef>
              <a:spcAft>
                <a:spcPts val="0"/>
              </a:spcAft>
              <a:buSzPts val="1600"/>
              <a:buChar char="●"/>
            </a:pPr>
            <a:r>
              <a:t/>
            </a:r>
            <a:endParaRPr sz="1600"/>
          </a:p>
        </p:txBody>
      </p:sp>
      <p:pic>
        <p:nvPicPr>
          <p:cNvPr id="137" name="Google Shape;137;p25"/>
          <p:cNvPicPr preferRelativeResize="0"/>
          <p:nvPr/>
        </p:nvPicPr>
        <p:blipFill>
          <a:blip r:embed="rId3">
            <a:alphaModFix/>
          </a:blip>
          <a:stretch>
            <a:fillRect/>
          </a:stretch>
        </p:blipFill>
        <p:spPr>
          <a:xfrm>
            <a:off x="457200" y="560525"/>
            <a:ext cx="3090425" cy="4354374"/>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141" name="Shape 141"/>
        <p:cNvGrpSpPr/>
        <p:nvPr/>
      </p:nvGrpSpPr>
      <p:grpSpPr>
        <a:xfrm>
          <a:off x="0" y="0"/>
          <a:ext cx="0" cy="0"/>
          <a:chOff x="0" y="0"/>
          <a:chExt cx="0" cy="0"/>
        </a:xfrm>
      </p:grpSpPr>
      <p:sp>
        <p:nvSpPr>
          <p:cNvPr id="142" name="Google Shape;142;p26"/>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#3</a:t>
            </a:r>
            <a:endParaRPr/>
          </a:p>
        </p:txBody>
      </p:sp>
      <p:sp>
        <p:nvSpPr>
          <p:cNvPr id="143" name="Google Shape;143;p26"/>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How does your patient treat their disease? </a:t>
            </a:r>
            <a:endParaRPr sz="1600"/>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sz="1600"/>
              <a:t>Will they make a full recovery? What happens if they do not treat their disease?</a:t>
            </a:r>
            <a:endParaRPr sz="1600"/>
          </a:p>
        </p:txBody>
      </p:sp>
      <p:pic>
        <p:nvPicPr>
          <p:cNvPr id="144" name="Google Shape;144;p26"/>
          <p:cNvPicPr preferRelativeResize="0"/>
          <p:nvPr/>
        </p:nvPicPr>
        <p:blipFill>
          <a:blip r:embed="rId3">
            <a:alphaModFix/>
          </a:blip>
          <a:stretch>
            <a:fillRect/>
          </a:stretch>
        </p:blipFill>
        <p:spPr>
          <a:xfrm>
            <a:off x="457200" y="560525"/>
            <a:ext cx="3090425" cy="435437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58" name="Shape 58"/>
        <p:cNvGrpSpPr/>
        <p:nvPr/>
      </p:nvGrpSpPr>
      <p:grpSpPr>
        <a:xfrm>
          <a:off x="0" y="0"/>
          <a:ext cx="0" cy="0"/>
          <a:chOff x="0" y="0"/>
          <a:chExt cx="0" cy="0"/>
        </a:xfrm>
      </p:grpSpPr>
      <p:sp>
        <p:nvSpPr>
          <p:cNvPr id="59" name="Google Shape;59;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Directions</a:t>
            </a:r>
            <a:endParaRPr/>
          </a:p>
        </p:txBody>
      </p:sp>
      <p:sp>
        <p:nvSpPr>
          <p:cNvPr id="60" name="Google Shape;60;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000000"/>
                </a:solidFill>
              </a:rPr>
              <a:t>For the following three cases, please read each case carefully and extract as much information as you can from each case. Once you have extracted as much info as possible from each case, answer the questions on each slide about what disease you believe the patient has, what test can be run to check, how to treat the disease and see if the patient will make a full recovery.</a:t>
            </a:r>
            <a:endParaRPr>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64" name="Shape 64"/>
        <p:cNvGrpSpPr/>
        <p:nvPr/>
      </p:nvGrpSpPr>
      <p:grpSpPr>
        <a:xfrm>
          <a:off x="0" y="0"/>
          <a:ext cx="0" cy="0"/>
          <a:chOff x="0" y="0"/>
          <a:chExt cx="0" cy="0"/>
        </a:xfrm>
      </p:grpSpPr>
      <p:sp>
        <p:nvSpPr>
          <p:cNvPr id="65" name="Google Shape;65;p15"/>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#1</a:t>
            </a:r>
            <a:endParaRPr/>
          </a:p>
        </p:txBody>
      </p:sp>
      <p:pic>
        <p:nvPicPr>
          <p:cNvPr id="66" name="Google Shape;66;p15"/>
          <p:cNvPicPr preferRelativeResize="0"/>
          <p:nvPr/>
        </p:nvPicPr>
        <p:blipFill>
          <a:blip r:embed="rId3">
            <a:alphaModFix/>
          </a:blip>
          <a:stretch>
            <a:fillRect/>
          </a:stretch>
        </p:blipFill>
        <p:spPr>
          <a:xfrm>
            <a:off x="381000" y="484325"/>
            <a:ext cx="3138512" cy="4506775"/>
          </a:xfrm>
          <a:prstGeom prst="rect">
            <a:avLst/>
          </a:prstGeom>
          <a:noFill/>
          <a:ln>
            <a:noFill/>
          </a:ln>
        </p:spPr>
      </p:pic>
      <p:sp>
        <p:nvSpPr>
          <p:cNvPr id="67" name="Google Shape;67;p15"/>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Write down any important information about the patient.</a:t>
            </a:r>
            <a:endParaRPr sz="1600"/>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71" name="Shape 71"/>
        <p:cNvGrpSpPr/>
        <p:nvPr/>
      </p:nvGrpSpPr>
      <p:grpSpPr>
        <a:xfrm>
          <a:off x="0" y="0"/>
          <a:ext cx="0" cy="0"/>
          <a:chOff x="0" y="0"/>
          <a:chExt cx="0" cy="0"/>
        </a:xfrm>
      </p:grpSpPr>
      <p:sp>
        <p:nvSpPr>
          <p:cNvPr id="72" name="Google Shape;72;p16"/>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#1</a:t>
            </a:r>
            <a:endParaRPr/>
          </a:p>
        </p:txBody>
      </p:sp>
      <p:pic>
        <p:nvPicPr>
          <p:cNvPr id="73" name="Google Shape;73;p16"/>
          <p:cNvPicPr preferRelativeResize="0"/>
          <p:nvPr/>
        </p:nvPicPr>
        <p:blipFill>
          <a:blip r:embed="rId3">
            <a:alphaModFix/>
          </a:blip>
          <a:stretch>
            <a:fillRect/>
          </a:stretch>
        </p:blipFill>
        <p:spPr>
          <a:xfrm>
            <a:off x="381000" y="484325"/>
            <a:ext cx="3138512" cy="4506775"/>
          </a:xfrm>
          <a:prstGeom prst="rect">
            <a:avLst/>
          </a:prstGeom>
          <a:noFill/>
          <a:ln>
            <a:noFill/>
          </a:ln>
        </p:spPr>
      </p:pic>
      <p:sp>
        <p:nvSpPr>
          <p:cNvPr id="74" name="Google Shape;74;p16"/>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What possible diseases does your patient have?</a:t>
            </a:r>
            <a:endParaRPr sz="1600"/>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78" name="Shape 78"/>
        <p:cNvGrpSpPr/>
        <p:nvPr/>
      </p:nvGrpSpPr>
      <p:grpSpPr>
        <a:xfrm>
          <a:off x="0" y="0"/>
          <a:ext cx="0" cy="0"/>
          <a:chOff x="0" y="0"/>
          <a:chExt cx="0" cy="0"/>
        </a:xfrm>
      </p:grpSpPr>
      <p:sp>
        <p:nvSpPr>
          <p:cNvPr id="79" name="Google Shape;79;p17"/>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#1</a:t>
            </a:r>
            <a:endParaRPr/>
          </a:p>
        </p:txBody>
      </p:sp>
      <p:pic>
        <p:nvPicPr>
          <p:cNvPr id="80" name="Google Shape;80;p17"/>
          <p:cNvPicPr preferRelativeResize="0"/>
          <p:nvPr/>
        </p:nvPicPr>
        <p:blipFill>
          <a:blip r:embed="rId3">
            <a:alphaModFix/>
          </a:blip>
          <a:stretch>
            <a:fillRect/>
          </a:stretch>
        </p:blipFill>
        <p:spPr>
          <a:xfrm>
            <a:off x="381000" y="484325"/>
            <a:ext cx="3138512" cy="4506775"/>
          </a:xfrm>
          <a:prstGeom prst="rect">
            <a:avLst/>
          </a:prstGeom>
          <a:noFill/>
          <a:ln>
            <a:noFill/>
          </a:ln>
        </p:spPr>
      </p:pic>
      <p:sp>
        <p:nvSpPr>
          <p:cNvPr id="81" name="Google Shape;81;p17"/>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What disease do you believe your patient has? </a:t>
            </a:r>
            <a:endParaRPr sz="1600"/>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sz="1600"/>
              <a:t>What tests confirm your patients diagnosis?</a:t>
            </a:r>
            <a:endParaRPr sz="1600"/>
          </a:p>
          <a:p>
            <a:pPr indent="-330200" lvl="0" marL="457200" rtl="0" algn="l">
              <a:spcBef>
                <a:spcPts val="0"/>
              </a:spcBef>
              <a:spcAft>
                <a:spcPts val="0"/>
              </a:spcAft>
              <a:buSzPts val="1600"/>
              <a:buChar char="●"/>
            </a:pPr>
            <a:r>
              <a:t/>
            </a:r>
            <a:endParaRPr sz="16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85" name="Shape 85"/>
        <p:cNvGrpSpPr/>
        <p:nvPr/>
      </p:nvGrpSpPr>
      <p:grpSpPr>
        <a:xfrm>
          <a:off x="0" y="0"/>
          <a:ext cx="0" cy="0"/>
          <a:chOff x="0" y="0"/>
          <a:chExt cx="0" cy="0"/>
        </a:xfrm>
      </p:grpSpPr>
      <p:sp>
        <p:nvSpPr>
          <p:cNvPr id="86" name="Google Shape;86;p18"/>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#1</a:t>
            </a:r>
            <a:endParaRPr/>
          </a:p>
        </p:txBody>
      </p:sp>
      <p:pic>
        <p:nvPicPr>
          <p:cNvPr id="87" name="Google Shape;87;p18"/>
          <p:cNvPicPr preferRelativeResize="0"/>
          <p:nvPr/>
        </p:nvPicPr>
        <p:blipFill>
          <a:blip r:embed="rId3">
            <a:alphaModFix/>
          </a:blip>
          <a:stretch>
            <a:fillRect/>
          </a:stretch>
        </p:blipFill>
        <p:spPr>
          <a:xfrm>
            <a:off x="381000" y="484325"/>
            <a:ext cx="3138512" cy="4506775"/>
          </a:xfrm>
          <a:prstGeom prst="rect">
            <a:avLst/>
          </a:prstGeom>
          <a:noFill/>
          <a:ln>
            <a:noFill/>
          </a:ln>
        </p:spPr>
      </p:pic>
      <p:sp>
        <p:nvSpPr>
          <p:cNvPr id="88" name="Google Shape;88;p18"/>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How does a doctor treat this disease? </a:t>
            </a:r>
            <a:endParaRPr sz="1600"/>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sz="1600"/>
              <a:t>Will they make a full recovery? What happens if they do not treat their disease?</a:t>
            </a:r>
            <a:endParaRPr sz="16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92" name="Shape 92"/>
        <p:cNvGrpSpPr/>
        <p:nvPr/>
      </p:nvGrpSpPr>
      <p:grpSpPr>
        <a:xfrm>
          <a:off x="0" y="0"/>
          <a:ext cx="0" cy="0"/>
          <a:chOff x="0" y="0"/>
          <a:chExt cx="0" cy="0"/>
        </a:xfrm>
      </p:grpSpPr>
      <p:sp>
        <p:nvSpPr>
          <p:cNvPr id="93" name="Google Shape;93;p19"/>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#2</a:t>
            </a:r>
            <a:endParaRPr/>
          </a:p>
        </p:txBody>
      </p:sp>
      <p:sp>
        <p:nvSpPr>
          <p:cNvPr id="94" name="Google Shape;94;p19"/>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Write down any important information about the patient.</a:t>
            </a:r>
            <a:endParaRPr sz="1600"/>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t/>
            </a:r>
            <a:endParaRPr/>
          </a:p>
        </p:txBody>
      </p:sp>
      <p:pic>
        <p:nvPicPr>
          <p:cNvPr id="95" name="Google Shape;95;p19"/>
          <p:cNvPicPr preferRelativeResize="0"/>
          <p:nvPr/>
        </p:nvPicPr>
        <p:blipFill>
          <a:blip r:embed="rId3">
            <a:alphaModFix/>
          </a:blip>
          <a:stretch>
            <a:fillRect/>
          </a:stretch>
        </p:blipFill>
        <p:spPr>
          <a:xfrm>
            <a:off x="304800" y="484325"/>
            <a:ext cx="3062299" cy="4506776"/>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99" name="Shape 99"/>
        <p:cNvGrpSpPr/>
        <p:nvPr/>
      </p:nvGrpSpPr>
      <p:grpSpPr>
        <a:xfrm>
          <a:off x="0" y="0"/>
          <a:ext cx="0" cy="0"/>
          <a:chOff x="0" y="0"/>
          <a:chExt cx="0" cy="0"/>
        </a:xfrm>
      </p:grpSpPr>
      <p:sp>
        <p:nvSpPr>
          <p:cNvPr id="100" name="Google Shape;100;p20"/>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#2</a:t>
            </a:r>
            <a:endParaRPr/>
          </a:p>
        </p:txBody>
      </p:sp>
      <p:sp>
        <p:nvSpPr>
          <p:cNvPr id="101" name="Google Shape;101;p20"/>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What possible diseases does your patient have?</a:t>
            </a:r>
            <a:endParaRPr sz="1600"/>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t/>
            </a:r>
            <a:endParaRPr/>
          </a:p>
        </p:txBody>
      </p:sp>
      <p:pic>
        <p:nvPicPr>
          <p:cNvPr id="102" name="Google Shape;102;p20"/>
          <p:cNvPicPr preferRelativeResize="0"/>
          <p:nvPr/>
        </p:nvPicPr>
        <p:blipFill>
          <a:blip r:embed="rId3">
            <a:alphaModFix/>
          </a:blip>
          <a:stretch>
            <a:fillRect/>
          </a:stretch>
        </p:blipFill>
        <p:spPr>
          <a:xfrm>
            <a:off x="533400" y="484325"/>
            <a:ext cx="3062299" cy="4506776"/>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D85C6"/>
        </a:solidFill>
      </p:bgPr>
    </p:bg>
    <p:spTree>
      <p:nvGrpSpPr>
        <p:cNvPr id="106" name="Shape 106"/>
        <p:cNvGrpSpPr/>
        <p:nvPr/>
      </p:nvGrpSpPr>
      <p:grpSpPr>
        <a:xfrm>
          <a:off x="0" y="0"/>
          <a:ext cx="0" cy="0"/>
          <a:chOff x="0" y="0"/>
          <a:chExt cx="0" cy="0"/>
        </a:xfrm>
      </p:grpSpPr>
      <p:sp>
        <p:nvSpPr>
          <p:cNvPr id="107" name="Google Shape;107;p21"/>
          <p:cNvSpPr txBox="1"/>
          <p:nvPr>
            <p:ph type="title"/>
          </p:nvPr>
        </p:nvSpPr>
        <p:spPr>
          <a:xfrm>
            <a:off x="311700" y="-8837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Case #2</a:t>
            </a:r>
            <a:endParaRPr/>
          </a:p>
        </p:txBody>
      </p:sp>
      <p:sp>
        <p:nvSpPr>
          <p:cNvPr id="108" name="Google Shape;108;p21"/>
          <p:cNvSpPr txBox="1"/>
          <p:nvPr/>
        </p:nvSpPr>
        <p:spPr>
          <a:xfrm>
            <a:off x="4173250" y="619550"/>
            <a:ext cx="4659000" cy="430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t>What disease do you believe your patient has? </a:t>
            </a:r>
            <a:endParaRPr sz="1600"/>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sz="1600"/>
              <a:t>What tests confirm your patients diagnosis?</a:t>
            </a:r>
            <a:endParaRPr sz="1600"/>
          </a:p>
          <a:p>
            <a:pPr indent="-330200" lvl="0" marL="457200" rtl="0" algn="l">
              <a:spcBef>
                <a:spcPts val="0"/>
              </a:spcBef>
              <a:spcAft>
                <a:spcPts val="0"/>
              </a:spcAft>
              <a:buSzPts val="1600"/>
              <a:buChar char="●"/>
            </a:pPr>
            <a:r>
              <a:t/>
            </a:r>
            <a:endParaRPr sz="1600"/>
          </a:p>
        </p:txBody>
      </p:sp>
      <p:pic>
        <p:nvPicPr>
          <p:cNvPr id="109" name="Google Shape;109;p21"/>
          <p:cNvPicPr preferRelativeResize="0"/>
          <p:nvPr/>
        </p:nvPicPr>
        <p:blipFill>
          <a:blip r:embed="rId3">
            <a:alphaModFix/>
          </a:blip>
          <a:stretch>
            <a:fillRect/>
          </a:stretch>
        </p:blipFill>
        <p:spPr>
          <a:xfrm>
            <a:off x="457200" y="484325"/>
            <a:ext cx="3062299" cy="4506776"/>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