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a:t>
            </a:r>
            <a:endParaRPr/>
          </a:p>
          <a:p>
            <a:pPr indent="0" lvl="0" marL="0" rtl="0" algn="l">
              <a:spcBef>
                <a:spcPts val="0"/>
              </a:spcBef>
              <a:spcAft>
                <a:spcPts val="0"/>
              </a:spcAft>
              <a:buNone/>
            </a:pPr>
            <a:r>
              <a:t/>
            </a:r>
            <a:endParaRPr>
              <a:highlight>
                <a:schemeClr val="accent2"/>
              </a:highlight>
            </a:endParaRPr>
          </a:p>
          <a:p>
            <a:pPr indent="0" lvl="0" marL="0" rtl="0" algn="l">
              <a:spcBef>
                <a:spcPts val="0"/>
              </a:spcBef>
              <a:spcAft>
                <a:spcPts val="0"/>
              </a:spcAft>
              <a:buNone/>
            </a:pPr>
            <a:r>
              <a:rPr lang="en">
                <a:highlight>
                  <a:schemeClr val="accent2"/>
                </a:highlight>
              </a:rPr>
              <a:t>Some of the text is hard to read with this background. </a:t>
            </a:r>
            <a:endParaRPr>
              <a:highlight>
                <a:schemeClr val="accent2"/>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4e7c3078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4e7c3078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accent2"/>
              </a:highlight>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14e7c3078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14e7c3078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accent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Some of the text is hard to read with this background.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4e7c3078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14e7c3078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accent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Some of the text is hard to read with this background.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48b39d7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148b39d7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48b39d7c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48b39d7c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d4748335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d4748335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accent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Some of the text is hard to read with this background.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14e7c307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14e7c307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accent2"/>
              </a:highlight>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14e7c3078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14e7c3078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accent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Some of the text is hard to read with this background.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14e7c3078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14e7c3078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accent2"/>
              </a:highlight>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14e7c3078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14e7c3078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accent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Some of the text is hard to read with this background.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4e7c3078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14e7c3078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accent2"/>
              </a:highlight>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4e7c3078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14e7c3078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accent2"/>
              </a:highlight>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14e7c3078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14e7c3078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accent2"/>
              </a:highlight>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4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jpg"/><Relationship Id="rId4" Type="http://schemas.openxmlformats.org/officeDocument/2006/relationships/hyperlink" Target="https://en.wikipedia.org" TargetMode="External"/><Relationship Id="rId10" Type="http://schemas.openxmlformats.org/officeDocument/2006/relationships/hyperlink" Target="https://ab554.wordpress.com" TargetMode="External"/><Relationship Id="rId9" Type="http://schemas.openxmlformats.org/officeDocument/2006/relationships/hyperlink" Target="https://articpolarecosystems2012.weebly.com" TargetMode="External"/><Relationship Id="rId5" Type="http://schemas.openxmlformats.org/officeDocument/2006/relationships/hyperlink" Target="https://divediscover.whoi.edu" TargetMode="External"/><Relationship Id="rId6" Type="http://schemas.openxmlformats.org/officeDocument/2006/relationships/hyperlink" Target="https://www.bbc.co.uk" TargetMode="External"/><Relationship Id="rId7" Type="http://schemas.openxmlformats.org/officeDocument/2006/relationships/hyperlink" Target="https://wonderopolis.org" TargetMode="External"/><Relationship Id="rId8" Type="http://schemas.openxmlformats.org/officeDocument/2006/relationships/hyperlink" Target="https://study.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16.jpg"/><Relationship Id="rId11" Type="http://schemas.openxmlformats.org/officeDocument/2006/relationships/image" Target="../media/image14.jpg"/><Relationship Id="rId10" Type="http://schemas.openxmlformats.org/officeDocument/2006/relationships/image" Target="../media/image4.png"/><Relationship Id="rId9" Type="http://schemas.openxmlformats.org/officeDocument/2006/relationships/image" Target="../media/image6.jpg"/><Relationship Id="rId5" Type="http://schemas.openxmlformats.org/officeDocument/2006/relationships/image" Target="../media/image19.jpg"/><Relationship Id="rId6" Type="http://schemas.openxmlformats.org/officeDocument/2006/relationships/image" Target="../media/image1.jpg"/><Relationship Id="rId7" Type="http://schemas.openxmlformats.org/officeDocument/2006/relationships/image" Target="../media/image2.jpg"/><Relationship Id="rId8"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hyperlink" Target="https://www.youtube.com/watch?v=r2Ou58p_D7k" TargetMode="External"/><Relationship Id="rId5" Type="http://schemas.openxmlformats.org/officeDocument/2006/relationships/hyperlink" Target="http://www.youtube.com/watch?v=r2Ou58p_D7k" TargetMode="External"/><Relationship Id="rId6"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88090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500"/>
              <a:t>Polar Region </a:t>
            </a:r>
            <a:endParaRPr sz="4500"/>
          </a:p>
          <a:p>
            <a:pPr indent="0" lvl="0" marL="0" rtl="0" algn="ctr">
              <a:spcBef>
                <a:spcPts val="0"/>
              </a:spcBef>
              <a:spcAft>
                <a:spcPts val="0"/>
              </a:spcAft>
              <a:buNone/>
            </a:pPr>
            <a:r>
              <a:rPr lang="en" sz="4500"/>
              <a:t>By America Estrada</a:t>
            </a:r>
            <a:r>
              <a:rPr b="1" lang="en"/>
              <a:t> </a:t>
            </a:r>
            <a:endParaRPr b="1"/>
          </a:p>
        </p:txBody>
      </p:sp>
    </p:spTree>
  </p:cSld>
  <p:clrMapOvr>
    <a:masterClrMapping/>
  </p:clrMapOvr>
  <mc:AlternateContent>
    <mc:Choice Requires="p14">
      <p:transition spd="slow" p14:dur="1500">
        <p14:prism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 Commensalism R</a:t>
            </a:r>
            <a:r>
              <a:rPr lang="en"/>
              <a:t>elationship</a:t>
            </a:r>
            <a:r>
              <a:rPr lang="en"/>
              <a:t>?</a:t>
            </a:r>
            <a:endParaRPr/>
          </a:p>
        </p:txBody>
      </p:sp>
      <p:sp>
        <p:nvSpPr>
          <p:cNvPr id="108" name="Google Shape;10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A Commensalism Relationship is the </a:t>
            </a:r>
            <a:r>
              <a:rPr lang="en">
                <a:solidFill>
                  <a:schemeClr val="dk1"/>
                </a:solidFill>
              </a:rPr>
              <a:t>Arctic</a:t>
            </a:r>
            <a:r>
              <a:rPr lang="en">
                <a:solidFill>
                  <a:schemeClr val="dk1"/>
                </a:solidFill>
              </a:rPr>
              <a:t> fox, Caribou, and Reindeer. When the Caribou and Reindeer are eating the lichens and looking for food, and the fox starts to follow them and eats the leftovers. </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 the </a:t>
            </a:r>
            <a:r>
              <a:rPr lang="en"/>
              <a:t>Parasitism Relationships?</a:t>
            </a:r>
            <a:r>
              <a:rPr lang="en"/>
              <a:t> </a:t>
            </a:r>
            <a:endParaRPr/>
          </a:p>
        </p:txBody>
      </p:sp>
      <p:sp>
        <p:nvSpPr>
          <p:cNvPr id="114" name="Google Shape;114;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highlight>
                  <a:srgbClr val="D5A6BD"/>
                </a:highlight>
              </a:rPr>
              <a:t>A polar region Parasitism Relationship is between the liver tapeworm cysts and wolves, caribou, polar bears, and moose. The tapeworm feeds on the animals and as a result the animals get </a:t>
            </a:r>
            <a:r>
              <a:rPr lang="en">
                <a:solidFill>
                  <a:schemeClr val="dk1"/>
                </a:solidFill>
                <a:highlight>
                  <a:srgbClr val="D5A6BD"/>
                </a:highlight>
              </a:rPr>
              <a:t>malnourished</a:t>
            </a:r>
            <a:r>
              <a:rPr lang="en">
                <a:solidFill>
                  <a:schemeClr val="dk1"/>
                </a:solidFill>
                <a:highlight>
                  <a:srgbClr val="D5A6BD"/>
                </a:highlight>
              </a:rPr>
              <a:t>. (lack of nutrients) </a:t>
            </a:r>
            <a:endParaRPr>
              <a:solidFill>
                <a:schemeClr val="dk1"/>
              </a:solidFill>
              <a:highlight>
                <a:srgbClr val="D5A6BD"/>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r>
              <a:rPr lang="en"/>
              <a:t> </a:t>
            </a:r>
            <a:endParaRPr/>
          </a:p>
        </p:txBody>
      </p:sp>
      <p:sp>
        <p:nvSpPr>
          <p:cNvPr id="120" name="Google Shape;120;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700" u="sng">
                <a:solidFill>
                  <a:srgbClr val="FF9900"/>
                </a:solidFill>
                <a:hlinkClick r:id="rId4">
                  <a:extLst>
                    <a:ext uri="{A12FA001-AC4F-418D-AE19-62706E023703}">
                      <ahyp:hlinkClr val="tx"/>
                    </a:ext>
                  </a:extLst>
                </a:hlinkClick>
              </a:rPr>
              <a:t>https://en.wikipedia.org</a:t>
            </a:r>
            <a:r>
              <a:rPr lang="en" sz="1700">
                <a:solidFill>
                  <a:srgbClr val="FF9900"/>
                </a:solidFill>
              </a:rPr>
              <a:t>   </a:t>
            </a:r>
            <a:r>
              <a:rPr lang="en" sz="1700" u="sng">
                <a:solidFill>
                  <a:srgbClr val="FF9900"/>
                </a:solidFill>
                <a:hlinkClick r:id="rId5">
                  <a:extLst>
                    <a:ext uri="{A12FA001-AC4F-418D-AE19-62706E023703}">
                      <ahyp:hlinkClr val="tx"/>
                    </a:ext>
                  </a:extLst>
                </a:hlinkClick>
              </a:rPr>
              <a:t>https://divediscover.whoi.edu</a:t>
            </a:r>
            <a:r>
              <a:rPr lang="en" sz="1700">
                <a:solidFill>
                  <a:srgbClr val="FF9900"/>
                </a:solidFill>
              </a:rPr>
              <a:t>   </a:t>
            </a:r>
            <a:r>
              <a:rPr lang="en" sz="1700" u="sng">
                <a:solidFill>
                  <a:srgbClr val="FF9900"/>
                </a:solidFill>
                <a:hlinkClick r:id="rId6">
                  <a:extLst>
                    <a:ext uri="{A12FA001-AC4F-418D-AE19-62706E023703}">
                      <ahyp:hlinkClr val="tx"/>
                    </a:ext>
                  </a:extLst>
                </a:hlinkClick>
              </a:rPr>
              <a:t>https://www.bbc.co.uk</a:t>
            </a:r>
            <a:r>
              <a:rPr lang="en" sz="1700">
                <a:solidFill>
                  <a:srgbClr val="FF9900"/>
                </a:solidFill>
              </a:rPr>
              <a:t>   </a:t>
            </a:r>
            <a:r>
              <a:rPr lang="en" sz="1700" u="sng">
                <a:solidFill>
                  <a:srgbClr val="FF9900"/>
                </a:solidFill>
                <a:hlinkClick r:id="rId7">
                  <a:extLst>
                    <a:ext uri="{A12FA001-AC4F-418D-AE19-62706E023703}">
                      <ahyp:hlinkClr val="tx"/>
                    </a:ext>
                  </a:extLst>
                </a:hlinkClick>
              </a:rPr>
              <a:t>https://wonderopolis.org</a:t>
            </a:r>
            <a:r>
              <a:rPr lang="en" sz="1700">
                <a:solidFill>
                  <a:srgbClr val="FF9900"/>
                </a:solidFill>
              </a:rPr>
              <a:t>  </a:t>
            </a:r>
            <a:r>
              <a:rPr lang="en" sz="1700" u="sng">
                <a:solidFill>
                  <a:srgbClr val="FF9900"/>
                </a:solidFill>
                <a:hlinkClick r:id="rId8">
                  <a:extLst>
                    <a:ext uri="{A12FA001-AC4F-418D-AE19-62706E023703}">
                      <ahyp:hlinkClr val="tx"/>
                    </a:ext>
                  </a:extLst>
                </a:hlinkClick>
              </a:rPr>
              <a:t>https://study.com</a:t>
            </a:r>
            <a:r>
              <a:rPr lang="en" sz="1700">
                <a:solidFill>
                  <a:srgbClr val="FF9900"/>
                </a:solidFill>
              </a:rPr>
              <a:t> </a:t>
            </a:r>
            <a:r>
              <a:rPr lang="en" sz="1700" u="sng">
                <a:solidFill>
                  <a:srgbClr val="FF9900"/>
                </a:solidFill>
                <a:hlinkClick r:id="rId9">
                  <a:extLst>
                    <a:ext uri="{A12FA001-AC4F-418D-AE19-62706E023703}">
                      <ahyp:hlinkClr val="tx"/>
                    </a:ext>
                  </a:extLst>
                </a:hlinkClick>
              </a:rPr>
              <a:t>https://articpolarecosystems2012.weebly.com</a:t>
            </a:r>
            <a:endParaRPr sz="1700">
              <a:solidFill>
                <a:srgbClr val="FF9900"/>
              </a:solidFill>
            </a:endParaRPr>
          </a:p>
          <a:p>
            <a:pPr indent="0" lvl="0" marL="0" rtl="0" algn="l">
              <a:lnSpc>
                <a:spcPct val="100000"/>
              </a:lnSpc>
              <a:spcBef>
                <a:spcPts val="0"/>
              </a:spcBef>
              <a:spcAft>
                <a:spcPts val="0"/>
              </a:spcAft>
              <a:buClr>
                <a:schemeClr val="dk1"/>
              </a:buClr>
              <a:buSzPts val="1100"/>
              <a:buFont typeface="Arial"/>
              <a:buNone/>
            </a:pPr>
            <a:r>
              <a:rPr lang="en" sz="1700" u="sng">
                <a:solidFill>
                  <a:srgbClr val="FF9900"/>
                </a:solidFill>
                <a:hlinkClick r:id="rId10">
                  <a:extLst>
                    <a:ext uri="{A12FA001-AC4F-418D-AE19-62706E023703}">
                      <ahyp:hlinkClr val="tx"/>
                    </a:ext>
                  </a:extLst>
                </a:hlinkClick>
              </a:rPr>
              <a:t>https://ab554.wordpress.com</a:t>
            </a:r>
            <a:r>
              <a:rPr lang="en" sz="1700">
                <a:solidFill>
                  <a:srgbClr val="FF9900"/>
                </a:solidFill>
              </a:rPr>
              <a:t>  </a:t>
            </a:r>
            <a:endParaRPr sz="2500">
              <a:solidFill>
                <a:srgbClr val="FF99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24" name="Shape 124"/>
        <p:cNvGrpSpPr/>
        <p:nvPr/>
      </p:nvGrpSpPr>
      <p:grpSpPr>
        <a:xfrm>
          <a:off x="0" y="0"/>
          <a:ext cx="0" cy="0"/>
          <a:chOff x="0" y="0"/>
          <a:chExt cx="0" cy="0"/>
        </a:xfrm>
      </p:grpSpPr>
      <p:sp>
        <p:nvSpPr>
          <p:cNvPr id="125" name="Google Shape;12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Food web </a:t>
            </a:r>
            <a:endParaRPr/>
          </a:p>
        </p:txBody>
      </p:sp>
      <p:sp>
        <p:nvSpPr>
          <p:cNvPr id="126" name="Google Shape;126;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File:Green Lichen.jpg - Wikipedia" id="127" name="Google Shape;127;p25"/>
          <p:cNvPicPr preferRelativeResize="0"/>
          <p:nvPr/>
        </p:nvPicPr>
        <p:blipFill>
          <a:blip r:embed="rId3">
            <a:alphaModFix/>
          </a:blip>
          <a:stretch>
            <a:fillRect/>
          </a:stretch>
        </p:blipFill>
        <p:spPr>
          <a:xfrm>
            <a:off x="311700" y="1152475"/>
            <a:ext cx="1576986" cy="1419276"/>
          </a:xfrm>
          <a:prstGeom prst="rect">
            <a:avLst/>
          </a:prstGeom>
          <a:noFill/>
          <a:ln>
            <a:noFill/>
          </a:ln>
        </p:spPr>
      </p:pic>
      <p:cxnSp>
        <p:nvCxnSpPr>
          <p:cNvPr id="128" name="Google Shape;128;p25"/>
          <p:cNvCxnSpPr/>
          <p:nvPr/>
        </p:nvCxnSpPr>
        <p:spPr>
          <a:xfrm flipH="1" rot="10800000">
            <a:off x="2209575" y="1887750"/>
            <a:ext cx="1520700" cy="6000"/>
          </a:xfrm>
          <a:prstGeom prst="straightConnector1">
            <a:avLst/>
          </a:prstGeom>
          <a:noFill/>
          <a:ln cap="flat" cmpd="sng" w="9525">
            <a:solidFill>
              <a:srgbClr val="000000"/>
            </a:solidFill>
            <a:prstDash val="solid"/>
            <a:round/>
            <a:headEnd len="med" w="med" type="none"/>
            <a:tailEnd len="med" w="med" type="triangle"/>
          </a:ln>
        </p:spPr>
      </p:cxnSp>
      <p:pic>
        <p:nvPicPr>
          <p:cNvPr descr="1280px-BLM_Summer_Roadtrip- ..." id="129" name="Google Shape;129;p25"/>
          <p:cNvPicPr preferRelativeResize="0"/>
          <p:nvPr/>
        </p:nvPicPr>
        <p:blipFill>
          <a:blip r:embed="rId4">
            <a:alphaModFix/>
          </a:blip>
          <a:stretch>
            <a:fillRect/>
          </a:stretch>
        </p:blipFill>
        <p:spPr>
          <a:xfrm>
            <a:off x="4051175" y="1152463"/>
            <a:ext cx="1722925" cy="1368900"/>
          </a:xfrm>
          <a:prstGeom prst="rect">
            <a:avLst/>
          </a:prstGeom>
          <a:noFill/>
          <a:ln>
            <a:noFill/>
          </a:ln>
        </p:spPr>
      </p:pic>
      <p:cxnSp>
        <p:nvCxnSpPr>
          <p:cNvPr id="130" name="Google Shape;130;p25"/>
          <p:cNvCxnSpPr/>
          <p:nvPr/>
        </p:nvCxnSpPr>
        <p:spPr>
          <a:xfrm>
            <a:off x="6095000" y="1579450"/>
            <a:ext cx="1082400" cy="820500"/>
          </a:xfrm>
          <a:prstGeom prst="straightConnector1">
            <a:avLst/>
          </a:prstGeom>
          <a:noFill/>
          <a:ln cap="flat" cmpd="sng" w="9525">
            <a:solidFill>
              <a:srgbClr val="000000"/>
            </a:solidFill>
            <a:prstDash val="solid"/>
            <a:round/>
            <a:headEnd len="med" w="med" type="none"/>
            <a:tailEnd len="med" w="med" type="triangle"/>
          </a:ln>
        </p:spPr>
      </p:cxnSp>
      <p:pic>
        <p:nvPicPr>
          <p:cNvPr descr="File:Oceanogràfic 29102004.jpg - Wikipedia" id="131" name="Google Shape;131;p25"/>
          <p:cNvPicPr preferRelativeResize="0"/>
          <p:nvPr/>
        </p:nvPicPr>
        <p:blipFill>
          <a:blip r:embed="rId5">
            <a:alphaModFix/>
          </a:blip>
          <a:stretch>
            <a:fillRect/>
          </a:stretch>
        </p:blipFill>
        <p:spPr>
          <a:xfrm>
            <a:off x="6715600" y="2546550"/>
            <a:ext cx="2116701" cy="1113875"/>
          </a:xfrm>
          <a:prstGeom prst="rect">
            <a:avLst/>
          </a:prstGeom>
          <a:noFill/>
          <a:ln>
            <a:noFill/>
          </a:ln>
        </p:spPr>
      </p:pic>
      <p:pic>
        <p:nvPicPr>
          <p:cNvPr descr="white, seal, antarctica, ice, berg, ocean, iceberg, cold, animal ..." id="132" name="Google Shape;132;p25"/>
          <p:cNvPicPr preferRelativeResize="0"/>
          <p:nvPr/>
        </p:nvPicPr>
        <p:blipFill>
          <a:blip r:embed="rId6">
            <a:alphaModFix/>
          </a:blip>
          <a:stretch>
            <a:fillRect/>
          </a:stretch>
        </p:blipFill>
        <p:spPr>
          <a:xfrm>
            <a:off x="6926625" y="3764325"/>
            <a:ext cx="1905675" cy="1264675"/>
          </a:xfrm>
          <a:prstGeom prst="rect">
            <a:avLst/>
          </a:prstGeom>
          <a:noFill/>
          <a:ln>
            <a:noFill/>
          </a:ln>
        </p:spPr>
      </p:pic>
      <p:cxnSp>
        <p:nvCxnSpPr>
          <p:cNvPr id="133" name="Google Shape;133;p25"/>
          <p:cNvCxnSpPr/>
          <p:nvPr/>
        </p:nvCxnSpPr>
        <p:spPr>
          <a:xfrm flipH="1">
            <a:off x="5548475" y="3460025"/>
            <a:ext cx="960600" cy="676500"/>
          </a:xfrm>
          <a:prstGeom prst="straightConnector1">
            <a:avLst/>
          </a:prstGeom>
          <a:noFill/>
          <a:ln cap="flat" cmpd="sng" w="9525">
            <a:solidFill>
              <a:srgbClr val="000000"/>
            </a:solidFill>
            <a:prstDash val="solid"/>
            <a:round/>
            <a:headEnd len="med" w="med" type="none"/>
            <a:tailEnd len="med" w="med" type="triangle"/>
          </a:ln>
        </p:spPr>
      </p:cxnSp>
      <p:pic>
        <p:nvPicPr>
          <p:cNvPr descr="File:Polar Bear - Alaska.jpg - Wikimedia Commons" id="134" name="Google Shape;134;p25"/>
          <p:cNvPicPr preferRelativeResize="0"/>
          <p:nvPr/>
        </p:nvPicPr>
        <p:blipFill>
          <a:blip r:embed="rId7">
            <a:alphaModFix/>
          </a:blip>
          <a:stretch>
            <a:fillRect/>
          </a:stretch>
        </p:blipFill>
        <p:spPr>
          <a:xfrm>
            <a:off x="3442925" y="3955999"/>
            <a:ext cx="1779850" cy="1187500"/>
          </a:xfrm>
          <a:prstGeom prst="rect">
            <a:avLst/>
          </a:prstGeom>
          <a:noFill/>
          <a:ln>
            <a:noFill/>
          </a:ln>
        </p:spPr>
      </p:pic>
      <p:pic>
        <p:nvPicPr>
          <p:cNvPr descr="File:Canis lupus arctos (Pocock, 1935).jpg - Wikimedia Commons" id="135" name="Google Shape;135;p25"/>
          <p:cNvPicPr preferRelativeResize="0"/>
          <p:nvPr/>
        </p:nvPicPr>
        <p:blipFill>
          <a:blip r:embed="rId8">
            <a:alphaModFix/>
          </a:blip>
          <a:stretch>
            <a:fillRect/>
          </a:stretch>
        </p:blipFill>
        <p:spPr>
          <a:xfrm>
            <a:off x="1638013" y="4093682"/>
            <a:ext cx="1640623" cy="1049819"/>
          </a:xfrm>
          <a:prstGeom prst="rect">
            <a:avLst/>
          </a:prstGeom>
          <a:noFill/>
          <a:ln>
            <a:noFill/>
          </a:ln>
        </p:spPr>
      </p:pic>
      <p:pic>
        <p:nvPicPr>
          <p:cNvPr descr="Ecology of Golden Eagles in Denali (U.S. National Park Service)" id="136" name="Google Shape;136;p25"/>
          <p:cNvPicPr preferRelativeResize="0"/>
          <p:nvPr/>
        </p:nvPicPr>
        <p:blipFill>
          <a:blip r:embed="rId9">
            <a:alphaModFix/>
          </a:blip>
          <a:stretch>
            <a:fillRect/>
          </a:stretch>
        </p:blipFill>
        <p:spPr>
          <a:xfrm>
            <a:off x="120925" y="4467013"/>
            <a:ext cx="1429152" cy="676500"/>
          </a:xfrm>
          <a:prstGeom prst="rect">
            <a:avLst/>
          </a:prstGeom>
          <a:noFill/>
          <a:ln>
            <a:noFill/>
          </a:ln>
        </p:spPr>
      </p:pic>
      <p:pic>
        <p:nvPicPr>
          <p:cNvPr descr="Bacteria Bacterium Microbiology - Free image on Pixabay" id="137" name="Google Shape;137;p25"/>
          <p:cNvPicPr preferRelativeResize="0"/>
          <p:nvPr/>
        </p:nvPicPr>
        <p:blipFill>
          <a:blip r:embed="rId10">
            <a:alphaModFix/>
          </a:blip>
          <a:stretch>
            <a:fillRect/>
          </a:stretch>
        </p:blipFill>
        <p:spPr>
          <a:xfrm>
            <a:off x="1265708" y="2748988"/>
            <a:ext cx="1533866" cy="862800"/>
          </a:xfrm>
          <a:prstGeom prst="rect">
            <a:avLst/>
          </a:prstGeom>
          <a:noFill/>
          <a:ln>
            <a:noFill/>
          </a:ln>
        </p:spPr>
      </p:pic>
      <p:pic>
        <p:nvPicPr>
          <p:cNvPr descr="Lichens of the Arctic (U.S. National Park Service)" id="138" name="Google Shape;138;p25"/>
          <p:cNvPicPr preferRelativeResize="0"/>
          <p:nvPr/>
        </p:nvPicPr>
        <p:blipFill>
          <a:blip r:embed="rId11">
            <a:alphaModFix/>
          </a:blip>
          <a:stretch>
            <a:fillRect/>
          </a:stretch>
        </p:blipFill>
        <p:spPr>
          <a:xfrm>
            <a:off x="2899150" y="2564800"/>
            <a:ext cx="1485168" cy="1113876"/>
          </a:xfrm>
          <a:prstGeom prst="rect">
            <a:avLst/>
          </a:prstGeom>
          <a:noFill/>
          <a:ln>
            <a:noFill/>
          </a:ln>
        </p:spPr>
      </p:pic>
      <p:cxnSp>
        <p:nvCxnSpPr>
          <p:cNvPr id="139" name="Google Shape;139;p25"/>
          <p:cNvCxnSpPr/>
          <p:nvPr/>
        </p:nvCxnSpPr>
        <p:spPr>
          <a:xfrm flipH="1" rot="10800000">
            <a:off x="768075" y="3649700"/>
            <a:ext cx="547800" cy="779400"/>
          </a:xfrm>
          <a:prstGeom prst="straightConnector1">
            <a:avLst/>
          </a:prstGeom>
          <a:noFill/>
          <a:ln cap="flat" cmpd="sng" w="9525">
            <a:solidFill>
              <a:srgbClr val="000000"/>
            </a:solidFill>
            <a:prstDash val="solid"/>
            <a:round/>
            <a:headEnd len="med" w="med" type="none"/>
            <a:tailEnd len="med" w="med" type="triangle"/>
          </a:ln>
        </p:spPr>
      </p:cxnSp>
      <p:sp>
        <p:nvSpPr>
          <p:cNvPr id="140" name="Google Shape;140;p25"/>
          <p:cNvSpPr txBox="1"/>
          <p:nvPr/>
        </p:nvSpPr>
        <p:spPr>
          <a:xfrm>
            <a:off x="1964875" y="1245450"/>
            <a:ext cx="1722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500">
                <a:solidFill>
                  <a:schemeClr val="dk1"/>
                </a:solidFill>
              </a:rPr>
              <a:t>Lichen (producer)</a:t>
            </a:r>
            <a:endParaRPr sz="1500"/>
          </a:p>
        </p:txBody>
      </p:sp>
      <p:sp>
        <p:nvSpPr>
          <p:cNvPr id="141" name="Google Shape;141;p25"/>
          <p:cNvSpPr txBox="1"/>
          <p:nvPr/>
        </p:nvSpPr>
        <p:spPr>
          <a:xfrm>
            <a:off x="5915525" y="1152475"/>
            <a:ext cx="2404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500">
                <a:solidFill>
                  <a:schemeClr val="dk1"/>
                </a:solidFill>
              </a:rPr>
              <a:t>Caribou (1st consumer)</a:t>
            </a:r>
            <a:endParaRPr sz="1500"/>
          </a:p>
        </p:txBody>
      </p:sp>
      <p:sp>
        <p:nvSpPr>
          <p:cNvPr id="142" name="Google Shape;142;p25"/>
          <p:cNvSpPr txBox="1"/>
          <p:nvPr/>
        </p:nvSpPr>
        <p:spPr>
          <a:xfrm>
            <a:off x="7177400" y="1702725"/>
            <a:ext cx="1966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500">
                <a:solidFill>
                  <a:schemeClr val="dk1"/>
                </a:solidFill>
              </a:rPr>
              <a:t>beluga whales and seals (2nd consumer)</a:t>
            </a:r>
            <a:endParaRPr sz="1500">
              <a:solidFill>
                <a:schemeClr val="dk1"/>
              </a:solidFill>
            </a:endParaRPr>
          </a:p>
          <a:p>
            <a:pPr indent="0" lvl="0" marL="0" rtl="0" algn="l">
              <a:spcBef>
                <a:spcPts val="0"/>
              </a:spcBef>
              <a:spcAft>
                <a:spcPts val="0"/>
              </a:spcAft>
              <a:buNone/>
            </a:pPr>
            <a:r>
              <a:t/>
            </a:r>
            <a:endParaRPr sz="1500"/>
          </a:p>
        </p:txBody>
      </p:sp>
      <p:sp>
        <p:nvSpPr>
          <p:cNvPr id="143" name="Google Shape;143;p25"/>
          <p:cNvSpPr txBox="1"/>
          <p:nvPr/>
        </p:nvSpPr>
        <p:spPr>
          <a:xfrm>
            <a:off x="5254350" y="4093675"/>
            <a:ext cx="16407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500">
                <a:solidFill>
                  <a:schemeClr val="dk1"/>
                </a:solidFill>
              </a:rPr>
              <a:t>polar bears, wolves, and eagles ( Tertiary consumer)</a:t>
            </a:r>
            <a:endParaRPr sz="1500"/>
          </a:p>
        </p:txBody>
      </p:sp>
      <p:sp>
        <p:nvSpPr>
          <p:cNvPr id="144" name="Google Shape;144;p25"/>
          <p:cNvSpPr txBox="1"/>
          <p:nvPr/>
        </p:nvSpPr>
        <p:spPr>
          <a:xfrm>
            <a:off x="0" y="2706500"/>
            <a:ext cx="12657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500">
                <a:solidFill>
                  <a:schemeClr val="dk1"/>
                </a:solidFill>
              </a:rPr>
              <a:t>Bacteria, and Fungi (Decomposers)</a:t>
            </a:r>
            <a:endParaRPr sz="15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Youtube video </a:t>
            </a:r>
            <a:endParaRPr/>
          </a:p>
        </p:txBody>
      </p:sp>
      <p:sp>
        <p:nvSpPr>
          <p:cNvPr id="150" name="Google Shape;150;p26"/>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hlinkClick r:id="rId4">
                  <a:extLst>
                    <a:ext uri="{A12FA001-AC4F-418D-AE19-62706E023703}">
                      <ahyp:hlinkClr val="tx"/>
                    </a:ext>
                  </a:extLst>
                </a:hlinkClick>
              </a:rPr>
              <a:t>https://www.youtube.com/watch?v=r2Ou58p_D7k</a:t>
            </a:r>
            <a:endParaRPr>
              <a:solidFill>
                <a:schemeClr val="dk1"/>
              </a:solidFill>
            </a:endParaRPr>
          </a:p>
          <a:p>
            <a:pPr indent="0" lvl="0" marL="0" rtl="0" algn="l">
              <a:spcBef>
                <a:spcPts val="1600"/>
              </a:spcBef>
              <a:spcAft>
                <a:spcPts val="1600"/>
              </a:spcAft>
              <a:buNone/>
            </a:pPr>
            <a:r>
              <a:t/>
            </a:r>
            <a:endParaRPr>
              <a:solidFill>
                <a:schemeClr val="dk1"/>
              </a:solidFill>
            </a:endParaRPr>
          </a:p>
        </p:txBody>
      </p:sp>
      <p:pic>
        <p:nvPicPr>
          <p:cNvPr descr="Polar bears dominate the Arctic animal headlines; it’s hard for anything to escape their shadow. In this episode we meet an unexpected array of smaller species that each have their own peculiar but no less entertaining strategies for surviving in this brutal environment. The tiny arctic fox might look cute, but it’s actually a killing machine. The arctic hare may be fluffy and have comical ears, but it’s both a master of camouflage and one of the fastest animals here. The snowy owl has sacrificed speed for a mightier secret weapon: silence. We find a lemming (a tiny brown rodent) running around in a blizzard, a big mistake when silent assassins are flying overhead. Although these unsung heroes are some of the few who’ve perfectly adapted to this place, the environment is changing fast. Warming temperatures are allowing enemies to move north, encroaching on these Arctic specialists.&#10;➡ Subscribe: http://bit.ly/NatGeoSubscribe&#10;➡ Get More Wildlife with Bertie Gregory: https://on.natgeo.com/2lNK5cQ&#10;&#10;#NationalGeographic #BertieGregory #WildlifeTheBigFreeze&#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Get More National Geographic:&#10;Official Site: http://bit.ly/NatGeoOfficialSite&#10;Facebook: http://bit.ly/FBNatGeo&#10;Twitter: http://bit.ly/NatGeoTwitter&#10;Instagram: http://bit.ly/NatGeoInsta&#10;&#10;The Unsung Heroes of the Arctic - Ep. 3 | Wildlife: The Big Freeze&#10;https://youtu.be/r2Ou58p_D7k&#10;&#10;National Geographic&#10;https://www.youtube.com/natgeo" id="151" name="Google Shape;151;p26" title="The Unsung Heroes of the Arctic - Ep. 3 | Wildlife: The Big Freeze">
            <a:hlinkClick r:id="rId5"/>
          </p:cNvPr>
          <p:cNvPicPr preferRelativeResize="0"/>
          <p:nvPr/>
        </p:nvPicPr>
        <p:blipFill>
          <a:blip r:embed="rId6">
            <a:alphaModFix/>
          </a:blip>
          <a:stretch>
            <a:fillRect/>
          </a:stretch>
        </p:blipFill>
        <p:spPr>
          <a:xfrm>
            <a:off x="2286000" y="14059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your Biome like? </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900">
                <a:solidFill>
                  <a:schemeClr val="dk1"/>
                </a:solidFill>
              </a:rPr>
              <a:t>The Polar Regions average </a:t>
            </a:r>
            <a:r>
              <a:rPr lang="en" sz="1900">
                <a:solidFill>
                  <a:schemeClr val="dk1"/>
                </a:solidFill>
              </a:rPr>
              <a:t>temperature</a:t>
            </a:r>
            <a:r>
              <a:rPr lang="en" sz="1900">
                <a:solidFill>
                  <a:schemeClr val="dk1"/>
                </a:solidFill>
              </a:rPr>
              <a:t> is 10 C/50 F. The climate is lacks of warm summers, it hardly </a:t>
            </a:r>
            <a:r>
              <a:rPr lang="en" sz="1900">
                <a:solidFill>
                  <a:schemeClr val="dk1"/>
                </a:solidFill>
              </a:rPr>
              <a:t>ever</a:t>
            </a:r>
            <a:r>
              <a:rPr lang="en" sz="1900">
                <a:solidFill>
                  <a:schemeClr val="dk1"/>
                </a:solidFill>
              </a:rPr>
              <a:t> rains and the only seasons are winter and summer. </a:t>
            </a:r>
            <a:r>
              <a:rPr lang="en">
                <a:solidFill>
                  <a:schemeClr val="dk1"/>
                </a:solidFill>
              </a:rPr>
              <a:t> </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Adaptations </a:t>
            </a:r>
            <a:r>
              <a:rPr lang="en"/>
              <a:t>creatures</a:t>
            </a:r>
            <a:r>
              <a:rPr lang="en"/>
              <a:t> need to </a:t>
            </a:r>
            <a:r>
              <a:rPr lang="en"/>
              <a:t>survive.</a:t>
            </a:r>
            <a:endParaRPr/>
          </a:p>
        </p:txBody>
      </p:sp>
      <p:sp>
        <p:nvSpPr>
          <p:cNvPr id="66" name="Google Shape;66;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900">
                <a:solidFill>
                  <a:schemeClr val="dk1"/>
                </a:solidFill>
              </a:rPr>
              <a:t>The </a:t>
            </a:r>
            <a:r>
              <a:rPr lang="en" sz="1900">
                <a:solidFill>
                  <a:schemeClr val="dk1"/>
                </a:solidFill>
              </a:rPr>
              <a:t>adaptations</a:t>
            </a:r>
            <a:r>
              <a:rPr lang="en" sz="1900">
                <a:solidFill>
                  <a:schemeClr val="dk1"/>
                </a:solidFill>
              </a:rPr>
              <a:t> the </a:t>
            </a:r>
            <a:r>
              <a:rPr lang="en" sz="1900">
                <a:solidFill>
                  <a:schemeClr val="dk1"/>
                </a:solidFill>
              </a:rPr>
              <a:t>creatures</a:t>
            </a:r>
            <a:r>
              <a:rPr lang="en" sz="1900">
                <a:solidFill>
                  <a:schemeClr val="dk1"/>
                </a:solidFill>
              </a:rPr>
              <a:t> need to survive in the polar region are “layers of fat and oily skin to stay warm. Also a white </a:t>
            </a:r>
            <a:r>
              <a:rPr lang="en" sz="1900">
                <a:solidFill>
                  <a:schemeClr val="dk1"/>
                </a:solidFill>
              </a:rPr>
              <a:t>appearance</a:t>
            </a:r>
            <a:r>
              <a:rPr lang="en" sz="1900">
                <a:solidFill>
                  <a:schemeClr val="dk1"/>
                </a:solidFill>
              </a:rPr>
              <a:t> and a small area to reduce heat.</a:t>
            </a:r>
            <a:r>
              <a:rPr lang="en" sz="1900">
                <a:solidFill>
                  <a:schemeClr val="dk1"/>
                </a:solidFill>
                <a:highlight>
                  <a:schemeClr val="lt1"/>
                </a:highlight>
              </a:rPr>
              <a:t>”</a:t>
            </a:r>
            <a:endParaRPr>
              <a:solidFill>
                <a:schemeClr val="dk1"/>
              </a:solidFill>
              <a:highlight>
                <a:schemeClr val="lt1"/>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 </a:t>
            </a:r>
            <a:r>
              <a:rPr lang="en"/>
              <a:t>producers in the Polar Region?</a:t>
            </a:r>
            <a:endParaRPr/>
          </a:p>
        </p:txBody>
      </p:sp>
      <p:sp>
        <p:nvSpPr>
          <p:cNvPr id="72" name="Google Shape;72;p16"/>
          <p:cNvSpPr txBox="1"/>
          <p:nvPr>
            <p:ph idx="1" type="body"/>
          </p:nvPr>
        </p:nvSpPr>
        <p:spPr>
          <a:xfrm>
            <a:off x="311700" y="1152475"/>
            <a:ext cx="8520600" cy="34164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900">
                <a:solidFill>
                  <a:schemeClr val="dk1"/>
                </a:solidFill>
                <a:highlight>
                  <a:srgbClr val="93C47D"/>
                </a:highlight>
              </a:rPr>
              <a:t>Lichen</a:t>
            </a:r>
            <a:r>
              <a:rPr b="1" lang="en">
                <a:solidFill>
                  <a:schemeClr val="dk1"/>
                </a:solidFill>
                <a:highlight>
                  <a:srgbClr val="93C47D"/>
                </a:highlight>
              </a:rPr>
              <a:t> </a:t>
            </a:r>
            <a:r>
              <a:rPr lang="en" sz="1900">
                <a:solidFill>
                  <a:schemeClr val="dk1"/>
                </a:solidFill>
                <a:highlight>
                  <a:srgbClr val="93C47D"/>
                </a:highlight>
              </a:rPr>
              <a:t>is the only producer in the Polar Region.</a:t>
            </a:r>
            <a:endParaRPr sz="2500">
              <a:solidFill>
                <a:schemeClr val="dk1"/>
              </a:solidFill>
              <a:highlight>
                <a:srgbClr val="93C47D"/>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832300" cy="44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 primary consumers in the Polar Region? </a:t>
            </a:r>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900">
                <a:solidFill>
                  <a:schemeClr val="dk1"/>
                </a:solidFill>
              </a:rPr>
              <a:t>The Primary Consumers in the polar region are the Caribou and other grazing (grass eaters) animals.</a:t>
            </a:r>
            <a:endParaRPr sz="25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8"/>
          <p:cNvSpPr txBox="1"/>
          <p:nvPr>
            <p:ph type="title"/>
          </p:nvPr>
        </p:nvSpPr>
        <p:spPr>
          <a:xfrm>
            <a:off x="0" y="445025"/>
            <a:ext cx="9144000" cy="5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What are the Secondary Consumers in the Polar Region?</a:t>
            </a:r>
            <a:endParaRPr sz="2700"/>
          </a:p>
        </p:txBody>
      </p:sp>
      <p:sp>
        <p:nvSpPr>
          <p:cNvPr id="84" name="Google Shape;84;p18"/>
          <p:cNvSpPr txBox="1"/>
          <p:nvPr>
            <p:ph idx="1" type="body"/>
          </p:nvPr>
        </p:nvSpPr>
        <p:spPr>
          <a:xfrm>
            <a:off x="198675"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900">
                <a:solidFill>
                  <a:schemeClr val="dk1"/>
                </a:solidFill>
              </a:rPr>
              <a:t>The Secondary Consumers in the polar region are beluga whales and seals.</a:t>
            </a:r>
            <a:r>
              <a:rPr lang="en">
                <a:solidFill>
                  <a:schemeClr val="dk1"/>
                </a:solidFill>
              </a:rPr>
              <a:t> </a:t>
            </a:r>
            <a:endParaRPr sz="24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9"/>
          <p:cNvSpPr txBox="1"/>
          <p:nvPr>
            <p:ph type="title"/>
          </p:nvPr>
        </p:nvSpPr>
        <p:spPr>
          <a:xfrm>
            <a:off x="311700" y="445025"/>
            <a:ext cx="8832300" cy="5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 </a:t>
            </a:r>
            <a:r>
              <a:rPr lang="en"/>
              <a:t>Tertiary</a:t>
            </a:r>
            <a:r>
              <a:rPr lang="en"/>
              <a:t> Consumers in the Polar Region? </a:t>
            </a:r>
            <a:endParaRPr/>
          </a:p>
        </p:txBody>
      </p:sp>
      <p:sp>
        <p:nvSpPr>
          <p:cNvPr id="90" name="Google Shape;90;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900">
                <a:solidFill>
                  <a:schemeClr val="dk1"/>
                </a:solidFill>
              </a:rPr>
              <a:t>The Tertiary Consumers are polar bears, eagles, and wolves.</a:t>
            </a:r>
            <a:endParaRPr sz="25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 Decomposers? </a:t>
            </a:r>
            <a:endParaRPr/>
          </a:p>
        </p:txBody>
      </p:sp>
      <p:sp>
        <p:nvSpPr>
          <p:cNvPr id="96" name="Google Shape;96;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900">
                <a:solidFill>
                  <a:schemeClr val="dk1"/>
                </a:solidFill>
              </a:rPr>
              <a:t>The Decomposers are Bacteria and Fungi.</a:t>
            </a:r>
            <a:endParaRPr sz="25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 Mutualism Relationship?</a:t>
            </a:r>
            <a:endParaRPr/>
          </a:p>
        </p:txBody>
      </p:sp>
      <p:sp>
        <p:nvSpPr>
          <p:cNvPr id="102" name="Google Shape;102;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sz="1900">
                <a:solidFill>
                  <a:schemeClr val="dk1"/>
                </a:solidFill>
              </a:rPr>
              <a:t>One Mutualism Relationship is the Caribou and Arctic fox. The Caribou gets its food being safe from the fox while the fox also gets food at the same time with help with Caribou.</a:t>
            </a:r>
            <a:r>
              <a:rPr lang="en" sz="2500">
                <a:solidFill>
                  <a:schemeClr val="dk1"/>
                </a:solidFill>
              </a:rPr>
              <a:t> </a:t>
            </a:r>
            <a:endParaRPr sz="25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