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Architects Daughter"/>
      <p:regular r:id="rId22"/>
    </p:embeddedFont>
    <p:embeddedFont>
      <p:font typeface="Lobster"/>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ArchitectsDaughter-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obst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234fb17e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1234fb17e1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234fb17e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1234fb17e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234fb17e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1234fb17e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234fb17e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234fb17e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234fb17e1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1234fb17e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rPr lang="en"/>
              <a:t>Extra credit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1234fb17e1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1234fb17e1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rPr lang="en"/>
              <a:t>Extra credit.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234fb17e1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1234fb17e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d4748335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d4748335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1234fb17e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1234fb17e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1234fb17e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1234fb17e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1234fb17e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1234fb17e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234fb17e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1234fb17e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234fb17e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1234fb17e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1234fb17e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1234fb17e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234fb17e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234fb17e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14.png"/><Relationship Id="rId5"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youtu.be/pTp8Viivdx4" TargetMode="External"/><Relationship Id="rId4" Type="http://schemas.openxmlformats.org/officeDocument/2006/relationships/hyperlink" Target="http://www.youtube.com/watch?v=pTp8Viivdx4" TargetMode="External"/><Relationship Id="rId5"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lisbdnet.com" TargetMode="External"/><Relationship Id="rId4" Type="http://schemas.openxmlformats.org/officeDocument/2006/relationships/hyperlink" Target="https://www.bioexplorer.net" TargetMode="External"/><Relationship Id="rId10" Type="http://schemas.openxmlformats.org/officeDocument/2006/relationships/hyperlink" Target="https://www.sunnysports.com" TargetMode="External"/><Relationship Id="rId9" Type="http://schemas.openxmlformats.org/officeDocument/2006/relationships/hyperlink" Target="https://sites.google.com" TargetMode="External"/><Relationship Id="rId5" Type="http://schemas.openxmlformats.org/officeDocument/2006/relationships/hyperlink" Target="https://sciencing.com" TargetMode="External"/><Relationship Id="rId6" Type="http://schemas.openxmlformats.org/officeDocument/2006/relationships/hyperlink" Target="https://kids.frontiersin.org" TargetMode="External"/><Relationship Id="rId7" Type="http://schemas.openxmlformats.org/officeDocument/2006/relationships/hyperlink" Target="https://study.com" TargetMode="External"/><Relationship Id="rId8" Type="http://schemas.openxmlformats.org/officeDocument/2006/relationships/hyperlink" Target="https://www.sps186.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1286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6100">
                <a:latin typeface="Architects Daughter"/>
                <a:ea typeface="Architects Daughter"/>
                <a:cs typeface="Architects Daughter"/>
                <a:sym typeface="Architects Daughter"/>
              </a:rPr>
              <a:t>Polar Region:</a:t>
            </a:r>
            <a:endParaRPr b="1" sz="6100">
              <a:latin typeface="Architects Daughter"/>
              <a:ea typeface="Architects Daughter"/>
              <a:cs typeface="Architects Daughter"/>
              <a:sym typeface="Architects Daughter"/>
            </a:endParaRPr>
          </a:p>
        </p:txBody>
      </p:sp>
      <p:sp>
        <p:nvSpPr>
          <p:cNvPr id="55" name="Google Shape;55;p13"/>
          <p:cNvSpPr txBox="1"/>
          <p:nvPr/>
        </p:nvSpPr>
        <p:spPr>
          <a:xfrm>
            <a:off x="3360450" y="3662150"/>
            <a:ext cx="3730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Architects Daughter"/>
                <a:ea typeface="Architects Daughter"/>
                <a:cs typeface="Architects Daughter"/>
                <a:sym typeface="Architects Daughter"/>
              </a:rPr>
              <a:t>By: Dayanna Rivera</a:t>
            </a:r>
            <a:endParaRPr b="1" sz="2000">
              <a:latin typeface="Architects Daughter"/>
              <a:ea typeface="Architects Daughter"/>
              <a:cs typeface="Architects Daughter"/>
              <a:sym typeface="Architects Daugh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4C2F4"/>
            </a:gs>
            <a:gs pos="100000">
              <a:srgbClr val="113D8A"/>
            </a:gs>
          </a:gsLst>
          <a:lin ang="5400012" scaled="0"/>
        </a:gradFill>
      </p:bgPr>
    </p:bg>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bster"/>
                <a:ea typeface="Lobster"/>
                <a:cs typeface="Lobster"/>
                <a:sym typeface="Lobster"/>
              </a:rPr>
              <a:t>Example of a commensalism relationship:</a:t>
            </a:r>
            <a:endParaRPr>
              <a:latin typeface="Lobster"/>
              <a:ea typeface="Lobster"/>
              <a:cs typeface="Lobster"/>
              <a:sym typeface="Lobster"/>
            </a:endParaRPr>
          </a:p>
        </p:txBody>
      </p:sp>
      <p:sp>
        <p:nvSpPr>
          <p:cNvPr id="123" name="Google Shape;123;p22"/>
          <p:cNvSpPr txBox="1"/>
          <p:nvPr>
            <p:ph idx="1" type="body"/>
          </p:nvPr>
        </p:nvSpPr>
        <p:spPr>
          <a:xfrm>
            <a:off x="311700" y="863550"/>
            <a:ext cx="39951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2300">
                <a:solidFill>
                  <a:schemeClr val="dk1"/>
                </a:solidFill>
                <a:latin typeface="Lobster"/>
                <a:ea typeface="Lobster"/>
                <a:cs typeface="Lobster"/>
                <a:sym typeface="Lobster"/>
              </a:rPr>
              <a:t>An example of commensalism in this biome is when the arctic fox follows behind the polar bear and scavenges on scraps of food, the polar bear isn't affected and the fox benefits from the food. </a:t>
            </a:r>
            <a:endParaRPr sz="2300">
              <a:solidFill>
                <a:schemeClr val="dk1"/>
              </a:solidFill>
              <a:latin typeface="Lobster"/>
              <a:ea typeface="Lobster"/>
              <a:cs typeface="Lobster"/>
              <a:sym typeface="Lobster"/>
            </a:endParaRPr>
          </a:p>
          <a:p>
            <a:pPr indent="0" lvl="0" marL="0" rtl="0" algn="l">
              <a:lnSpc>
                <a:spcPct val="100000"/>
              </a:lnSpc>
              <a:spcBef>
                <a:spcPts val="0"/>
              </a:spcBef>
              <a:spcAft>
                <a:spcPts val="0"/>
              </a:spcAft>
              <a:buClr>
                <a:schemeClr val="dk1"/>
              </a:buClr>
              <a:buSzPts val="1100"/>
              <a:buFont typeface="Arial"/>
              <a:buNone/>
            </a:pPr>
            <a:r>
              <a:t/>
            </a:r>
            <a:endParaRPr sz="2300">
              <a:solidFill>
                <a:schemeClr val="dk1"/>
              </a:solidFill>
              <a:latin typeface="Lobster"/>
              <a:ea typeface="Lobster"/>
              <a:cs typeface="Lobster"/>
              <a:sym typeface="Lobster"/>
            </a:endParaRPr>
          </a:p>
        </p:txBody>
      </p:sp>
      <p:pic>
        <p:nvPicPr>
          <p:cNvPr id="124" name="Google Shape;124;p22"/>
          <p:cNvPicPr preferRelativeResize="0"/>
          <p:nvPr/>
        </p:nvPicPr>
        <p:blipFill>
          <a:blip r:embed="rId3">
            <a:alphaModFix/>
          </a:blip>
          <a:stretch>
            <a:fillRect/>
          </a:stretch>
        </p:blipFill>
        <p:spPr>
          <a:xfrm>
            <a:off x="5577100" y="1033313"/>
            <a:ext cx="3255200" cy="2141575"/>
          </a:xfrm>
          <a:prstGeom prst="rect">
            <a:avLst/>
          </a:prstGeom>
          <a:noFill/>
          <a:ln>
            <a:noFill/>
          </a:ln>
        </p:spPr>
      </p:pic>
      <p:sp>
        <p:nvSpPr>
          <p:cNvPr id="125" name="Google Shape;125;p22"/>
          <p:cNvSpPr txBox="1"/>
          <p:nvPr/>
        </p:nvSpPr>
        <p:spPr>
          <a:xfrm>
            <a:off x="4841750" y="3977650"/>
            <a:ext cx="267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26" name="Google Shape;126;p22"/>
          <p:cNvPicPr preferRelativeResize="0"/>
          <p:nvPr/>
        </p:nvPicPr>
        <p:blipFill>
          <a:blip r:embed="rId4">
            <a:alphaModFix/>
          </a:blip>
          <a:stretch>
            <a:fillRect/>
          </a:stretch>
        </p:blipFill>
        <p:spPr>
          <a:xfrm>
            <a:off x="2608200" y="3103650"/>
            <a:ext cx="2867100" cy="1916400"/>
          </a:xfrm>
          <a:prstGeom prst="rect">
            <a:avLst/>
          </a:prstGeom>
          <a:noFill/>
          <a:ln>
            <a:noFill/>
          </a:ln>
        </p:spPr>
      </p:pic>
      <p:pic>
        <p:nvPicPr>
          <p:cNvPr id="127" name="Google Shape;127;p22"/>
          <p:cNvPicPr preferRelativeResize="0"/>
          <p:nvPr/>
        </p:nvPicPr>
        <p:blipFill>
          <a:blip r:embed="rId5">
            <a:alphaModFix/>
          </a:blip>
          <a:stretch>
            <a:fillRect/>
          </a:stretch>
        </p:blipFill>
        <p:spPr>
          <a:xfrm>
            <a:off x="6304800" y="3382225"/>
            <a:ext cx="2386575" cy="1591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70A4D5"/>
            </a:gs>
          </a:gsLst>
          <a:path path="circle">
            <a:fillToRect b="50%" l="50%" r="50%" t="50%"/>
          </a:path>
          <a:tileRect/>
        </a:gradFill>
      </p:bgPr>
    </p:bg>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bster"/>
                <a:ea typeface="Lobster"/>
                <a:cs typeface="Lobster"/>
                <a:sym typeface="Lobster"/>
              </a:rPr>
              <a:t>Example of </a:t>
            </a:r>
            <a:r>
              <a:rPr lang="en">
                <a:latin typeface="Lobster"/>
                <a:ea typeface="Lobster"/>
                <a:cs typeface="Lobster"/>
                <a:sym typeface="Lobster"/>
              </a:rPr>
              <a:t>parasitism</a:t>
            </a:r>
            <a:r>
              <a:rPr lang="en">
                <a:latin typeface="Lobster"/>
                <a:ea typeface="Lobster"/>
                <a:cs typeface="Lobster"/>
                <a:sym typeface="Lobster"/>
              </a:rPr>
              <a:t>:</a:t>
            </a:r>
            <a:endParaRPr>
              <a:latin typeface="Lobster"/>
              <a:ea typeface="Lobster"/>
              <a:cs typeface="Lobster"/>
              <a:sym typeface="Lobster"/>
            </a:endParaRPr>
          </a:p>
        </p:txBody>
      </p:sp>
      <p:sp>
        <p:nvSpPr>
          <p:cNvPr id="133" name="Google Shape;133;p23"/>
          <p:cNvSpPr txBox="1"/>
          <p:nvPr>
            <p:ph idx="1" type="body"/>
          </p:nvPr>
        </p:nvSpPr>
        <p:spPr>
          <a:xfrm>
            <a:off x="311700" y="1152475"/>
            <a:ext cx="3816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2300">
                <a:solidFill>
                  <a:schemeClr val="dk1"/>
                </a:solidFill>
                <a:latin typeface="Lobster"/>
                <a:ea typeface="Lobster"/>
                <a:cs typeface="Lobster"/>
                <a:sym typeface="Lobster"/>
              </a:rPr>
              <a:t>Liver Tapeworm cyst is an example of parasitism because they are prone to live in animal bodies such as wolves, caribou, polar bears and moose; they feed on the food that the animals eat which leads to the animal getting malnutrition.</a:t>
            </a:r>
            <a:endParaRPr sz="2300">
              <a:solidFill>
                <a:schemeClr val="dk1"/>
              </a:solidFill>
              <a:latin typeface="Lobster"/>
              <a:ea typeface="Lobster"/>
              <a:cs typeface="Lobster"/>
              <a:sym typeface="Lobster"/>
            </a:endParaRPr>
          </a:p>
        </p:txBody>
      </p:sp>
      <p:pic>
        <p:nvPicPr>
          <p:cNvPr id="134" name="Google Shape;134;p23"/>
          <p:cNvPicPr preferRelativeResize="0"/>
          <p:nvPr/>
        </p:nvPicPr>
        <p:blipFill>
          <a:blip r:embed="rId3">
            <a:alphaModFix/>
          </a:blip>
          <a:stretch>
            <a:fillRect/>
          </a:stretch>
        </p:blipFill>
        <p:spPr>
          <a:xfrm>
            <a:off x="4572000" y="1337041"/>
            <a:ext cx="4200556" cy="28003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lin ang="5400012" scaled="0"/>
        </a:gradFill>
      </p:bgPr>
    </p:bg>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bster"/>
                <a:ea typeface="Lobster"/>
                <a:cs typeface="Lobster"/>
                <a:sym typeface="Lobster"/>
              </a:rPr>
              <a:t>Food Web:</a:t>
            </a:r>
            <a:endParaRPr>
              <a:latin typeface="Lobster"/>
              <a:ea typeface="Lobster"/>
              <a:cs typeface="Lobster"/>
              <a:sym typeface="Lobster"/>
            </a:endParaRPr>
          </a:p>
        </p:txBody>
      </p:sp>
      <p:pic>
        <p:nvPicPr>
          <p:cNvPr id="140" name="Google Shape;140;p24"/>
          <p:cNvPicPr preferRelativeResize="0"/>
          <p:nvPr/>
        </p:nvPicPr>
        <p:blipFill>
          <a:blip r:embed="rId3">
            <a:alphaModFix/>
          </a:blip>
          <a:stretch>
            <a:fillRect/>
          </a:stretch>
        </p:blipFill>
        <p:spPr>
          <a:xfrm>
            <a:off x="1305875" y="965425"/>
            <a:ext cx="6358500" cy="3933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bster"/>
                <a:ea typeface="Lobster"/>
                <a:cs typeface="Lobster"/>
                <a:sym typeface="Lobster"/>
              </a:rPr>
              <a:t>Video of the Polar Region:</a:t>
            </a:r>
            <a:endParaRPr>
              <a:latin typeface="Lobster"/>
              <a:ea typeface="Lobster"/>
              <a:cs typeface="Lobster"/>
              <a:sym typeface="Lobster"/>
            </a:endParaRPr>
          </a:p>
        </p:txBody>
      </p:sp>
      <p:sp>
        <p:nvSpPr>
          <p:cNvPr id="146" name="Google Shape;146;p25"/>
          <p:cNvSpPr txBox="1"/>
          <p:nvPr>
            <p:ph idx="1" type="body"/>
          </p:nvPr>
        </p:nvSpPr>
        <p:spPr>
          <a:xfrm>
            <a:off x="311700" y="1152475"/>
            <a:ext cx="37911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u="sng">
                <a:solidFill>
                  <a:schemeClr val="hlink"/>
                </a:solidFill>
                <a:hlinkClick r:id="rId3"/>
              </a:rPr>
              <a:t>https://youtu.be/pTp8Viivdx4</a:t>
            </a:r>
            <a:endParaRPr/>
          </a:p>
          <a:p>
            <a:pPr indent="0" lvl="0" marL="0" rtl="0" algn="l">
              <a:spcBef>
                <a:spcPts val="1200"/>
              </a:spcBef>
              <a:spcAft>
                <a:spcPts val="1200"/>
              </a:spcAft>
              <a:buNone/>
            </a:pPr>
            <a:r>
              <a:rPr lang="en"/>
              <a:t>- </a:t>
            </a:r>
            <a:r>
              <a:rPr lang="en">
                <a:solidFill>
                  <a:schemeClr val="dk1"/>
                </a:solidFill>
                <a:latin typeface="Lobster"/>
                <a:ea typeface="Lobster"/>
                <a:cs typeface="Lobster"/>
                <a:sym typeface="Lobster"/>
              </a:rPr>
              <a:t>I picked this video because it shows you how the polar regions looks like like and some animals that live there. </a:t>
            </a:r>
            <a:endParaRPr>
              <a:solidFill>
                <a:schemeClr val="dk1"/>
              </a:solidFill>
              <a:latin typeface="Lobster"/>
              <a:ea typeface="Lobster"/>
              <a:cs typeface="Lobster"/>
              <a:sym typeface="Lobster"/>
            </a:endParaRPr>
          </a:p>
        </p:txBody>
      </p:sp>
      <p:pic>
        <p:nvPicPr>
          <p:cNvPr descr="A short film about travelling in the Polar Region of the Arctic and Antarctic with Wild Frontiers" id="147" name="Google Shape;147;p25" title="Polar Regions">
            <a:hlinkClick r:id="rId4"/>
          </p:cNvPr>
          <p:cNvPicPr preferRelativeResize="0"/>
          <p:nvPr/>
        </p:nvPicPr>
        <p:blipFill>
          <a:blip r:embed="rId5">
            <a:alphaModFix/>
          </a:blip>
          <a:stretch>
            <a:fillRect/>
          </a:stretch>
        </p:blipFill>
        <p:spPr>
          <a:xfrm>
            <a:off x="4102800" y="15324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lin ang="5400012" scaled="0"/>
        </a:gradFill>
      </p:bgPr>
    </p:bg>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bster"/>
                <a:ea typeface="Lobster"/>
                <a:cs typeface="Lobster"/>
                <a:sym typeface="Lobster"/>
              </a:rPr>
              <a:t>Would i want to live in the Polar Region?</a:t>
            </a:r>
            <a:endParaRPr>
              <a:latin typeface="Lobster"/>
              <a:ea typeface="Lobster"/>
              <a:cs typeface="Lobster"/>
              <a:sym typeface="Lobster"/>
            </a:endParaRPr>
          </a:p>
        </p:txBody>
      </p:sp>
      <p:sp>
        <p:nvSpPr>
          <p:cNvPr id="153" name="Google Shape;153;p26"/>
          <p:cNvSpPr txBox="1"/>
          <p:nvPr>
            <p:ph idx="1" type="body"/>
          </p:nvPr>
        </p:nvSpPr>
        <p:spPr>
          <a:xfrm>
            <a:off x="311700" y="10177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300">
                <a:solidFill>
                  <a:schemeClr val="dk1"/>
                </a:solidFill>
                <a:latin typeface="Lobster"/>
                <a:ea typeface="Lobster"/>
                <a:cs typeface="Lobster"/>
                <a:sym typeface="Lobster"/>
              </a:rPr>
              <a:t>If i am being honest, i </a:t>
            </a:r>
            <a:r>
              <a:rPr lang="en" sz="2300">
                <a:solidFill>
                  <a:schemeClr val="dk1"/>
                </a:solidFill>
                <a:latin typeface="Lobster"/>
                <a:ea typeface="Lobster"/>
                <a:cs typeface="Lobster"/>
                <a:sym typeface="Lobster"/>
              </a:rPr>
              <a:t>don't</a:t>
            </a:r>
            <a:r>
              <a:rPr lang="en" sz="2300">
                <a:solidFill>
                  <a:schemeClr val="dk1"/>
                </a:solidFill>
                <a:latin typeface="Lobster"/>
                <a:ea typeface="Lobster"/>
                <a:cs typeface="Lobster"/>
                <a:sym typeface="Lobster"/>
              </a:rPr>
              <a:t> think i would like to live in the Polar Region, one </a:t>
            </a:r>
            <a:r>
              <a:rPr lang="en" sz="2300">
                <a:solidFill>
                  <a:schemeClr val="dk1"/>
                </a:solidFill>
                <a:latin typeface="Lobster"/>
                <a:ea typeface="Lobster"/>
                <a:cs typeface="Lobster"/>
                <a:sym typeface="Lobster"/>
              </a:rPr>
              <a:t>reason</a:t>
            </a:r>
            <a:r>
              <a:rPr lang="en" sz="2300">
                <a:solidFill>
                  <a:schemeClr val="dk1"/>
                </a:solidFill>
                <a:latin typeface="Lobster"/>
                <a:ea typeface="Lobster"/>
                <a:cs typeface="Lobster"/>
                <a:sym typeface="Lobster"/>
              </a:rPr>
              <a:t> is of </a:t>
            </a:r>
            <a:r>
              <a:rPr lang="en" sz="2300">
                <a:solidFill>
                  <a:schemeClr val="dk1"/>
                </a:solidFill>
                <a:latin typeface="Lobster"/>
                <a:ea typeface="Lobster"/>
                <a:cs typeface="Lobster"/>
                <a:sym typeface="Lobster"/>
              </a:rPr>
              <a:t>course</a:t>
            </a:r>
            <a:r>
              <a:rPr lang="en" sz="2300">
                <a:solidFill>
                  <a:schemeClr val="dk1"/>
                </a:solidFill>
                <a:latin typeface="Lobster"/>
                <a:ea typeface="Lobster"/>
                <a:cs typeface="Lobster"/>
                <a:sym typeface="Lobster"/>
              </a:rPr>
              <a:t> </a:t>
            </a:r>
            <a:r>
              <a:rPr lang="en" sz="2300">
                <a:solidFill>
                  <a:schemeClr val="dk1"/>
                </a:solidFill>
                <a:latin typeface="Lobster"/>
                <a:ea typeface="Lobster"/>
                <a:cs typeface="Lobster"/>
                <a:sym typeface="Lobster"/>
              </a:rPr>
              <a:t>it's</a:t>
            </a:r>
            <a:r>
              <a:rPr lang="en" sz="2300">
                <a:solidFill>
                  <a:schemeClr val="dk1"/>
                </a:solidFill>
                <a:latin typeface="Lobster"/>
                <a:ea typeface="Lobster"/>
                <a:cs typeface="Lobster"/>
                <a:sym typeface="Lobster"/>
              </a:rPr>
              <a:t> way to cold, its freezing, another is because of the animals that live there, like the polar bear, it would kill you in an instant so no thank you, i </a:t>
            </a:r>
            <a:r>
              <a:rPr lang="en" sz="2300">
                <a:solidFill>
                  <a:schemeClr val="dk1"/>
                </a:solidFill>
                <a:latin typeface="Lobster"/>
                <a:ea typeface="Lobster"/>
                <a:cs typeface="Lobster"/>
                <a:sym typeface="Lobster"/>
              </a:rPr>
              <a:t>wouldn't</a:t>
            </a:r>
            <a:r>
              <a:rPr lang="en" sz="2300">
                <a:solidFill>
                  <a:schemeClr val="dk1"/>
                </a:solidFill>
                <a:latin typeface="Lobster"/>
                <a:ea typeface="Lobster"/>
                <a:cs typeface="Lobster"/>
                <a:sym typeface="Lobster"/>
              </a:rPr>
              <a:t> want to live there. </a:t>
            </a:r>
            <a:endParaRPr sz="2300">
              <a:solidFill>
                <a:schemeClr val="dk1"/>
              </a:solidFill>
              <a:latin typeface="Lobster"/>
              <a:ea typeface="Lobster"/>
              <a:cs typeface="Lobster"/>
              <a:sym typeface="Lobster"/>
            </a:endParaRPr>
          </a:p>
        </p:txBody>
      </p:sp>
      <p:pic>
        <p:nvPicPr>
          <p:cNvPr id="154" name="Google Shape;154;p26"/>
          <p:cNvPicPr preferRelativeResize="0"/>
          <p:nvPr/>
        </p:nvPicPr>
        <p:blipFill>
          <a:blip r:embed="rId3">
            <a:alphaModFix/>
          </a:blip>
          <a:stretch>
            <a:fillRect/>
          </a:stretch>
        </p:blipFill>
        <p:spPr>
          <a:xfrm>
            <a:off x="5172475" y="2807450"/>
            <a:ext cx="3277309" cy="2021575"/>
          </a:xfrm>
          <a:prstGeom prst="rect">
            <a:avLst/>
          </a:prstGeom>
          <a:noFill/>
          <a:ln>
            <a:noFill/>
          </a:ln>
        </p:spPr>
      </p:pic>
      <p:pic>
        <p:nvPicPr>
          <p:cNvPr id="155" name="Google Shape;155;p26"/>
          <p:cNvPicPr preferRelativeResize="0"/>
          <p:nvPr/>
        </p:nvPicPr>
        <p:blipFill>
          <a:blip r:embed="rId4">
            <a:alphaModFix/>
          </a:blip>
          <a:stretch>
            <a:fillRect/>
          </a:stretch>
        </p:blipFill>
        <p:spPr>
          <a:xfrm>
            <a:off x="1124723" y="2807450"/>
            <a:ext cx="3201701" cy="21356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lin ang="5400012" scaled="0"/>
        </a:gradFill>
      </p:bgPr>
    </p:bg>
    <p:spTree>
      <p:nvGrpSpPr>
        <p:cNvPr id="159" name="Shape 159"/>
        <p:cNvGrpSpPr/>
        <p:nvPr/>
      </p:nvGrpSpPr>
      <p:grpSpPr>
        <a:xfrm>
          <a:off x="0" y="0"/>
          <a:ext cx="0" cy="0"/>
          <a:chOff x="0" y="0"/>
          <a:chExt cx="0" cy="0"/>
        </a:xfrm>
      </p:grpSpPr>
      <p:sp>
        <p:nvSpPr>
          <p:cNvPr id="160" name="Google Shape;16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bster"/>
                <a:ea typeface="Lobster"/>
                <a:cs typeface="Lobster"/>
                <a:sym typeface="Lobster"/>
              </a:rPr>
              <a:t>What countries are the Polar Regions found in?</a:t>
            </a:r>
            <a:endParaRPr>
              <a:latin typeface="Lobster"/>
              <a:ea typeface="Lobster"/>
              <a:cs typeface="Lobster"/>
              <a:sym typeface="Lobster"/>
            </a:endParaRPr>
          </a:p>
        </p:txBody>
      </p:sp>
      <p:sp>
        <p:nvSpPr>
          <p:cNvPr id="161" name="Google Shape;161;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300">
                <a:solidFill>
                  <a:schemeClr val="dk1"/>
                </a:solidFill>
                <a:latin typeface="Lobster"/>
                <a:ea typeface="Lobster"/>
                <a:cs typeface="Lobster"/>
                <a:sym typeface="Lobster"/>
              </a:rPr>
              <a:t>Polar Regions are found in, Canada, Greenland, Ice land, Norway, Sweden, Finland, Russia and the United States. </a:t>
            </a:r>
            <a:endParaRPr sz="2300">
              <a:solidFill>
                <a:schemeClr val="dk1"/>
              </a:solidFill>
              <a:latin typeface="Lobster"/>
              <a:ea typeface="Lobster"/>
              <a:cs typeface="Lobster"/>
              <a:sym typeface="Lobster"/>
            </a:endParaRPr>
          </a:p>
        </p:txBody>
      </p:sp>
      <p:pic>
        <p:nvPicPr>
          <p:cNvPr id="162" name="Google Shape;162;p27"/>
          <p:cNvPicPr preferRelativeResize="0"/>
          <p:nvPr/>
        </p:nvPicPr>
        <p:blipFill>
          <a:blip r:embed="rId3">
            <a:alphaModFix/>
          </a:blip>
          <a:stretch>
            <a:fillRect/>
          </a:stretch>
        </p:blipFill>
        <p:spPr>
          <a:xfrm>
            <a:off x="2249400" y="2037725"/>
            <a:ext cx="4757500" cy="28451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lin ang="5400012" scaled="0"/>
        </a:gradFill>
      </p:bgPr>
    </p:bg>
    <p:spTree>
      <p:nvGrpSpPr>
        <p:cNvPr id="166" name="Shape 166"/>
        <p:cNvGrpSpPr/>
        <p:nvPr/>
      </p:nvGrpSpPr>
      <p:grpSpPr>
        <a:xfrm>
          <a:off x="0" y="0"/>
          <a:ext cx="0" cy="0"/>
          <a:chOff x="0" y="0"/>
          <a:chExt cx="0" cy="0"/>
        </a:xfrm>
      </p:grpSpPr>
      <p:sp>
        <p:nvSpPr>
          <p:cNvPr id="167" name="Google Shape;16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bster"/>
                <a:ea typeface="Lobster"/>
                <a:cs typeface="Lobster"/>
                <a:sym typeface="Lobster"/>
              </a:rPr>
              <a:t>Websites I used:</a:t>
            </a:r>
            <a:endParaRPr>
              <a:latin typeface="Lobster"/>
              <a:ea typeface="Lobster"/>
              <a:cs typeface="Lobster"/>
              <a:sym typeface="Lobster"/>
            </a:endParaRPr>
          </a:p>
        </p:txBody>
      </p:sp>
      <p:sp>
        <p:nvSpPr>
          <p:cNvPr id="168" name="Google Shape;168;p28"/>
          <p:cNvSpPr txBox="1"/>
          <p:nvPr/>
        </p:nvSpPr>
        <p:spPr>
          <a:xfrm>
            <a:off x="311700" y="1152475"/>
            <a:ext cx="5915400" cy="30168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SzPts val="2300"/>
              <a:buFont typeface="Lobster"/>
              <a:buChar char="-"/>
            </a:pPr>
            <a:r>
              <a:rPr lang="en" sz="2300" u="sng">
                <a:solidFill>
                  <a:srgbClr val="1155CC"/>
                </a:solidFill>
                <a:latin typeface="Lobster"/>
                <a:ea typeface="Lobster"/>
                <a:cs typeface="Lobster"/>
                <a:sym typeface="Lobster"/>
                <a:hlinkClick r:id="rId3">
                  <a:extLst>
                    <a:ext uri="{A12FA001-AC4F-418D-AE19-62706E023703}">
                      <ahyp:hlinkClr val="tx"/>
                    </a:ext>
                  </a:extLst>
                </a:hlinkClick>
              </a:rPr>
              <a:t>https://lisbdnet.com</a:t>
            </a:r>
            <a:endParaRPr sz="2300">
              <a:solidFill>
                <a:srgbClr val="FFFFFF"/>
              </a:solidFill>
              <a:latin typeface="Lobster"/>
              <a:ea typeface="Lobster"/>
              <a:cs typeface="Lobster"/>
              <a:sym typeface="Lobster"/>
            </a:endParaRPr>
          </a:p>
          <a:p>
            <a:pPr indent="-374650" lvl="0" marL="457200" rtl="0" algn="l">
              <a:spcBef>
                <a:spcPts val="0"/>
              </a:spcBef>
              <a:spcAft>
                <a:spcPts val="0"/>
              </a:spcAft>
              <a:buSzPts val="2300"/>
              <a:buFont typeface="Lobster"/>
              <a:buChar char="-"/>
            </a:pPr>
            <a:r>
              <a:rPr lang="en" sz="2300" u="sng">
                <a:solidFill>
                  <a:srgbClr val="1155CC"/>
                </a:solidFill>
                <a:latin typeface="Lobster"/>
                <a:ea typeface="Lobster"/>
                <a:cs typeface="Lobster"/>
                <a:sym typeface="Lobster"/>
                <a:hlinkClick r:id="rId4">
                  <a:extLst>
                    <a:ext uri="{A12FA001-AC4F-418D-AE19-62706E023703}">
                      <ahyp:hlinkClr val="tx"/>
                    </a:ext>
                  </a:extLst>
                </a:hlinkClick>
              </a:rPr>
              <a:t>https://www.bioexplorer.net</a:t>
            </a:r>
            <a:endParaRPr sz="2300">
              <a:solidFill>
                <a:srgbClr val="FFFFFF"/>
              </a:solidFill>
              <a:latin typeface="Lobster"/>
              <a:ea typeface="Lobster"/>
              <a:cs typeface="Lobster"/>
              <a:sym typeface="Lobster"/>
            </a:endParaRPr>
          </a:p>
          <a:p>
            <a:pPr indent="-374650" lvl="0" marL="457200" rtl="0" algn="l">
              <a:spcBef>
                <a:spcPts val="0"/>
              </a:spcBef>
              <a:spcAft>
                <a:spcPts val="0"/>
              </a:spcAft>
              <a:buSzPts val="2300"/>
              <a:buFont typeface="Lobster"/>
              <a:buChar char="-"/>
            </a:pPr>
            <a:r>
              <a:rPr lang="en" sz="2300" u="sng">
                <a:solidFill>
                  <a:srgbClr val="1155CC"/>
                </a:solidFill>
                <a:latin typeface="Lobster"/>
                <a:ea typeface="Lobster"/>
                <a:cs typeface="Lobster"/>
                <a:sym typeface="Lobster"/>
                <a:hlinkClick r:id="rId5">
                  <a:extLst>
                    <a:ext uri="{A12FA001-AC4F-418D-AE19-62706E023703}">
                      <ahyp:hlinkClr val="tx"/>
                    </a:ext>
                  </a:extLst>
                </a:hlinkClick>
              </a:rPr>
              <a:t>https://sciencing.com</a:t>
            </a:r>
            <a:endParaRPr sz="2300">
              <a:solidFill>
                <a:srgbClr val="FFFFFF"/>
              </a:solidFill>
              <a:latin typeface="Lobster"/>
              <a:ea typeface="Lobster"/>
              <a:cs typeface="Lobster"/>
              <a:sym typeface="Lobster"/>
            </a:endParaRPr>
          </a:p>
          <a:p>
            <a:pPr indent="-374650" lvl="0" marL="457200" rtl="0" algn="l">
              <a:spcBef>
                <a:spcPts val="0"/>
              </a:spcBef>
              <a:spcAft>
                <a:spcPts val="0"/>
              </a:spcAft>
              <a:buSzPts val="2300"/>
              <a:buFont typeface="Lobster"/>
              <a:buChar char="-"/>
            </a:pPr>
            <a:r>
              <a:rPr lang="en" sz="2300" u="sng">
                <a:solidFill>
                  <a:srgbClr val="1155CC"/>
                </a:solidFill>
                <a:latin typeface="Lobster"/>
                <a:ea typeface="Lobster"/>
                <a:cs typeface="Lobster"/>
                <a:sym typeface="Lobster"/>
                <a:hlinkClick r:id="rId6">
                  <a:extLst>
                    <a:ext uri="{A12FA001-AC4F-418D-AE19-62706E023703}">
                      <ahyp:hlinkClr val="tx"/>
                    </a:ext>
                  </a:extLst>
                </a:hlinkClick>
              </a:rPr>
              <a:t>https://kids.frontiersin.org</a:t>
            </a:r>
            <a:endParaRPr sz="2300">
              <a:solidFill>
                <a:srgbClr val="FFFFFF"/>
              </a:solidFill>
              <a:latin typeface="Lobster"/>
              <a:ea typeface="Lobster"/>
              <a:cs typeface="Lobster"/>
              <a:sym typeface="Lobster"/>
            </a:endParaRPr>
          </a:p>
          <a:p>
            <a:pPr indent="-374650" lvl="0" marL="457200" rtl="0" algn="l">
              <a:spcBef>
                <a:spcPts val="0"/>
              </a:spcBef>
              <a:spcAft>
                <a:spcPts val="0"/>
              </a:spcAft>
              <a:buSzPts val="2300"/>
              <a:buFont typeface="Lobster"/>
              <a:buChar char="-"/>
            </a:pPr>
            <a:r>
              <a:rPr lang="en" sz="2300" u="sng">
                <a:solidFill>
                  <a:srgbClr val="1155CC"/>
                </a:solidFill>
                <a:latin typeface="Lobster"/>
                <a:ea typeface="Lobster"/>
                <a:cs typeface="Lobster"/>
                <a:sym typeface="Lobster"/>
                <a:hlinkClick r:id="rId7">
                  <a:extLst>
                    <a:ext uri="{A12FA001-AC4F-418D-AE19-62706E023703}">
                      <ahyp:hlinkClr val="tx"/>
                    </a:ext>
                  </a:extLst>
                </a:hlinkClick>
              </a:rPr>
              <a:t>https://study.com</a:t>
            </a:r>
            <a:endParaRPr sz="2300">
              <a:solidFill>
                <a:srgbClr val="FFFFFF"/>
              </a:solidFill>
              <a:latin typeface="Lobster"/>
              <a:ea typeface="Lobster"/>
              <a:cs typeface="Lobster"/>
              <a:sym typeface="Lobster"/>
            </a:endParaRPr>
          </a:p>
          <a:p>
            <a:pPr indent="-374650" lvl="0" marL="457200" rtl="0" algn="l">
              <a:spcBef>
                <a:spcPts val="0"/>
              </a:spcBef>
              <a:spcAft>
                <a:spcPts val="0"/>
              </a:spcAft>
              <a:buSzPts val="2300"/>
              <a:buFont typeface="Lobster"/>
              <a:buChar char="-"/>
            </a:pPr>
            <a:r>
              <a:rPr lang="en" sz="2300" u="sng">
                <a:solidFill>
                  <a:srgbClr val="1155CC"/>
                </a:solidFill>
                <a:latin typeface="Lobster"/>
                <a:ea typeface="Lobster"/>
                <a:cs typeface="Lobster"/>
                <a:sym typeface="Lobster"/>
                <a:hlinkClick r:id="rId8">
                  <a:extLst>
                    <a:ext uri="{A12FA001-AC4F-418D-AE19-62706E023703}">
                      <ahyp:hlinkClr val="tx"/>
                    </a:ext>
                  </a:extLst>
                </a:hlinkClick>
              </a:rPr>
              <a:t>https://www.sps186.org</a:t>
            </a:r>
            <a:endParaRPr sz="2300">
              <a:solidFill>
                <a:srgbClr val="FFFFFF"/>
              </a:solidFill>
              <a:latin typeface="Lobster"/>
              <a:ea typeface="Lobster"/>
              <a:cs typeface="Lobster"/>
              <a:sym typeface="Lobster"/>
            </a:endParaRPr>
          </a:p>
          <a:p>
            <a:pPr indent="-374650" lvl="0" marL="457200" rtl="0" algn="l">
              <a:spcBef>
                <a:spcPts val="0"/>
              </a:spcBef>
              <a:spcAft>
                <a:spcPts val="0"/>
              </a:spcAft>
              <a:buSzPts val="2300"/>
              <a:buFont typeface="Lobster"/>
              <a:buChar char="-"/>
            </a:pPr>
            <a:r>
              <a:rPr lang="en" sz="2300" u="sng">
                <a:solidFill>
                  <a:srgbClr val="1155CC"/>
                </a:solidFill>
                <a:latin typeface="Lobster"/>
                <a:ea typeface="Lobster"/>
                <a:cs typeface="Lobster"/>
                <a:sym typeface="Lobster"/>
                <a:hlinkClick r:id="rId9">
                  <a:extLst>
                    <a:ext uri="{A12FA001-AC4F-418D-AE19-62706E023703}">
                      <ahyp:hlinkClr val="tx"/>
                    </a:ext>
                  </a:extLst>
                </a:hlinkClick>
              </a:rPr>
              <a:t>https://sites.google.com</a:t>
            </a:r>
            <a:endParaRPr sz="2300">
              <a:solidFill>
                <a:srgbClr val="FFFFFF"/>
              </a:solidFill>
              <a:latin typeface="Lobster"/>
              <a:ea typeface="Lobster"/>
              <a:cs typeface="Lobster"/>
              <a:sym typeface="Lobster"/>
            </a:endParaRPr>
          </a:p>
          <a:p>
            <a:pPr indent="-374650" lvl="0" marL="457200" rtl="0" algn="l">
              <a:spcBef>
                <a:spcPts val="0"/>
              </a:spcBef>
              <a:spcAft>
                <a:spcPts val="0"/>
              </a:spcAft>
              <a:buSzPts val="2300"/>
              <a:buFont typeface="Lobster"/>
              <a:buChar char="-"/>
            </a:pPr>
            <a:r>
              <a:rPr lang="en" sz="2300" u="sng">
                <a:solidFill>
                  <a:srgbClr val="1155CC"/>
                </a:solidFill>
                <a:latin typeface="Lobster"/>
                <a:ea typeface="Lobster"/>
                <a:cs typeface="Lobster"/>
                <a:sym typeface="Lobster"/>
                <a:hlinkClick r:id="rId10">
                  <a:extLst>
                    <a:ext uri="{A12FA001-AC4F-418D-AE19-62706E023703}">
                      <ahyp:hlinkClr val="tx"/>
                    </a:ext>
                  </a:extLst>
                </a:hlinkClick>
              </a:rPr>
              <a:t>https://www.sunnysports.com</a:t>
            </a:r>
            <a:endParaRPr sz="2300">
              <a:solidFill>
                <a:srgbClr val="FFFFFF"/>
              </a:solidFill>
              <a:latin typeface="Lobster"/>
              <a:ea typeface="Lobster"/>
              <a:cs typeface="Lobster"/>
              <a:sym typeface="Lobs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lin ang="5400012" scaled="0"/>
        </a:gra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bster"/>
                <a:ea typeface="Lobster"/>
                <a:cs typeface="Lobster"/>
                <a:sym typeface="Lobster"/>
              </a:rPr>
              <a:t>What is the climate like in the Polar Region?</a:t>
            </a:r>
            <a:endParaRPr>
              <a:latin typeface="Lobster"/>
              <a:ea typeface="Lobster"/>
              <a:cs typeface="Lobster"/>
              <a:sym typeface="Lobster"/>
            </a:endParaRPr>
          </a:p>
        </p:txBody>
      </p:sp>
      <p:sp>
        <p:nvSpPr>
          <p:cNvPr id="61" name="Google Shape;61;p14"/>
          <p:cNvSpPr txBox="1"/>
          <p:nvPr>
            <p:ph idx="1" type="body"/>
          </p:nvPr>
        </p:nvSpPr>
        <p:spPr>
          <a:xfrm>
            <a:off x="311700" y="1152475"/>
            <a:ext cx="4626000" cy="29076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2300">
                <a:solidFill>
                  <a:schemeClr val="dk1"/>
                </a:solidFill>
                <a:latin typeface="Lobster"/>
                <a:ea typeface="Lobster"/>
                <a:cs typeface="Lobster"/>
                <a:sym typeface="Lobster"/>
              </a:rPr>
              <a:t>The Polar Region climate has an average temperature every month of less than 10 C ( 50 F). The polar climate consists of cool summers and very cold winters, so when it's summer, there is a lack of warmth.</a:t>
            </a:r>
            <a:endParaRPr sz="2300">
              <a:solidFill>
                <a:schemeClr val="dk1"/>
              </a:solidFill>
              <a:latin typeface="Lobster"/>
              <a:ea typeface="Lobster"/>
              <a:cs typeface="Lobster"/>
              <a:sym typeface="Lobster"/>
            </a:endParaRPr>
          </a:p>
        </p:txBody>
      </p:sp>
      <p:pic>
        <p:nvPicPr>
          <p:cNvPr id="62" name="Google Shape;62;p14"/>
          <p:cNvPicPr preferRelativeResize="0"/>
          <p:nvPr/>
        </p:nvPicPr>
        <p:blipFill>
          <a:blip r:embed="rId3">
            <a:alphaModFix/>
          </a:blip>
          <a:stretch>
            <a:fillRect/>
          </a:stretch>
        </p:blipFill>
        <p:spPr>
          <a:xfrm>
            <a:off x="4937700" y="1152475"/>
            <a:ext cx="3901501" cy="25816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path path="circle">
            <a:fillToRect b="50%" l="50%" r="50%" t="50%"/>
          </a:path>
          <a:tileRect/>
        </a:gra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885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bster"/>
                <a:ea typeface="Lobster"/>
                <a:cs typeface="Lobster"/>
                <a:sym typeface="Lobster"/>
              </a:rPr>
              <a:t>What </a:t>
            </a:r>
            <a:r>
              <a:rPr lang="en">
                <a:latin typeface="Lobster"/>
                <a:ea typeface="Lobster"/>
                <a:cs typeface="Lobster"/>
                <a:sym typeface="Lobster"/>
              </a:rPr>
              <a:t>adaptations</a:t>
            </a:r>
            <a:r>
              <a:rPr lang="en">
                <a:latin typeface="Lobster"/>
                <a:ea typeface="Lobster"/>
                <a:cs typeface="Lobster"/>
                <a:sym typeface="Lobster"/>
              </a:rPr>
              <a:t> do animals need to </a:t>
            </a:r>
            <a:r>
              <a:rPr lang="en">
                <a:latin typeface="Lobster"/>
                <a:ea typeface="Lobster"/>
                <a:cs typeface="Lobster"/>
                <a:sym typeface="Lobster"/>
              </a:rPr>
              <a:t>survive</a:t>
            </a:r>
            <a:r>
              <a:rPr lang="en">
                <a:latin typeface="Lobster"/>
                <a:ea typeface="Lobster"/>
                <a:cs typeface="Lobster"/>
                <a:sym typeface="Lobster"/>
              </a:rPr>
              <a:t> in your biome?</a:t>
            </a:r>
            <a:endParaRPr>
              <a:latin typeface="Lobster"/>
              <a:ea typeface="Lobster"/>
              <a:cs typeface="Lobster"/>
              <a:sym typeface="Lobster"/>
            </a:endParaRPr>
          </a:p>
        </p:txBody>
      </p:sp>
      <p:sp>
        <p:nvSpPr>
          <p:cNvPr id="68" name="Google Shape;68;p15"/>
          <p:cNvSpPr txBox="1"/>
          <p:nvPr>
            <p:ph idx="1" type="body"/>
          </p:nvPr>
        </p:nvSpPr>
        <p:spPr>
          <a:xfrm>
            <a:off x="311700" y="1412688"/>
            <a:ext cx="8370600" cy="1522500"/>
          </a:xfrm>
          <a:prstGeom prst="rect">
            <a:avLst/>
          </a:prstGeom>
        </p:spPr>
        <p:txBody>
          <a:bodyPr anchorCtr="0" anchor="t" bIns="91425" lIns="91425" spcFirstLastPara="1" rIns="91425" wrap="square" tIns="91425">
            <a:normAutofit fontScale="25000" lnSpcReduction="20000"/>
          </a:bodyPr>
          <a:lstStyle/>
          <a:p>
            <a:pPr indent="0" lvl="0" marL="0" rtl="0" algn="l">
              <a:lnSpc>
                <a:spcPct val="100000"/>
              </a:lnSpc>
              <a:spcBef>
                <a:spcPts val="0"/>
              </a:spcBef>
              <a:spcAft>
                <a:spcPts val="0"/>
              </a:spcAft>
              <a:buNone/>
            </a:pPr>
            <a:r>
              <a:rPr lang="en" sz="9600">
                <a:solidFill>
                  <a:schemeClr val="dk1"/>
                </a:solidFill>
                <a:latin typeface="Lobster"/>
                <a:ea typeface="Lobster"/>
                <a:cs typeface="Lobster"/>
                <a:sym typeface="Lobster"/>
              </a:rPr>
              <a:t>An example of an animal that has adaptations to survive in the polar region is the Polar Bear. Some adaptations that they have are that they have hair that's translucent which makes it seem white because it reflects the snow and they also have layers of thick fur and fat which help them keep warm. </a:t>
            </a:r>
            <a:endParaRPr sz="9600">
              <a:solidFill>
                <a:schemeClr val="dk1"/>
              </a:solidFill>
              <a:latin typeface="Lobster"/>
              <a:ea typeface="Lobster"/>
              <a:cs typeface="Lobster"/>
              <a:sym typeface="Lobster"/>
            </a:endParaRPr>
          </a:p>
          <a:p>
            <a:pPr indent="0" lvl="0" marL="0" rtl="0" algn="l">
              <a:lnSpc>
                <a:spcPct val="100000"/>
              </a:lnSpc>
              <a:spcBef>
                <a:spcPts val="0"/>
              </a:spcBef>
              <a:spcAft>
                <a:spcPts val="0"/>
              </a:spcAft>
              <a:buNone/>
            </a:pPr>
            <a:r>
              <a:t/>
            </a:r>
            <a:endParaRPr sz="2300">
              <a:solidFill>
                <a:schemeClr val="dk1"/>
              </a:solidFill>
              <a:latin typeface="Lobster"/>
              <a:ea typeface="Lobster"/>
              <a:cs typeface="Lobster"/>
              <a:sym typeface="Lobster"/>
            </a:endParaRPr>
          </a:p>
          <a:p>
            <a:pPr indent="0" lvl="0" marL="0" rtl="0" algn="l">
              <a:spcBef>
                <a:spcPts val="0"/>
              </a:spcBef>
              <a:spcAft>
                <a:spcPts val="1200"/>
              </a:spcAft>
              <a:buNone/>
            </a:pPr>
            <a:r>
              <a:t/>
            </a:r>
            <a:endParaRPr>
              <a:solidFill>
                <a:schemeClr val="dk1"/>
              </a:solidFill>
            </a:endParaRPr>
          </a:p>
        </p:txBody>
      </p:sp>
      <p:pic>
        <p:nvPicPr>
          <p:cNvPr id="69" name="Google Shape;69;p15"/>
          <p:cNvPicPr preferRelativeResize="0"/>
          <p:nvPr/>
        </p:nvPicPr>
        <p:blipFill rotWithShape="1">
          <a:blip r:embed="rId3">
            <a:alphaModFix/>
          </a:blip>
          <a:srcRect b="3770" l="0" r="0" t="-3770"/>
          <a:stretch/>
        </p:blipFill>
        <p:spPr>
          <a:xfrm>
            <a:off x="1770875" y="3017550"/>
            <a:ext cx="2731725" cy="1821150"/>
          </a:xfrm>
          <a:prstGeom prst="rect">
            <a:avLst/>
          </a:prstGeom>
          <a:noFill/>
          <a:ln>
            <a:noFill/>
          </a:ln>
        </p:spPr>
      </p:pic>
      <p:pic>
        <p:nvPicPr>
          <p:cNvPr id="70" name="Google Shape;70;p15"/>
          <p:cNvPicPr preferRelativeResize="0"/>
          <p:nvPr/>
        </p:nvPicPr>
        <p:blipFill>
          <a:blip r:embed="rId4">
            <a:alphaModFix/>
          </a:blip>
          <a:stretch>
            <a:fillRect/>
          </a:stretch>
        </p:blipFill>
        <p:spPr>
          <a:xfrm>
            <a:off x="6095175" y="2745450"/>
            <a:ext cx="2093250" cy="2093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lin ang="5400012" scaled="0"/>
        </a:gra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bster"/>
                <a:ea typeface="Lobster"/>
                <a:cs typeface="Lobster"/>
                <a:sym typeface="Lobster"/>
              </a:rPr>
              <a:t>Example of producers:</a:t>
            </a:r>
            <a:endParaRPr>
              <a:latin typeface="Lobster"/>
              <a:ea typeface="Lobster"/>
              <a:cs typeface="Lobster"/>
              <a:sym typeface="Lobste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2300">
                <a:solidFill>
                  <a:schemeClr val="dk1"/>
                </a:solidFill>
                <a:latin typeface="Lobster"/>
                <a:ea typeface="Lobster"/>
                <a:cs typeface="Lobster"/>
                <a:sym typeface="Lobster"/>
              </a:rPr>
              <a:t>An example of a producer is algae living in the sea ice (ice algae). It is autotrophic single-celled algae.</a:t>
            </a:r>
            <a:endParaRPr sz="2300">
              <a:solidFill>
                <a:schemeClr val="dk1"/>
              </a:solidFill>
              <a:latin typeface="Lobster"/>
              <a:ea typeface="Lobster"/>
              <a:cs typeface="Lobster"/>
              <a:sym typeface="Lobster"/>
            </a:endParaRPr>
          </a:p>
        </p:txBody>
      </p:sp>
      <p:pic>
        <p:nvPicPr>
          <p:cNvPr id="77" name="Google Shape;77;p16"/>
          <p:cNvPicPr preferRelativeResize="0"/>
          <p:nvPr/>
        </p:nvPicPr>
        <p:blipFill>
          <a:blip r:embed="rId3">
            <a:alphaModFix/>
          </a:blip>
          <a:stretch>
            <a:fillRect/>
          </a:stretch>
        </p:blipFill>
        <p:spPr>
          <a:xfrm>
            <a:off x="1042400" y="2258300"/>
            <a:ext cx="3738400" cy="2365700"/>
          </a:xfrm>
          <a:prstGeom prst="rect">
            <a:avLst/>
          </a:prstGeom>
          <a:noFill/>
          <a:ln>
            <a:noFill/>
          </a:ln>
        </p:spPr>
      </p:pic>
      <p:pic>
        <p:nvPicPr>
          <p:cNvPr id="78" name="Google Shape;78;p16"/>
          <p:cNvPicPr preferRelativeResize="0"/>
          <p:nvPr/>
        </p:nvPicPr>
        <p:blipFill>
          <a:blip r:embed="rId4">
            <a:alphaModFix/>
          </a:blip>
          <a:stretch>
            <a:fillRect/>
          </a:stretch>
        </p:blipFill>
        <p:spPr>
          <a:xfrm>
            <a:off x="5541276" y="2368675"/>
            <a:ext cx="3222449" cy="2144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bster"/>
                <a:ea typeface="Lobster"/>
                <a:cs typeface="Lobster"/>
                <a:sym typeface="Lobster"/>
              </a:rPr>
              <a:t>Examples of Primary Consumers:</a:t>
            </a:r>
            <a:endParaRPr>
              <a:latin typeface="Lobster"/>
              <a:ea typeface="Lobster"/>
              <a:cs typeface="Lobster"/>
              <a:sym typeface="Lobster"/>
            </a:endParaRPr>
          </a:p>
        </p:txBody>
      </p:sp>
      <p:sp>
        <p:nvSpPr>
          <p:cNvPr id="84" name="Google Shape;84;p17"/>
          <p:cNvSpPr txBox="1"/>
          <p:nvPr>
            <p:ph idx="1" type="body"/>
          </p:nvPr>
        </p:nvSpPr>
        <p:spPr>
          <a:xfrm>
            <a:off x="380300" y="1357300"/>
            <a:ext cx="3912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2300">
                <a:solidFill>
                  <a:schemeClr val="dk1"/>
                </a:solidFill>
                <a:latin typeface="Lobster"/>
                <a:ea typeface="Lobster"/>
                <a:cs typeface="Lobster"/>
                <a:sym typeface="Lobster"/>
              </a:rPr>
              <a:t>A couple of examples of primary consumers in my biome are phytoplanktons and crustaceans that consume the zoo plankton.</a:t>
            </a:r>
            <a:endParaRPr sz="2300">
              <a:solidFill>
                <a:schemeClr val="dk1"/>
              </a:solidFill>
              <a:latin typeface="Lobster"/>
              <a:ea typeface="Lobster"/>
              <a:cs typeface="Lobster"/>
              <a:sym typeface="Lobster"/>
            </a:endParaRPr>
          </a:p>
        </p:txBody>
      </p:sp>
      <p:pic>
        <p:nvPicPr>
          <p:cNvPr id="85" name="Google Shape;85;p17"/>
          <p:cNvPicPr preferRelativeResize="0"/>
          <p:nvPr/>
        </p:nvPicPr>
        <p:blipFill>
          <a:blip r:embed="rId3">
            <a:alphaModFix/>
          </a:blip>
          <a:stretch>
            <a:fillRect/>
          </a:stretch>
        </p:blipFill>
        <p:spPr>
          <a:xfrm>
            <a:off x="5158588" y="1288725"/>
            <a:ext cx="3133725" cy="2428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bster"/>
                <a:ea typeface="Lobster"/>
                <a:cs typeface="Lobster"/>
                <a:sym typeface="Lobster"/>
              </a:rPr>
              <a:t>Examples of Secondary Consumers:</a:t>
            </a:r>
            <a:endParaRPr>
              <a:latin typeface="Lobster"/>
              <a:ea typeface="Lobster"/>
              <a:cs typeface="Lobster"/>
              <a:sym typeface="Lobste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2300">
                <a:solidFill>
                  <a:schemeClr val="dk1"/>
                </a:solidFill>
                <a:latin typeface="Lobster"/>
                <a:ea typeface="Lobster"/>
                <a:cs typeface="Lobster"/>
                <a:sym typeface="Lobster"/>
              </a:rPr>
              <a:t>Harp Seals are examples of secondary consumers in the Polar Region biome because they mainly eat fish. </a:t>
            </a:r>
            <a:endParaRPr sz="2300">
              <a:solidFill>
                <a:schemeClr val="dk1"/>
              </a:solidFill>
              <a:latin typeface="Lobster"/>
              <a:ea typeface="Lobster"/>
              <a:cs typeface="Lobster"/>
              <a:sym typeface="Lobster"/>
            </a:endParaRPr>
          </a:p>
        </p:txBody>
      </p:sp>
      <p:pic>
        <p:nvPicPr>
          <p:cNvPr id="92" name="Google Shape;92;p18"/>
          <p:cNvPicPr preferRelativeResize="0"/>
          <p:nvPr/>
        </p:nvPicPr>
        <p:blipFill>
          <a:blip r:embed="rId3">
            <a:alphaModFix/>
          </a:blip>
          <a:stretch>
            <a:fillRect/>
          </a:stretch>
        </p:blipFill>
        <p:spPr>
          <a:xfrm>
            <a:off x="726975" y="2113750"/>
            <a:ext cx="3718550" cy="2463550"/>
          </a:xfrm>
          <a:prstGeom prst="rect">
            <a:avLst/>
          </a:prstGeom>
          <a:noFill/>
          <a:ln>
            <a:noFill/>
          </a:ln>
        </p:spPr>
      </p:pic>
      <p:pic>
        <p:nvPicPr>
          <p:cNvPr id="93" name="Google Shape;93;p18"/>
          <p:cNvPicPr preferRelativeResize="0"/>
          <p:nvPr/>
        </p:nvPicPr>
        <p:blipFill>
          <a:blip r:embed="rId4">
            <a:alphaModFix/>
          </a:blip>
          <a:stretch>
            <a:fillRect/>
          </a:stretch>
        </p:blipFill>
        <p:spPr>
          <a:xfrm>
            <a:off x="4928403" y="2105325"/>
            <a:ext cx="3718549" cy="24803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bster"/>
                <a:ea typeface="Lobster"/>
                <a:cs typeface="Lobster"/>
                <a:sym typeface="Lobster"/>
              </a:rPr>
              <a:t>Examples of Tertiary Consumers:</a:t>
            </a:r>
            <a:endParaRPr>
              <a:latin typeface="Lobster"/>
              <a:ea typeface="Lobster"/>
              <a:cs typeface="Lobster"/>
              <a:sym typeface="Lobster"/>
            </a:endParaRPr>
          </a:p>
        </p:txBody>
      </p:sp>
      <p:sp>
        <p:nvSpPr>
          <p:cNvPr id="99" name="Google Shape;99;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2300">
                <a:solidFill>
                  <a:schemeClr val="dk1"/>
                </a:solidFill>
                <a:latin typeface="Lobster"/>
                <a:ea typeface="Lobster"/>
                <a:cs typeface="Lobster"/>
                <a:sym typeface="Lobster"/>
              </a:rPr>
              <a:t>Tertiary consumers consist of polar bears,orca whales, wolves, and eagles.</a:t>
            </a:r>
            <a:endParaRPr sz="2300">
              <a:solidFill>
                <a:schemeClr val="dk1"/>
              </a:solidFill>
              <a:latin typeface="Lobster"/>
              <a:ea typeface="Lobster"/>
              <a:cs typeface="Lobster"/>
              <a:sym typeface="Lobster"/>
            </a:endParaRPr>
          </a:p>
        </p:txBody>
      </p:sp>
      <p:pic>
        <p:nvPicPr>
          <p:cNvPr id="100" name="Google Shape;100;p19"/>
          <p:cNvPicPr preferRelativeResize="0"/>
          <p:nvPr/>
        </p:nvPicPr>
        <p:blipFill>
          <a:blip r:embed="rId3">
            <a:alphaModFix/>
          </a:blip>
          <a:stretch>
            <a:fillRect/>
          </a:stretch>
        </p:blipFill>
        <p:spPr>
          <a:xfrm>
            <a:off x="4389100" y="2048375"/>
            <a:ext cx="4005728" cy="2628776"/>
          </a:xfrm>
          <a:prstGeom prst="rect">
            <a:avLst/>
          </a:prstGeom>
          <a:noFill/>
          <a:ln>
            <a:noFill/>
          </a:ln>
        </p:spPr>
      </p:pic>
      <p:pic>
        <p:nvPicPr>
          <p:cNvPr id="101" name="Google Shape;101;p19"/>
          <p:cNvPicPr preferRelativeResize="0"/>
          <p:nvPr/>
        </p:nvPicPr>
        <p:blipFill>
          <a:blip r:embed="rId4">
            <a:alphaModFix/>
          </a:blip>
          <a:stretch>
            <a:fillRect/>
          </a:stretch>
        </p:blipFill>
        <p:spPr>
          <a:xfrm>
            <a:off x="460675" y="2263150"/>
            <a:ext cx="3620974" cy="2413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lin ang="5400012" scaled="0"/>
        </a:gradFill>
      </p:bgPr>
    </p:bg>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bster"/>
                <a:ea typeface="Lobster"/>
                <a:cs typeface="Lobster"/>
                <a:sym typeface="Lobster"/>
              </a:rPr>
              <a:t>Examples of decomposers:</a:t>
            </a:r>
            <a:endParaRPr>
              <a:latin typeface="Lobster"/>
              <a:ea typeface="Lobster"/>
              <a:cs typeface="Lobster"/>
              <a:sym typeface="Lobster"/>
            </a:endParaRPr>
          </a:p>
        </p:txBody>
      </p:sp>
      <p:sp>
        <p:nvSpPr>
          <p:cNvPr id="107" name="Google Shape;107;p20"/>
          <p:cNvSpPr txBox="1"/>
          <p:nvPr>
            <p:ph idx="1" type="body"/>
          </p:nvPr>
        </p:nvSpPr>
        <p:spPr>
          <a:xfrm>
            <a:off x="311700" y="1152475"/>
            <a:ext cx="3912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300">
                <a:solidFill>
                  <a:schemeClr val="dk1"/>
                </a:solidFill>
                <a:latin typeface="Lobster"/>
                <a:ea typeface="Lobster"/>
                <a:cs typeface="Lobster"/>
                <a:sym typeface="Lobster"/>
              </a:rPr>
              <a:t>Some decomposers found in the Polar Region are bacteria, such as microorganisms and fungi. They work together to break down dead and decaying matter, digesting and absorbing the nutrients in the process.  </a:t>
            </a:r>
            <a:endParaRPr sz="2300">
              <a:solidFill>
                <a:schemeClr val="dk1"/>
              </a:solidFill>
              <a:latin typeface="Lobster"/>
              <a:ea typeface="Lobster"/>
              <a:cs typeface="Lobster"/>
              <a:sym typeface="Lobster"/>
            </a:endParaRPr>
          </a:p>
          <a:p>
            <a:pPr indent="0" lvl="0" marL="0" rtl="0" algn="l">
              <a:lnSpc>
                <a:spcPct val="100000"/>
              </a:lnSpc>
              <a:spcBef>
                <a:spcPts val="0"/>
              </a:spcBef>
              <a:spcAft>
                <a:spcPts val="0"/>
              </a:spcAft>
              <a:buClr>
                <a:schemeClr val="dk1"/>
              </a:buClr>
              <a:buSzPts val="1100"/>
              <a:buFont typeface="Arial"/>
              <a:buNone/>
            </a:pPr>
            <a:r>
              <a:t/>
            </a:r>
            <a:endParaRPr sz="2300">
              <a:solidFill>
                <a:schemeClr val="dk1"/>
              </a:solidFill>
              <a:latin typeface="Lobster"/>
              <a:ea typeface="Lobster"/>
              <a:cs typeface="Lobster"/>
              <a:sym typeface="Lobster"/>
            </a:endParaRPr>
          </a:p>
          <a:p>
            <a:pPr indent="0" lvl="0" marL="0" rtl="0" algn="l">
              <a:spcBef>
                <a:spcPts val="0"/>
              </a:spcBef>
              <a:spcAft>
                <a:spcPts val="1200"/>
              </a:spcAft>
              <a:buNone/>
            </a:pPr>
            <a:r>
              <a:t/>
            </a:r>
            <a:endParaRPr/>
          </a:p>
        </p:txBody>
      </p:sp>
      <p:pic>
        <p:nvPicPr>
          <p:cNvPr id="108" name="Google Shape;108;p20"/>
          <p:cNvPicPr preferRelativeResize="0"/>
          <p:nvPr/>
        </p:nvPicPr>
        <p:blipFill>
          <a:blip r:embed="rId3">
            <a:alphaModFix/>
          </a:blip>
          <a:stretch>
            <a:fillRect/>
          </a:stretch>
        </p:blipFill>
        <p:spPr>
          <a:xfrm>
            <a:off x="5316825" y="251750"/>
            <a:ext cx="3228249" cy="2418876"/>
          </a:xfrm>
          <a:prstGeom prst="rect">
            <a:avLst/>
          </a:prstGeom>
          <a:noFill/>
          <a:ln>
            <a:noFill/>
          </a:ln>
        </p:spPr>
      </p:pic>
      <p:pic>
        <p:nvPicPr>
          <p:cNvPr id="109" name="Google Shape;109;p20"/>
          <p:cNvPicPr preferRelativeResize="0"/>
          <p:nvPr/>
        </p:nvPicPr>
        <p:blipFill>
          <a:blip r:embed="rId4">
            <a:alphaModFix/>
          </a:blip>
          <a:stretch>
            <a:fillRect/>
          </a:stretch>
        </p:blipFill>
        <p:spPr>
          <a:xfrm>
            <a:off x="5464600" y="2894098"/>
            <a:ext cx="2710149" cy="18244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bster"/>
                <a:ea typeface="Lobster"/>
                <a:cs typeface="Lobster"/>
                <a:sym typeface="Lobster"/>
              </a:rPr>
              <a:t>Example of a mutualism relationship:</a:t>
            </a:r>
            <a:endParaRPr>
              <a:latin typeface="Lobster"/>
              <a:ea typeface="Lobster"/>
              <a:cs typeface="Lobster"/>
              <a:sym typeface="Lobster"/>
            </a:endParaRPr>
          </a:p>
        </p:txBody>
      </p:sp>
      <p:sp>
        <p:nvSpPr>
          <p:cNvPr id="115" name="Google Shape;115;p21"/>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300">
                <a:solidFill>
                  <a:schemeClr val="dk1"/>
                </a:solidFill>
                <a:latin typeface="Lobster"/>
                <a:ea typeface="Lobster"/>
                <a:cs typeface="Lobster"/>
                <a:sym typeface="Lobster"/>
              </a:rPr>
              <a:t>An example of mutualism in the polar region is, since lichen consists of green alga and fungus, the alga is naturally photosynthetic so they are able to transform carbon dioxide into sugar that fungus feeds on. Meanwhile, the fungus counterpart helps protect the alga by getting minerals substrate and retaining water.</a:t>
            </a:r>
            <a:endParaRPr sz="2300">
              <a:solidFill>
                <a:schemeClr val="dk1"/>
              </a:solidFill>
              <a:latin typeface="Lobster"/>
              <a:ea typeface="Lobster"/>
              <a:cs typeface="Lobster"/>
              <a:sym typeface="Lobster"/>
            </a:endParaRPr>
          </a:p>
          <a:p>
            <a:pPr indent="0" lvl="0" marL="0" rtl="0" algn="l">
              <a:lnSpc>
                <a:spcPct val="100000"/>
              </a:lnSpc>
              <a:spcBef>
                <a:spcPts val="0"/>
              </a:spcBef>
              <a:spcAft>
                <a:spcPts val="0"/>
              </a:spcAft>
              <a:buClr>
                <a:schemeClr val="dk1"/>
              </a:buClr>
              <a:buSzPts val="1100"/>
              <a:buFont typeface="Arial"/>
              <a:buNone/>
            </a:pPr>
            <a:r>
              <a:t/>
            </a:r>
            <a:endParaRPr sz="2300">
              <a:solidFill>
                <a:schemeClr val="dk1"/>
              </a:solidFill>
              <a:latin typeface="Lobster"/>
              <a:ea typeface="Lobster"/>
              <a:cs typeface="Lobster"/>
              <a:sym typeface="Lobster"/>
            </a:endParaRPr>
          </a:p>
          <a:p>
            <a:pPr indent="0" lvl="0" marL="0" rtl="0" algn="l">
              <a:spcBef>
                <a:spcPts val="0"/>
              </a:spcBef>
              <a:spcAft>
                <a:spcPts val="1200"/>
              </a:spcAft>
              <a:buNone/>
            </a:pPr>
            <a:r>
              <a:t/>
            </a:r>
            <a:endParaRPr/>
          </a:p>
        </p:txBody>
      </p:sp>
      <p:pic>
        <p:nvPicPr>
          <p:cNvPr id="116" name="Google Shape;116;p21"/>
          <p:cNvPicPr preferRelativeResize="0"/>
          <p:nvPr/>
        </p:nvPicPr>
        <p:blipFill>
          <a:blip r:embed="rId3">
            <a:alphaModFix/>
          </a:blip>
          <a:stretch>
            <a:fillRect/>
          </a:stretch>
        </p:blipFill>
        <p:spPr>
          <a:xfrm>
            <a:off x="1075644" y="2811776"/>
            <a:ext cx="3168396" cy="2098548"/>
          </a:xfrm>
          <a:prstGeom prst="rect">
            <a:avLst/>
          </a:prstGeom>
          <a:noFill/>
          <a:ln>
            <a:noFill/>
          </a:ln>
        </p:spPr>
      </p:pic>
      <p:pic>
        <p:nvPicPr>
          <p:cNvPr id="117" name="Google Shape;117;p21"/>
          <p:cNvPicPr preferRelativeResize="0"/>
          <p:nvPr/>
        </p:nvPicPr>
        <p:blipFill>
          <a:blip r:embed="rId4">
            <a:alphaModFix/>
          </a:blip>
          <a:stretch>
            <a:fillRect/>
          </a:stretch>
        </p:blipFill>
        <p:spPr>
          <a:xfrm>
            <a:off x="4809597" y="2811775"/>
            <a:ext cx="2858029" cy="1952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