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Robo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11" Type="http://schemas.openxmlformats.org/officeDocument/2006/relationships/slide" Target="slides/slide6.xml"/><Relationship Id="rId22" Type="http://schemas.openxmlformats.org/officeDocument/2006/relationships/font" Target="fonts/Roboto-boldItalic.fntdata"/><Relationship Id="rId10" Type="http://schemas.openxmlformats.org/officeDocument/2006/relationships/slide" Target="slides/slide5.xml"/><Relationship Id="rId21" Type="http://schemas.openxmlformats.org/officeDocument/2006/relationships/font" Target="fonts/Robo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a different background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pictures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transitions (information slides in, rotates, etc.)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15e40f2c7f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15e40f2c7f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a different background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pictures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transitions (information slides in, rotates, etc.)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15e40f2c7f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15e40f2c7f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a different background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pictures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transitions (information slides in, rotates, etc.)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15e40f2c7f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15e40f2c7f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a different background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pictures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transitions (information slides in, rotates, etc.)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:)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14c39d9eca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14c39d9eca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14c39d9ec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14c39d9ec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a different background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pictures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transitions (information slides in, rotates, etc.)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14c39d9eca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14c39d9eca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a different background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pictures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transitions (information slides in, rotates, etc.)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14c39d9eca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14c39d9eca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a different background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pictures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transitions (information slides in, rotates, etc.)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15e40f2c7f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15e40f2c7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a different background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pictures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transitions (information slides in, rotates, etc.)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15e40f2c7f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15e40f2c7f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a different background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pictures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transitions (information slides in, rotates, etc.)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15e40f2c7f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15e40f2c7f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a different background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pictures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transitions (information slides in, rotates, etc.)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15e40f2c7f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15e40f2c7f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a different background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pictures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transitions (information slides in, rotates, etc.)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15e40f2c7f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15e40f2c7f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a different background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pictures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transitions (information slides in, rotates, etc.)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en.wikipedia.org/wiki/Taiga#:~:text=Taiga%20(%2F%CB%88ta%C9%AA%C9%A1,pines%2C%20spruces%2C%20and%20larches." TargetMode="External"/><Relationship Id="rId4" Type="http://schemas.openxmlformats.org/officeDocument/2006/relationships/hyperlink" Target="https://www.britannica.com/science/taiga/Environmental-conditions#:~:text=Mean%20annual%20temperatures%20in%20the,ground%3B%20see%20below%20Soils)." TargetMode="External"/><Relationship Id="rId5" Type="http://schemas.openxmlformats.org/officeDocument/2006/relationships/hyperlink" Target="https://www.mbgnet.net/sets/taiga/facts.htm" TargetMode="External"/><Relationship Id="rId6" Type="http://schemas.openxmlformats.org/officeDocument/2006/relationships/hyperlink" Target="https://eartheclipse.com/ecosystem/taiga-boreal-forest-biome.html" TargetMode="External"/><Relationship Id="rId7" Type="http://schemas.openxmlformats.org/officeDocument/2006/relationships/hyperlink" Target="https://borealforestandtaiga.weebly.com/weather-and-climate.html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7.jpg"/><Relationship Id="rId5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Relationship Id="rId4" Type="http://schemas.openxmlformats.org/officeDocument/2006/relationships/image" Target="../media/image1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85825" y="0"/>
            <a:ext cx="2091600" cy="98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</a:t>
            </a:r>
            <a:r>
              <a:rPr lang="en"/>
              <a:t>aiga</a:t>
            </a:r>
            <a:endParaRPr sz="3000"/>
          </a:p>
        </p:txBody>
      </p:sp>
      <p:sp>
        <p:nvSpPr>
          <p:cNvPr id="55" name="Google Shape;55;p13"/>
          <p:cNvSpPr txBox="1"/>
          <p:nvPr/>
        </p:nvSpPr>
        <p:spPr>
          <a:xfrm>
            <a:off x="3027750" y="924125"/>
            <a:ext cx="3732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Emily Verboonen Garcia </a:t>
            </a:r>
            <a:endParaRPr sz="1800"/>
          </a:p>
        </p:txBody>
      </p:sp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2C4C9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type="ctrTitle"/>
          </p:nvPr>
        </p:nvSpPr>
        <p:spPr>
          <a:xfrm>
            <a:off x="58950" y="63200"/>
            <a:ext cx="4402200" cy="61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000">
                <a:latin typeface="Droid Sans"/>
                <a:ea typeface="Droid Sans"/>
                <a:cs typeface="Droid Sans"/>
                <a:sym typeface="Droid Sans"/>
              </a:rPr>
              <a:t>Commensalism:</a:t>
            </a:r>
            <a:endParaRPr sz="4000"/>
          </a:p>
        </p:txBody>
      </p:sp>
      <p:sp>
        <p:nvSpPr>
          <p:cNvPr id="121" name="Google Shape;121;p22"/>
          <p:cNvSpPr txBox="1"/>
          <p:nvPr>
            <p:ph idx="1" type="subTitle"/>
          </p:nvPr>
        </p:nvSpPr>
        <p:spPr>
          <a:xfrm>
            <a:off x="58950" y="6740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An example of commensalism in the taiga biome is when moss starts growing on trees.</a:t>
            </a:r>
            <a:endParaRPr sz="2700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2" name="Google Shape;12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19000"/>
            <a:ext cx="5108032" cy="3372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/>
          <p:nvPr>
            <p:ph type="ctrTitle"/>
          </p:nvPr>
        </p:nvSpPr>
        <p:spPr>
          <a:xfrm>
            <a:off x="0" y="0"/>
            <a:ext cx="3618600" cy="72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000">
                <a:latin typeface="Droid Sans"/>
                <a:ea typeface="Droid Sans"/>
                <a:cs typeface="Droid Sans"/>
                <a:sym typeface="Droid Sans"/>
              </a:rPr>
              <a:t>Parasitism:</a:t>
            </a:r>
            <a:endParaRPr sz="4000"/>
          </a:p>
        </p:txBody>
      </p:sp>
      <p:sp>
        <p:nvSpPr>
          <p:cNvPr id="128" name="Google Shape;128;p23"/>
          <p:cNvSpPr txBox="1"/>
          <p:nvPr>
            <p:ph idx="1" type="subTitle"/>
          </p:nvPr>
        </p:nvSpPr>
        <p:spPr>
          <a:xfrm>
            <a:off x="0" y="7245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An parasitism example in taiga is </a:t>
            </a:r>
            <a:r>
              <a:rPr lang="en"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when a winter tick hitchhikes on a moose's back.</a:t>
            </a:r>
            <a:endParaRPr sz="2700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9" name="Google Shape;12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8925" y="1821900"/>
            <a:ext cx="5905066" cy="3321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/>
          <p:nvPr>
            <p:ph type="ctrTitle"/>
          </p:nvPr>
        </p:nvSpPr>
        <p:spPr>
          <a:xfrm>
            <a:off x="0" y="17225"/>
            <a:ext cx="38208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Food Web:</a:t>
            </a:r>
            <a:endParaRPr/>
          </a:p>
        </p:txBody>
      </p:sp>
      <p:pic>
        <p:nvPicPr>
          <p:cNvPr id="135" name="Google Shape;13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1450" y="1079800"/>
            <a:ext cx="3886200" cy="372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/>
          <p:nvPr>
            <p:ph type="ctrTitle"/>
          </p:nvPr>
        </p:nvSpPr>
        <p:spPr>
          <a:xfrm>
            <a:off x="0" y="0"/>
            <a:ext cx="55371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Resources</a:t>
            </a:r>
            <a:r>
              <a:rPr lang="en">
                <a:solidFill>
                  <a:schemeClr val="lt1"/>
                </a:solidFill>
              </a:rPr>
              <a:t>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1" name="Google Shape;141;p25"/>
          <p:cNvSpPr txBox="1"/>
          <p:nvPr>
            <p:ph idx="1" type="subTitle"/>
          </p:nvPr>
        </p:nvSpPr>
        <p:spPr>
          <a:xfrm>
            <a:off x="0" y="792600"/>
            <a:ext cx="3258900" cy="43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solidFill>
                  <a:schemeClr val="lt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Taiga - Wikipedia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500">
                <a:solidFill>
                  <a:schemeClr val="lt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Environmental conditions - taiga - Encyclopedia Britannica</a:t>
            </a:r>
            <a:endParaRPr sz="120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500">
                <a:solidFill>
                  <a:schemeClr val="lt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Taiga Facts - MBGnet</a:t>
            </a:r>
            <a:endParaRPr sz="120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500">
                <a:solidFill>
                  <a:schemeClr val="lt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Taiga Biome (Boreal Forest) - Earth Eclipse</a:t>
            </a:r>
            <a:endParaRPr sz="120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500">
                <a:solidFill>
                  <a:schemeClr val="lt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Weather and Climate - Boreal Forest and Taiga</a:t>
            </a:r>
            <a:endParaRPr sz="120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9999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ctrTitle"/>
          </p:nvPr>
        </p:nvSpPr>
        <p:spPr>
          <a:xfrm>
            <a:off x="0" y="0"/>
            <a:ext cx="3664500" cy="84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Taiga:</a:t>
            </a:r>
            <a:endParaRPr sz="4800"/>
          </a:p>
        </p:txBody>
      </p:sp>
      <p:sp>
        <p:nvSpPr>
          <p:cNvPr id="61" name="Google Shape;61;p14"/>
          <p:cNvSpPr txBox="1"/>
          <p:nvPr>
            <p:ph idx="1" type="subTitle"/>
          </p:nvPr>
        </p:nvSpPr>
        <p:spPr>
          <a:xfrm>
            <a:off x="0" y="848400"/>
            <a:ext cx="8925000" cy="308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FFFFFF"/>
                </a:solidFill>
              </a:rPr>
              <a:t>The taiga biome is the largest terrestrial biome. It can also get up to </a:t>
            </a:r>
            <a:r>
              <a:rPr b="1" lang="en" sz="2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−10 °C (14 °F) or more.</a:t>
            </a:r>
            <a:endParaRPr b="1" sz="2700">
              <a:solidFill>
                <a:srgbClr val="FFFFFF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77291">
            <a:off x="139201" y="2198825"/>
            <a:ext cx="2400950" cy="160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184505">
            <a:off x="3095828" y="2171387"/>
            <a:ext cx="1984149" cy="1655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812766">
            <a:off x="5929498" y="2377474"/>
            <a:ext cx="2265426" cy="14701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0E0E3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ctrTitle"/>
          </p:nvPr>
        </p:nvSpPr>
        <p:spPr>
          <a:xfrm>
            <a:off x="0" y="0"/>
            <a:ext cx="3971100" cy="99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Adaptations:</a:t>
            </a:r>
            <a:endParaRPr/>
          </a:p>
        </p:txBody>
      </p:sp>
      <p:sp>
        <p:nvSpPr>
          <p:cNvPr id="70" name="Google Shape;70;p15"/>
          <p:cNvSpPr txBox="1"/>
          <p:nvPr>
            <p:ph idx="1" type="subTitle"/>
          </p:nvPr>
        </p:nvSpPr>
        <p:spPr>
          <a:xfrm>
            <a:off x="0" y="1064850"/>
            <a:ext cx="8520600" cy="218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Animals in taiga  need </a:t>
            </a:r>
            <a:r>
              <a:rPr lang="en"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 layer of insulating feathers or fur to protect them from the cold. Most animals migrate to warmer climates once the cold weather begins. </a:t>
            </a:r>
            <a:endParaRPr sz="2700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0250" y="2724150"/>
            <a:ext cx="3333750" cy="241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9CB9C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ctrTitle"/>
          </p:nvPr>
        </p:nvSpPr>
        <p:spPr>
          <a:xfrm>
            <a:off x="0" y="0"/>
            <a:ext cx="3538500" cy="90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</a:t>
            </a:r>
            <a:r>
              <a:rPr lang="en"/>
              <a:t>roducers</a:t>
            </a:r>
            <a:r>
              <a:rPr lang="en"/>
              <a:t>: </a:t>
            </a:r>
            <a:endParaRPr/>
          </a:p>
        </p:txBody>
      </p:sp>
      <p:sp>
        <p:nvSpPr>
          <p:cNvPr id="77" name="Google Shape;77;p16"/>
          <p:cNvSpPr txBox="1"/>
          <p:nvPr>
            <p:ph idx="1" type="subTitle"/>
          </p:nvPr>
        </p:nvSpPr>
        <p:spPr>
          <a:xfrm>
            <a:off x="0" y="909900"/>
            <a:ext cx="7860600" cy="113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Some examples of producers in taiga biome are trees,</a:t>
            </a:r>
            <a:r>
              <a:rPr lang="en"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conifers, small shrubs, moss and grass.</a:t>
            </a:r>
            <a:endParaRPr sz="2700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8175" y="1991050"/>
            <a:ext cx="6274500" cy="309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CCCC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ctrTitle"/>
          </p:nvPr>
        </p:nvSpPr>
        <p:spPr>
          <a:xfrm flipH="1">
            <a:off x="75" y="0"/>
            <a:ext cx="64830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Primary</a:t>
            </a:r>
            <a:r>
              <a:rPr lang="en"/>
              <a:t> C</a:t>
            </a:r>
            <a:r>
              <a:rPr lang="en"/>
              <a:t>onsumers</a:t>
            </a:r>
            <a:r>
              <a:rPr lang="en"/>
              <a:t>:</a:t>
            </a:r>
            <a:endParaRPr/>
          </a:p>
        </p:txBody>
      </p:sp>
      <p:sp>
        <p:nvSpPr>
          <p:cNvPr id="84" name="Google Shape;84;p17"/>
          <p:cNvSpPr txBox="1"/>
          <p:nvPr>
            <p:ph idx="1" type="subTitle"/>
          </p:nvPr>
        </p:nvSpPr>
        <p:spPr>
          <a:xfrm>
            <a:off x="0" y="960450"/>
            <a:ext cx="5889000" cy="200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Some examples of primary consumers in the taiga biome are </a:t>
            </a:r>
            <a:r>
              <a:rPr lang="en"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rabbits, voles, mice, shrews.</a:t>
            </a:r>
            <a:endParaRPr sz="2700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8775" y="884625"/>
            <a:ext cx="2807285" cy="186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ctrTitle"/>
          </p:nvPr>
        </p:nvSpPr>
        <p:spPr>
          <a:xfrm>
            <a:off x="0" y="0"/>
            <a:ext cx="5754300" cy="90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000">
                <a:latin typeface="Droid Sans"/>
                <a:ea typeface="Droid Sans"/>
                <a:cs typeface="Droid Sans"/>
                <a:sym typeface="Droid Sans"/>
              </a:rPr>
              <a:t>Secondary Consumers:</a:t>
            </a:r>
            <a:endParaRPr sz="4000"/>
          </a:p>
        </p:txBody>
      </p:sp>
      <p:sp>
        <p:nvSpPr>
          <p:cNvPr id="91" name="Google Shape;91;p18"/>
          <p:cNvSpPr txBox="1"/>
          <p:nvPr>
            <p:ph idx="1" type="subTitle"/>
          </p:nvPr>
        </p:nvSpPr>
        <p:spPr>
          <a:xfrm>
            <a:off x="1617600" y="1124750"/>
            <a:ext cx="7721700" cy="246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7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Examples of secondary consumers in the taiga biome are shellfish,snails,beetles, </a:t>
            </a:r>
            <a:r>
              <a:rPr b="1" lang="en"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crustaceans. </a:t>
            </a:r>
            <a:endParaRPr b="1" sz="2700">
              <a:solidFill>
                <a:schemeClr val="dk1"/>
              </a:solidFill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3214825"/>
            <a:ext cx="2906650" cy="192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51000" y="3214825"/>
            <a:ext cx="2893009" cy="1928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5A6BD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ctrTitle"/>
          </p:nvPr>
        </p:nvSpPr>
        <p:spPr>
          <a:xfrm>
            <a:off x="0" y="0"/>
            <a:ext cx="56490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000">
                <a:latin typeface="Droid Sans"/>
                <a:ea typeface="Droid Sans"/>
                <a:cs typeface="Droid Sans"/>
                <a:sym typeface="Droid Sans"/>
              </a:rPr>
              <a:t>Tertiary Consumers:</a:t>
            </a:r>
            <a:endParaRPr sz="4000"/>
          </a:p>
        </p:txBody>
      </p:sp>
      <p:sp>
        <p:nvSpPr>
          <p:cNvPr id="99" name="Google Shape;99;p19"/>
          <p:cNvSpPr txBox="1"/>
          <p:nvPr>
            <p:ph idx="1" type="subTitle"/>
          </p:nvPr>
        </p:nvSpPr>
        <p:spPr>
          <a:xfrm>
            <a:off x="0" y="10648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Some examples of tertiary consumers in taiga are bears,owls,and eagles. </a:t>
            </a:r>
            <a:endParaRPr sz="2700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463200"/>
            <a:ext cx="3381768" cy="168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7018" y="3463200"/>
            <a:ext cx="3187507" cy="1583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D7E6B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ctrTitle"/>
          </p:nvPr>
        </p:nvSpPr>
        <p:spPr>
          <a:xfrm>
            <a:off x="0" y="0"/>
            <a:ext cx="39429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000">
                <a:latin typeface="Droid Sans"/>
                <a:ea typeface="Droid Sans"/>
                <a:cs typeface="Droid Sans"/>
                <a:sym typeface="Droid Sans"/>
              </a:rPr>
              <a:t>Decomposers:</a:t>
            </a:r>
            <a:endParaRPr sz="4000"/>
          </a:p>
        </p:txBody>
      </p:sp>
      <p:sp>
        <p:nvSpPr>
          <p:cNvPr id="107" name="Google Shape;107;p20"/>
          <p:cNvSpPr txBox="1"/>
          <p:nvPr>
            <p:ph idx="1" type="subTitle"/>
          </p:nvPr>
        </p:nvSpPr>
        <p:spPr>
          <a:xfrm>
            <a:off x="0" y="8879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7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A few examples of decomposers in the taiga biome are snails,flies,slugs,fungi,bacteria,earthworms and more. </a:t>
            </a:r>
            <a:endParaRPr sz="2700">
              <a:solidFill>
                <a:schemeClr val="dk1"/>
              </a:solidFill>
            </a:endParaRPr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6500" y="2952750"/>
            <a:ext cx="2857500" cy="219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ctrTitle"/>
          </p:nvPr>
        </p:nvSpPr>
        <p:spPr>
          <a:xfrm>
            <a:off x="0" y="0"/>
            <a:ext cx="4111500" cy="67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000">
                <a:latin typeface="Droid Sans"/>
                <a:ea typeface="Droid Sans"/>
                <a:cs typeface="Droid Sans"/>
                <a:sym typeface="Droid Sans"/>
              </a:rPr>
              <a:t>Mutualism:</a:t>
            </a:r>
            <a:endParaRPr sz="4000"/>
          </a:p>
        </p:txBody>
      </p:sp>
      <p:sp>
        <p:nvSpPr>
          <p:cNvPr id="114" name="Google Shape;114;p21"/>
          <p:cNvSpPr txBox="1"/>
          <p:nvPr>
            <p:ph idx="1" type="subTitle"/>
          </p:nvPr>
        </p:nvSpPr>
        <p:spPr>
          <a:xfrm>
            <a:off x="0" y="10775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An example of mutualism in the taiga biome is when bees fly plant to plant.</a:t>
            </a:r>
            <a:endParaRPr/>
          </a:p>
        </p:txBody>
      </p:sp>
      <p:pic>
        <p:nvPicPr>
          <p:cNvPr id="115" name="Google Shape;1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7100" y="2174900"/>
            <a:ext cx="4466903" cy="296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