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iULxLLP32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469a7b8f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469a7b8f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469a7b8f6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469a7b8f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469a7b8f6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469a7b8f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469a7b8f6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469a7b8f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469a7b8f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469a7b8f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1469a7b8f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1469a7b8f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800" u="sng">
                <a:solidFill>
                  <a:schemeClr val="lt1"/>
                </a:solidFill>
                <a:hlinkClick r:id="rId2">
                  <a:extLst>
                    <a:ext uri="{A12FA001-AC4F-418D-AE19-62706E023703}">
                      <ahyp:hlinkClr val="tx"/>
                    </a:ext>
                  </a:extLst>
                </a:hlinkClick>
              </a:rPr>
              <a:t>https://www.youtube.com/watch?v=ZiULxLLP32s</a:t>
            </a:r>
            <a:endParaRPr sz="2800">
              <a:solidFill>
                <a:schemeClr val="lt1"/>
              </a:solidFill>
            </a:endParaRPr>
          </a:p>
          <a:p>
            <a:pPr indent="0" lvl="0" marL="0" rtl="0" algn="l">
              <a:spcBef>
                <a:spcPts val="16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d4748335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d474833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469a7b8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469a7b8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469a7b8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469a7b8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469a7b8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469a7b8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469a7b8f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469a7b8f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469a7b8f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469a7b8f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469a7b8f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469a7b8f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1469a7b8f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1469a7b8f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Each slide have a different background</a:t>
            </a:r>
            <a:endParaRPr/>
          </a:p>
          <a:p>
            <a:pPr indent="0" lvl="0" marL="0" rtl="0" algn="l">
              <a:spcBef>
                <a:spcPts val="0"/>
              </a:spcBef>
              <a:spcAft>
                <a:spcPts val="0"/>
              </a:spcAft>
              <a:buClr>
                <a:schemeClr val="dk1"/>
              </a:buClr>
              <a:buSzPts val="1100"/>
              <a:buFont typeface="Arial"/>
              <a:buNone/>
            </a:pPr>
            <a:r>
              <a:rPr lang="en"/>
              <a:t>Each slide have pictures</a:t>
            </a:r>
            <a:endParaRPr/>
          </a:p>
          <a:p>
            <a:pPr indent="0" lvl="0" marL="0" rtl="0" algn="l">
              <a:spcBef>
                <a:spcPts val="0"/>
              </a:spcBef>
              <a:spcAft>
                <a:spcPts val="0"/>
              </a:spcAft>
              <a:buClr>
                <a:schemeClr val="dk1"/>
              </a:buClr>
              <a:buSzPts val="1100"/>
              <a:buFont typeface="Arial"/>
              <a:buNone/>
            </a:pPr>
            <a:r>
              <a:rPr lang="en"/>
              <a:t>Each slide have transitions (information slides in, rotates, etc.)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21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33.jpg"/><Relationship Id="rId5"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40.jpg"/><Relationship Id="rId5" Type="http://schemas.openxmlformats.org/officeDocument/2006/relationships/image" Target="../media/image45.jpg"/><Relationship Id="rId6"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21.jpg"/><Relationship Id="rId5" Type="http://schemas.openxmlformats.org/officeDocument/2006/relationships/image" Target="../media/image60.jpg"/><Relationship Id="rId6" Type="http://schemas.openxmlformats.org/officeDocument/2006/relationships/image" Target="../media/image48.jpg"/><Relationship Id="rId7" Type="http://schemas.openxmlformats.org/officeDocument/2006/relationships/image" Target="../media/image4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eartheclipse.com/ecosystem/coral-reef-biome.html#:~:text=Coral%20reefs%20mainly%20form%20in,of%20corals%2C%20contain%20symbiotic%20algae." TargetMode="External"/><Relationship Id="rId4" Type="http://schemas.openxmlformats.org/officeDocument/2006/relationships/hyperlink" Target="https://eartheclipse.com/ecosystem/coral-reef-biome.html#:~:text=The%20coral%20reef%20biome%20experiences,September%20and%20ends%20in%20March." TargetMode="External"/><Relationship Id="rId11" Type="http://schemas.openxmlformats.org/officeDocument/2006/relationships/hyperlink" Target="https://coralreefs.blogs.rice.edu/2017/04/20/its-a-fish-eat-fish-world-parasitism-on-coral-reefs/#:~:text=A%20famous%20example%20of%20parasitism,as%20the%20fish's%20new%20tongue!" TargetMode="External"/><Relationship Id="rId10" Type="http://schemas.openxmlformats.org/officeDocument/2006/relationships/hyperlink" Target="https://coralreefs.blogs.rice.edu/2017/03/23/remoras-galore-commensalism-on-coral-reefs/#:~:text=The%20most%20classic%20example%20of,we%20might%20consider%20their%20back." TargetMode="External"/><Relationship Id="rId9" Type="http://schemas.openxmlformats.org/officeDocument/2006/relationships/hyperlink" Target="https://oceanservice.noaa.gov/education/tutorial_corals/coral02_zooxanthellae.html#:~:text=The%20corals%20and%20algae%20have,the%20coral%20to%20remove%20wastes." TargetMode="External"/><Relationship Id="rId5" Type="http://schemas.openxmlformats.org/officeDocument/2006/relationships/hyperlink" Target="https://greatbarrierreeftourscairns.com.au/blog/annual-great-barrier-reef-weather-overview/#:~:text=Unlike%20other%20parts%20of%20Australia,vary%20greatly%20from%20each%20season." TargetMode="External"/><Relationship Id="rId6" Type="http://schemas.openxmlformats.org/officeDocument/2006/relationships/hyperlink" Target="https://study.com/academy/lesson/coral-reef-animal-adaptations-lesson-for-kids.html#:~:text=In%20a%20coral%20reef%2C%20fish,last%20second%20to%20escape%20predators." TargetMode="External"/><Relationship Id="rId7" Type="http://schemas.openxmlformats.org/officeDocument/2006/relationships/hyperlink" Target="https://www.nationalgeographic.org/media/coral-reef-food-web/print/#:~:text=The%20primary%20producers%20are%20blue,%2C%20seagrass%2C%20and%20brown%20algae." TargetMode="External"/><Relationship Id="rId8" Type="http://schemas.openxmlformats.org/officeDocument/2006/relationships/hyperlink" Target="https://thegreatbarrierreefjackandwill.weebly.com/producer---composer---decomposer.html#:~:text=Secondary%20Consumers%3A%20The%20third%20trophic,fish%2C%20lobsters%20and%20sea%20turtl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hyperlink" Target="https://www.youtube.com/watch?v=ZiULxLLP32s" TargetMode="External"/><Relationship Id="rId5" Type="http://schemas.openxmlformats.org/officeDocument/2006/relationships/hyperlink" Target="http://www.youtube.com/watch?v=ZiULxLLP32s" TargetMode="External"/><Relationship Id="rId6"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2.jpg"/><Relationship Id="rId4" Type="http://schemas.openxmlformats.org/officeDocument/2006/relationships/image" Target="../media/image52.jpg"/><Relationship Id="rId11" Type="http://schemas.openxmlformats.org/officeDocument/2006/relationships/image" Target="../media/image59.jpg"/><Relationship Id="rId10" Type="http://schemas.openxmlformats.org/officeDocument/2006/relationships/image" Target="../media/image63.jpg"/><Relationship Id="rId12" Type="http://schemas.openxmlformats.org/officeDocument/2006/relationships/image" Target="../media/image58.jpg"/><Relationship Id="rId9" Type="http://schemas.openxmlformats.org/officeDocument/2006/relationships/image" Target="../media/image57.jpg"/><Relationship Id="rId5" Type="http://schemas.openxmlformats.org/officeDocument/2006/relationships/image" Target="../media/image55.jpg"/><Relationship Id="rId6" Type="http://schemas.openxmlformats.org/officeDocument/2006/relationships/image" Target="../media/image51.jpg"/><Relationship Id="rId7" Type="http://schemas.openxmlformats.org/officeDocument/2006/relationships/image" Target="../media/image53.jpg"/><Relationship Id="rId8"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20.jp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1.jpg"/><Relationship Id="rId4" Type="http://schemas.openxmlformats.org/officeDocument/2006/relationships/image" Target="../media/image4.jpg"/><Relationship Id="rId5" Type="http://schemas.openxmlformats.org/officeDocument/2006/relationships/image" Target="../media/image14.jpg"/><Relationship Id="rId6"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jpg"/><Relationship Id="rId5" Type="http://schemas.openxmlformats.org/officeDocument/2006/relationships/image" Target="../media/image29.jpg"/><Relationship Id="rId6" Type="http://schemas.openxmlformats.org/officeDocument/2006/relationships/image" Target="../media/image3.jpg"/><Relationship Id="rId7"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23.jpg"/><Relationship Id="rId5" Type="http://schemas.openxmlformats.org/officeDocument/2006/relationships/image" Target="../media/image11.jpg"/><Relationship Id="rId6" Type="http://schemas.openxmlformats.org/officeDocument/2006/relationships/image" Target="../media/image21.jpg"/><Relationship Id="rId7" Type="http://schemas.openxmlformats.org/officeDocument/2006/relationships/image" Target="../media/image1.jpg"/><Relationship Id="rId8"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3.jpg"/><Relationship Id="rId5" Type="http://schemas.openxmlformats.org/officeDocument/2006/relationships/image" Target="../media/image18.jpg"/><Relationship Id="rId6" Type="http://schemas.openxmlformats.org/officeDocument/2006/relationships/image" Target="../media/image54.jpg"/><Relationship Id="rId7" Type="http://schemas.openxmlformats.org/officeDocument/2006/relationships/image" Target="../media/image22.jpg"/><Relationship Id="rId8"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jpg"/><Relationship Id="rId4" Type="http://schemas.openxmlformats.org/officeDocument/2006/relationships/image" Target="../media/image25.jpg"/><Relationship Id="rId5" Type="http://schemas.openxmlformats.org/officeDocument/2006/relationships/image" Target="../media/image24.jpg"/><Relationship Id="rId6" Type="http://schemas.openxmlformats.org/officeDocument/2006/relationships/image" Target="../media/image17.jpg"/><Relationship Id="rId7"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26.jpg"/><Relationship Id="rId5" Type="http://schemas.openxmlformats.org/officeDocument/2006/relationships/image" Target="../media/image31.jpg"/><Relationship Id="rId6" Type="http://schemas.openxmlformats.org/officeDocument/2006/relationships/image" Target="../media/image28.jpg"/><Relationship Id="rId7" Type="http://schemas.openxmlformats.org/officeDocument/2006/relationships/image" Target="../media/image32.jpg"/><Relationship Id="rId8"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6.jpg"/><Relationship Id="rId4" Type="http://schemas.openxmlformats.org/officeDocument/2006/relationships/image" Target="../media/image35.jpg"/><Relationship Id="rId5"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832500" y="1176550"/>
            <a:ext cx="7479000" cy="186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Coral Reef</a:t>
            </a:r>
            <a:endParaRPr>
              <a:solidFill>
                <a:schemeClr val="lt1"/>
              </a:solidFill>
            </a:endParaRPr>
          </a:p>
          <a:p>
            <a:pPr indent="0" lvl="0" marL="0" rtl="0" algn="ctr">
              <a:spcBef>
                <a:spcPts val="0"/>
              </a:spcBef>
              <a:spcAft>
                <a:spcPts val="0"/>
              </a:spcAft>
              <a:buNone/>
            </a:pPr>
            <a:r>
              <a:rPr lang="en" sz="2300">
                <a:solidFill>
                  <a:schemeClr val="lt1"/>
                </a:solidFill>
              </a:rPr>
              <a:t>Isabella Tinoco Luquin</a:t>
            </a:r>
            <a:endParaRPr sz="2300">
              <a:solidFill>
                <a:schemeClr val="lt1"/>
              </a:solidFill>
            </a:endParaRPr>
          </a:p>
        </p:txBody>
      </p:sp>
      <p:sp>
        <p:nvSpPr>
          <p:cNvPr id="55" name="Google Shape;55;p13"/>
          <p:cNvSpPr txBox="1"/>
          <p:nvPr/>
        </p:nvSpPr>
        <p:spPr>
          <a:xfrm>
            <a:off x="2144275" y="3154800"/>
            <a:ext cx="709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Commensalism in the E</a:t>
            </a:r>
            <a:r>
              <a:rPr lang="en"/>
              <a:t>xtravagant</a:t>
            </a:r>
            <a:r>
              <a:rPr lang="en"/>
              <a:t> Coral Reef</a:t>
            </a:r>
            <a:endParaRPr/>
          </a:p>
        </p:txBody>
      </p:sp>
      <p:sp>
        <p:nvSpPr>
          <p:cNvPr id="147" name="Google Shape;147;p22"/>
          <p:cNvSpPr txBox="1"/>
          <p:nvPr>
            <p:ph idx="1" type="body"/>
          </p:nvPr>
        </p:nvSpPr>
        <p:spPr>
          <a:xfrm>
            <a:off x="311700" y="1152475"/>
            <a:ext cx="8520600" cy="120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900">
                <a:solidFill>
                  <a:srgbClr val="FF0000"/>
                </a:solidFill>
              </a:rPr>
              <a:t>A suckerfish attaches itself to a Shark and cleans up after it eats like a messy animal which the Shark is now clean and </a:t>
            </a:r>
            <a:r>
              <a:rPr lang="en" sz="1900">
                <a:solidFill>
                  <a:srgbClr val="FF0000"/>
                </a:solidFill>
              </a:rPr>
              <a:t>doesn't</a:t>
            </a:r>
            <a:r>
              <a:rPr lang="en" sz="1900">
                <a:solidFill>
                  <a:srgbClr val="FF0000"/>
                </a:solidFill>
              </a:rPr>
              <a:t> feel the creature while the suckerfish is getting a free meal.</a:t>
            </a:r>
            <a:endParaRPr sz="1900">
              <a:solidFill>
                <a:srgbClr val="FF0000"/>
              </a:solidFill>
            </a:endParaRPr>
          </a:p>
        </p:txBody>
      </p:sp>
      <p:pic>
        <p:nvPicPr>
          <p:cNvPr id="148" name="Google Shape;148;p22"/>
          <p:cNvPicPr preferRelativeResize="0"/>
          <p:nvPr/>
        </p:nvPicPr>
        <p:blipFill>
          <a:blip r:embed="rId3">
            <a:alphaModFix/>
          </a:blip>
          <a:stretch>
            <a:fillRect/>
          </a:stretch>
        </p:blipFill>
        <p:spPr>
          <a:xfrm>
            <a:off x="152400" y="2506075"/>
            <a:ext cx="4000040" cy="2485025"/>
          </a:xfrm>
          <a:prstGeom prst="rect">
            <a:avLst/>
          </a:prstGeom>
          <a:noFill/>
          <a:ln>
            <a:noFill/>
          </a:ln>
        </p:spPr>
      </p:pic>
      <p:pic>
        <p:nvPicPr>
          <p:cNvPr id="149" name="Google Shape;149;p22"/>
          <p:cNvPicPr preferRelativeResize="0"/>
          <p:nvPr/>
        </p:nvPicPr>
        <p:blipFill>
          <a:blip r:embed="rId4">
            <a:alphaModFix/>
          </a:blip>
          <a:stretch>
            <a:fillRect/>
          </a:stretch>
        </p:blipFill>
        <p:spPr>
          <a:xfrm>
            <a:off x="3935147" y="1885500"/>
            <a:ext cx="2176425" cy="1651449"/>
          </a:xfrm>
          <a:prstGeom prst="rect">
            <a:avLst/>
          </a:prstGeom>
          <a:noFill/>
          <a:ln>
            <a:noFill/>
          </a:ln>
        </p:spPr>
      </p:pic>
      <p:pic>
        <p:nvPicPr>
          <p:cNvPr id="150" name="Google Shape;150;p22"/>
          <p:cNvPicPr preferRelativeResize="0"/>
          <p:nvPr/>
        </p:nvPicPr>
        <p:blipFill>
          <a:blip r:embed="rId5">
            <a:alphaModFix/>
          </a:blip>
          <a:stretch>
            <a:fillRect/>
          </a:stretch>
        </p:blipFill>
        <p:spPr>
          <a:xfrm>
            <a:off x="5684772" y="3023650"/>
            <a:ext cx="2727629" cy="18193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54" name="Shape 154"/>
        <p:cNvGrpSpPr/>
        <p:nvPr/>
      </p:nvGrpSpPr>
      <p:grpSpPr>
        <a:xfrm>
          <a:off x="0" y="0"/>
          <a:ext cx="0" cy="0"/>
          <a:chOff x="0" y="0"/>
          <a:chExt cx="0" cy="0"/>
        </a:xfrm>
      </p:grpSpPr>
      <p:sp>
        <p:nvSpPr>
          <p:cNvPr id="155" name="Google Shape;15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Parasitism </a:t>
            </a:r>
            <a:endParaRPr/>
          </a:p>
        </p:txBody>
      </p:sp>
      <p:sp>
        <p:nvSpPr>
          <p:cNvPr id="156" name="Google Shape;15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solidFill>
                  <a:schemeClr val="dk1"/>
                </a:solidFill>
                <a:latin typeface="Droid Sans"/>
                <a:ea typeface="Droid Sans"/>
                <a:cs typeface="Droid Sans"/>
                <a:sym typeface="Droid Sans"/>
              </a:rPr>
              <a:t>An example of parasitism in the coral reef is a parasite referred to as fish lice that eats louse of the species Cymothoa exigua.</a:t>
            </a:r>
            <a:endParaRPr sz="1900">
              <a:solidFill>
                <a:schemeClr val="dk1"/>
              </a:solidFill>
              <a:latin typeface="Droid Sans"/>
              <a:ea typeface="Droid Sans"/>
              <a:cs typeface="Droid Sans"/>
              <a:sym typeface="Droid Sans"/>
            </a:endParaRPr>
          </a:p>
          <a:p>
            <a:pPr indent="0" lvl="0" marL="0" rtl="0" algn="l">
              <a:spcBef>
                <a:spcPts val="0"/>
              </a:spcBef>
              <a:spcAft>
                <a:spcPts val="1600"/>
              </a:spcAft>
              <a:buNone/>
            </a:pPr>
            <a:r>
              <a:t/>
            </a:r>
            <a:endParaRPr/>
          </a:p>
        </p:txBody>
      </p:sp>
      <p:pic>
        <p:nvPicPr>
          <p:cNvPr id="157" name="Google Shape;157;p23"/>
          <p:cNvPicPr preferRelativeResize="0"/>
          <p:nvPr/>
        </p:nvPicPr>
        <p:blipFill>
          <a:blip r:embed="rId3">
            <a:alphaModFix/>
          </a:blip>
          <a:stretch>
            <a:fillRect/>
          </a:stretch>
        </p:blipFill>
        <p:spPr>
          <a:xfrm>
            <a:off x="574697" y="1963275"/>
            <a:ext cx="3344151" cy="2507076"/>
          </a:xfrm>
          <a:prstGeom prst="rect">
            <a:avLst/>
          </a:prstGeom>
          <a:noFill/>
          <a:ln>
            <a:noFill/>
          </a:ln>
        </p:spPr>
      </p:pic>
      <p:pic>
        <p:nvPicPr>
          <p:cNvPr id="158" name="Google Shape;158;p23"/>
          <p:cNvPicPr preferRelativeResize="0"/>
          <p:nvPr/>
        </p:nvPicPr>
        <p:blipFill>
          <a:blip r:embed="rId4">
            <a:alphaModFix/>
          </a:blip>
          <a:stretch>
            <a:fillRect/>
          </a:stretch>
        </p:blipFill>
        <p:spPr>
          <a:xfrm>
            <a:off x="3151725" y="1840425"/>
            <a:ext cx="1950200" cy="1462650"/>
          </a:xfrm>
          <a:prstGeom prst="rect">
            <a:avLst/>
          </a:prstGeom>
          <a:noFill/>
          <a:ln>
            <a:noFill/>
          </a:ln>
        </p:spPr>
      </p:pic>
      <p:pic>
        <p:nvPicPr>
          <p:cNvPr id="159" name="Google Shape;159;p23"/>
          <p:cNvPicPr preferRelativeResize="0"/>
          <p:nvPr/>
        </p:nvPicPr>
        <p:blipFill>
          <a:blip r:embed="rId5">
            <a:alphaModFix/>
          </a:blip>
          <a:stretch>
            <a:fillRect/>
          </a:stretch>
        </p:blipFill>
        <p:spPr>
          <a:xfrm>
            <a:off x="4571995" y="3103600"/>
            <a:ext cx="2082675" cy="1366749"/>
          </a:xfrm>
          <a:prstGeom prst="rect">
            <a:avLst/>
          </a:prstGeom>
          <a:noFill/>
          <a:ln>
            <a:noFill/>
          </a:ln>
        </p:spPr>
      </p:pic>
      <p:pic>
        <p:nvPicPr>
          <p:cNvPr id="160" name="Google Shape;160;p23"/>
          <p:cNvPicPr preferRelativeResize="0"/>
          <p:nvPr/>
        </p:nvPicPr>
        <p:blipFill>
          <a:blip r:embed="rId6">
            <a:alphaModFix/>
          </a:blip>
          <a:stretch>
            <a:fillRect/>
          </a:stretch>
        </p:blipFill>
        <p:spPr>
          <a:xfrm>
            <a:off x="6275075" y="1840425"/>
            <a:ext cx="2082675" cy="15636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Coral Reef Food Web</a:t>
            </a:r>
            <a:endParaRPr/>
          </a:p>
        </p:txBody>
      </p:sp>
      <p:sp>
        <p:nvSpPr>
          <p:cNvPr id="166" name="Google Shape;166;p24"/>
          <p:cNvSpPr txBox="1"/>
          <p:nvPr>
            <p:ph idx="1" type="body"/>
          </p:nvPr>
        </p:nvSpPr>
        <p:spPr>
          <a:xfrm>
            <a:off x="237775" y="1374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7" name="Google Shape;167;p24"/>
          <p:cNvPicPr preferRelativeResize="0"/>
          <p:nvPr/>
        </p:nvPicPr>
        <p:blipFill>
          <a:blip r:embed="rId3">
            <a:alphaModFix/>
          </a:blip>
          <a:stretch>
            <a:fillRect/>
          </a:stretch>
        </p:blipFill>
        <p:spPr>
          <a:xfrm>
            <a:off x="237772" y="1171868"/>
            <a:ext cx="1795600" cy="1277951"/>
          </a:xfrm>
          <a:prstGeom prst="rect">
            <a:avLst/>
          </a:prstGeom>
          <a:noFill/>
          <a:ln>
            <a:noFill/>
          </a:ln>
        </p:spPr>
      </p:pic>
      <p:pic>
        <p:nvPicPr>
          <p:cNvPr id="168" name="Google Shape;168;p24"/>
          <p:cNvPicPr preferRelativeResize="0"/>
          <p:nvPr/>
        </p:nvPicPr>
        <p:blipFill>
          <a:blip r:embed="rId4">
            <a:alphaModFix/>
          </a:blip>
          <a:stretch>
            <a:fillRect/>
          </a:stretch>
        </p:blipFill>
        <p:spPr>
          <a:xfrm>
            <a:off x="3393500" y="985688"/>
            <a:ext cx="2010202" cy="1342024"/>
          </a:xfrm>
          <a:prstGeom prst="rect">
            <a:avLst/>
          </a:prstGeom>
          <a:noFill/>
          <a:ln>
            <a:noFill/>
          </a:ln>
        </p:spPr>
      </p:pic>
      <p:pic>
        <p:nvPicPr>
          <p:cNvPr id="169" name="Google Shape;169;p24"/>
          <p:cNvPicPr preferRelativeResize="0"/>
          <p:nvPr/>
        </p:nvPicPr>
        <p:blipFill>
          <a:blip r:embed="rId5">
            <a:alphaModFix/>
          </a:blip>
          <a:stretch>
            <a:fillRect/>
          </a:stretch>
        </p:blipFill>
        <p:spPr>
          <a:xfrm>
            <a:off x="6763835" y="1017725"/>
            <a:ext cx="1703940" cy="1277951"/>
          </a:xfrm>
          <a:prstGeom prst="rect">
            <a:avLst/>
          </a:prstGeom>
          <a:noFill/>
          <a:ln>
            <a:noFill/>
          </a:ln>
        </p:spPr>
      </p:pic>
      <p:pic>
        <p:nvPicPr>
          <p:cNvPr id="170" name="Google Shape;170;p24"/>
          <p:cNvPicPr preferRelativeResize="0"/>
          <p:nvPr/>
        </p:nvPicPr>
        <p:blipFill>
          <a:blip r:embed="rId6">
            <a:alphaModFix/>
          </a:blip>
          <a:stretch>
            <a:fillRect/>
          </a:stretch>
        </p:blipFill>
        <p:spPr>
          <a:xfrm>
            <a:off x="6887162" y="3315000"/>
            <a:ext cx="1457275" cy="1092950"/>
          </a:xfrm>
          <a:prstGeom prst="rect">
            <a:avLst/>
          </a:prstGeom>
          <a:noFill/>
          <a:ln>
            <a:noFill/>
          </a:ln>
        </p:spPr>
      </p:pic>
      <p:pic>
        <p:nvPicPr>
          <p:cNvPr id="171" name="Google Shape;171;p24"/>
          <p:cNvPicPr preferRelativeResize="0"/>
          <p:nvPr/>
        </p:nvPicPr>
        <p:blipFill>
          <a:blip r:embed="rId7">
            <a:alphaModFix/>
          </a:blip>
          <a:stretch>
            <a:fillRect/>
          </a:stretch>
        </p:blipFill>
        <p:spPr>
          <a:xfrm>
            <a:off x="3529246" y="3065925"/>
            <a:ext cx="1573067" cy="1342024"/>
          </a:xfrm>
          <a:prstGeom prst="rect">
            <a:avLst/>
          </a:prstGeom>
          <a:noFill/>
          <a:ln>
            <a:noFill/>
          </a:ln>
        </p:spPr>
      </p:pic>
      <p:cxnSp>
        <p:nvCxnSpPr>
          <p:cNvPr id="172" name="Google Shape;172;p24"/>
          <p:cNvCxnSpPr>
            <a:stCxn id="167" idx="3"/>
            <a:endCxn id="168" idx="1"/>
          </p:cNvCxnSpPr>
          <p:nvPr/>
        </p:nvCxnSpPr>
        <p:spPr>
          <a:xfrm flipH="1" rot="10800000">
            <a:off x="2033372" y="1656644"/>
            <a:ext cx="1360200" cy="154200"/>
          </a:xfrm>
          <a:prstGeom prst="straightConnector1">
            <a:avLst/>
          </a:prstGeom>
          <a:noFill/>
          <a:ln cap="flat" cmpd="sng" w="9525">
            <a:solidFill>
              <a:schemeClr val="dk2"/>
            </a:solidFill>
            <a:prstDash val="solid"/>
            <a:round/>
            <a:headEnd len="med" w="med" type="none"/>
            <a:tailEnd len="med" w="med" type="none"/>
          </a:ln>
        </p:spPr>
      </p:cxnSp>
      <p:cxnSp>
        <p:nvCxnSpPr>
          <p:cNvPr id="173" name="Google Shape;173;p24"/>
          <p:cNvCxnSpPr>
            <a:stCxn id="168" idx="3"/>
            <a:endCxn id="169" idx="1"/>
          </p:cNvCxnSpPr>
          <p:nvPr/>
        </p:nvCxnSpPr>
        <p:spPr>
          <a:xfrm>
            <a:off x="5403702" y="1656699"/>
            <a:ext cx="1360200" cy="0"/>
          </a:xfrm>
          <a:prstGeom prst="straightConnector1">
            <a:avLst/>
          </a:prstGeom>
          <a:noFill/>
          <a:ln cap="flat" cmpd="sng" w="9525">
            <a:solidFill>
              <a:schemeClr val="dk2"/>
            </a:solidFill>
            <a:prstDash val="solid"/>
            <a:round/>
            <a:headEnd len="med" w="med" type="none"/>
            <a:tailEnd len="med" w="med" type="none"/>
          </a:ln>
        </p:spPr>
      </p:cxnSp>
      <p:cxnSp>
        <p:nvCxnSpPr>
          <p:cNvPr id="174" name="Google Shape;174;p24"/>
          <p:cNvCxnSpPr>
            <a:stCxn id="169" idx="2"/>
            <a:endCxn id="170" idx="0"/>
          </p:cNvCxnSpPr>
          <p:nvPr/>
        </p:nvCxnSpPr>
        <p:spPr>
          <a:xfrm>
            <a:off x="7615805" y="2295676"/>
            <a:ext cx="0" cy="1019400"/>
          </a:xfrm>
          <a:prstGeom prst="straightConnector1">
            <a:avLst/>
          </a:prstGeom>
          <a:noFill/>
          <a:ln cap="flat" cmpd="sng" w="9525">
            <a:solidFill>
              <a:schemeClr val="dk2"/>
            </a:solidFill>
            <a:prstDash val="solid"/>
            <a:round/>
            <a:headEnd len="med" w="med" type="none"/>
            <a:tailEnd len="med" w="med" type="none"/>
          </a:ln>
        </p:spPr>
      </p:cxnSp>
      <p:cxnSp>
        <p:nvCxnSpPr>
          <p:cNvPr id="175" name="Google Shape;175;p24"/>
          <p:cNvCxnSpPr>
            <a:stCxn id="170" idx="1"/>
            <a:endCxn id="171" idx="3"/>
          </p:cNvCxnSpPr>
          <p:nvPr/>
        </p:nvCxnSpPr>
        <p:spPr>
          <a:xfrm rot="10800000">
            <a:off x="5102462" y="3736975"/>
            <a:ext cx="1784700" cy="124500"/>
          </a:xfrm>
          <a:prstGeom prst="straightConnector1">
            <a:avLst/>
          </a:prstGeom>
          <a:noFill/>
          <a:ln cap="flat" cmpd="sng" w="9525">
            <a:solidFill>
              <a:schemeClr val="dk2"/>
            </a:solidFill>
            <a:prstDash val="solid"/>
            <a:round/>
            <a:headEnd len="med" w="med" type="none"/>
            <a:tailEnd len="med" w="med" type="none"/>
          </a:ln>
        </p:spPr>
      </p:cxnSp>
      <p:cxnSp>
        <p:nvCxnSpPr>
          <p:cNvPr id="176" name="Google Shape;176;p24"/>
          <p:cNvCxnSpPr>
            <a:endCxn id="167" idx="2"/>
          </p:cNvCxnSpPr>
          <p:nvPr/>
        </p:nvCxnSpPr>
        <p:spPr>
          <a:xfrm rot="10800000">
            <a:off x="1135572" y="2449819"/>
            <a:ext cx="2393700" cy="1287000"/>
          </a:xfrm>
          <a:prstGeom prst="straightConnector1">
            <a:avLst/>
          </a:prstGeom>
          <a:noFill/>
          <a:ln cap="flat" cmpd="sng" w="9525">
            <a:solidFill>
              <a:schemeClr val="dk2"/>
            </a:solidFill>
            <a:prstDash val="solid"/>
            <a:round/>
            <a:headEnd len="med" w="med" type="none"/>
            <a:tailEnd len="med" w="med" type="none"/>
          </a:ln>
        </p:spPr>
      </p:cxnSp>
      <p:sp>
        <p:nvSpPr>
          <p:cNvPr id="177" name="Google Shape;177;p24"/>
          <p:cNvSpPr txBox="1"/>
          <p:nvPr/>
        </p:nvSpPr>
        <p:spPr>
          <a:xfrm>
            <a:off x="332725" y="2563275"/>
            <a:ext cx="170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Algae</a:t>
            </a:r>
            <a:endParaRPr/>
          </a:p>
          <a:p>
            <a:pPr indent="0" lvl="0" marL="0" rtl="0" algn="l">
              <a:spcBef>
                <a:spcPts val="0"/>
              </a:spcBef>
              <a:spcAft>
                <a:spcPts val="0"/>
              </a:spcAft>
              <a:buNone/>
            </a:pPr>
            <a:r>
              <a:rPr lang="en"/>
              <a:t>(producer)</a:t>
            </a:r>
            <a:endParaRPr/>
          </a:p>
        </p:txBody>
      </p:sp>
      <p:sp>
        <p:nvSpPr>
          <p:cNvPr id="178" name="Google Shape;178;p24"/>
          <p:cNvSpPr txBox="1"/>
          <p:nvPr/>
        </p:nvSpPr>
        <p:spPr>
          <a:xfrm>
            <a:off x="3413600" y="2464700"/>
            <a:ext cx="201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Atlantic Blue fish</a:t>
            </a:r>
            <a:endParaRPr/>
          </a:p>
          <a:p>
            <a:pPr indent="0" lvl="0" marL="0" rtl="0" algn="l">
              <a:spcBef>
                <a:spcPts val="0"/>
              </a:spcBef>
              <a:spcAft>
                <a:spcPts val="0"/>
              </a:spcAft>
              <a:buNone/>
            </a:pPr>
            <a:r>
              <a:rPr lang="en"/>
              <a:t>(Primary Consumer)</a:t>
            </a:r>
            <a:endParaRPr/>
          </a:p>
        </p:txBody>
      </p:sp>
      <p:sp>
        <p:nvSpPr>
          <p:cNvPr id="179" name="Google Shape;179;p24"/>
          <p:cNvSpPr txBox="1"/>
          <p:nvPr/>
        </p:nvSpPr>
        <p:spPr>
          <a:xfrm>
            <a:off x="6594600" y="2178050"/>
            <a:ext cx="223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Dolphin</a:t>
            </a:r>
            <a:endParaRPr/>
          </a:p>
          <a:p>
            <a:pPr indent="0" lvl="0" marL="0" rtl="0" algn="l">
              <a:spcBef>
                <a:spcPts val="0"/>
              </a:spcBef>
              <a:spcAft>
                <a:spcPts val="0"/>
              </a:spcAft>
              <a:buNone/>
            </a:pPr>
            <a:r>
              <a:rPr lang="en"/>
              <a:t>(Secondary Consumer)</a:t>
            </a:r>
            <a:endParaRPr/>
          </a:p>
        </p:txBody>
      </p:sp>
      <p:sp>
        <p:nvSpPr>
          <p:cNvPr id="180" name="Google Shape;180;p24"/>
          <p:cNvSpPr txBox="1"/>
          <p:nvPr/>
        </p:nvSpPr>
        <p:spPr>
          <a:xfrm>
            <a:off x="6540150" y="4272400"/>
            <a:ext cx="215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Barracuda</a:t>
            </a:r>
            <a:endParaRPr/>
          </a:p>
          <a:p>
            <a:pPr indent="0" lvl="0" marL="0" rtl="0" algn="l">
              <a:spcBef>
                <a:spcPts val="0"/>
              </a:spcBef>
              <a:spcAft>
                <a:spcPts val="0"/>
              </a:spcAft>
              <a:buNone/>
            </a:pPr>
            <a:r>
              <a:rPr lang="en"/>
              <a:t>(Tertiary Consumer)</a:t>
            </a:r>
            <a:endParaRPr/>
          </a:p>
        </p:txBody>
      </p:sp>
      <p:sp>
        <p:nvSpPr>
          <p:cNvPr id="181" name="Google Shape;181;p24"/>
          <p:cNvSpPr txBox="1"/>
          <p:nvPr/>
        </p:nvSpPr>
        <p:spPr>
          <a:xfrm>
            <a:off x="3216425" y="4272400"/>
            <a:ext cx="201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Bristle Worms</a:t>
            </a:r>
            <a:endParaRPr/>
          </a:p>
          <a:p>
            <a:pPr indent="0" lvl="0" marL="0" rtl="0" algn="l">
              <a:spcBef>
                <a:spcPts val="0"/>
              </a:spcBef>
              <a:spcAft>
                <a:spcPts val="0"/>
              </a:spcAft>
              <a:buNone/>
            </a:pPr>
            <a:r>
              <a:rPr lang="en"/>
              <a:t>(Decomposer)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 collected my information!!</a:t>
            </a:r>
            <a:endParaRPr/>
          </a:p>
        </p:txBody>
      </p:sp>
      <p:sp>
        <p:nvSpPr>
          <p:cNvPr id="187" name="Google Shape;187;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000" u="sng">
                <a:solidFill>
                  <a:srgbClr val="1155CC"/>
                </a:solidFill>
                <a:latin typeface="Droid Sans"/>
                <a:ea typeface="Droid Sans"/>
                <a:cs typeface="Droid Sans"/>
                <a:sym typeface="Droid Sans"/>
                <a:hlinkClick r:id="rId3">
                  <a:extLst>
                    <a:ext uri="{A12FA001-AC4F-418D-AE19-62706E023703}">
                      <ahyp:hlinkClr val="tx"/>
                    </a:ext>
                  </a:extLst>
                </a:hlinkClick>
              </a:rPr>
              <a:t>Climate </a:t>
            </a:r>
            <a:r>
              <a:rPr lang="en" sz="2000">
                <a:solidFill>
                  <a:srgbClr val="FFFFFF"/>
                </a:solidFill>
                <a:latin typeface="Droid Sans"/>
                <a:ea typeface="Droid Sans"/>
                <a:cs typeface="Droid Sans"/>
                <a:sym typeface="Droid Sans"/>
              </a:rPr>
              <a:t>, </a:t>
            </a:r>
            <a:r>
              <a:rPr lang="en" sz="2000" u="sng">
                <a:solidFill>
                  <a:srgbClr val="1155CC"/>
                </a:solidFill>
                <a:latin typeface="Droid Sans"/>
                <a:ea typeface="Droid Sans"/>
                <a:cs typeface="Droid Sans"/>
                <a:sym typeface="Droid Sans"/>
                <a:hlinkClick r:id="rId4">
                  <a:extLst>
                    <a:ext uri="{A12FA001-AC4F-418D-AE19-62706E023703}">
                      <ahyp:hlinkClr val="tx"/>
                    </a:ext>
                  </a:extLst>
                </a:hlinkClick>
              </a:rPr>
              <a:t>Rainfall</a:t>
            </a:r>
            <a:r>
              <a:rPr lang="en" sz="2000">
                <a:solidFill>
                  <a:srgbClr val="FFFFFF"/>
                </a:solidFill>
                <a:latin typeface="Droid Sans"/>
                <a:ea typeface="Droid Sans"/>
                <a:cs typeface="Droid Sans"/>
                <a:sym typeface="Droid Sans"/>
              </a:rPr>
              <a:t>, </a:t>
            </a:r>
            <a:r>
              <a:rPr lang="en" sz="2000" u="sng">
                <a:solidFill>
                  <a:srgbClr val="1155CC"/>
                </a:solidFill>
                <a:latin typeface="Droid Sans"/>
                <a:ea typeface="Droid Sans"/>
                <a:cs typeface="Droid Sans"/>
                <a:sym typeface="Droid Sans"/>
                <a:hlinkClick r:id="rId5">
                  <a:extLst>
                    <a:ext uri="{A12FA001-AC4F-418D-AE19-62706E023703}">
                      <ahyp:hlinkClr val="tx"/>
                    </a:ext>
                  </a:extLst>
                </a:hlinkClick>
              </a:rPr>
              <a:t>Seasons</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6">
                  <a:extLst>
                    <a:ext uri="{A12FA001-AC4F-418D-AE19-62706E023703}">
                      <ahyp:hlinkClr val="tx"/>
                    </a:ext>
                  </a:extLst>
                </a:hlinkClick>
              </a:rPr>
              <a:t>Adaptations</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7">
                  <a:extLst>
                    <a:ext uri="{A12FA001-AC4F-418D-AE19-62706E023703}">
                      <ahyp:hlinkClr val="tx"/>
                    </a:ext>
                  </a:extLst>
                </a:hlinkClick>
              </a:rPr>
              <a:t>Producer and Primary consumer</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8">
                  <a:extLst>
                    <a:ext uri="{A12FA001-AC4F-418D-AE19-62706E023703}">
                      <ahyp:hlinkClr val="tx"/>
                    </a:ext>
                  </a:extLst>
                </a:hlinkClick>
              </a:rPr>
              <a:t>Tertiary consumers and decomposers </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9">
                  <a:extLst>
                    <a:ext uri="{A12FA001-AC4F-418D-AE19-62706E023703}">
                      <ahyp:hlinkClr val="tx"/>
                    </a:ext>
                  </a:extLst>
                </a:hlinkClick>
              </a:rPr>
              <a:t>Mutualism</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10">
                  <a:extLst>
                    <a:ext uri="{A12FA001-AC4F-418D-AE19-62706E023703}">
                      <ahyp:hlinkClr val="tx"/>
                    </a:ext>
                  </a:extLst>
                </a:hlinkClick>
              </a:rPr>
              <a:t>Commensalism</a:t>
            </a:r>
            <a:r>
              <a:rPr lang="en" sz="2000">
                <a:solidFill>
                  <a:srgbClr val="FFFFFF"/>
                </a:solidFill>
                <a:latin typeface="Droid Sans"/>
                <a:ea typeface="Droid Sans"/>
                <a:cs typeface="Droid Sans"/>
                <a:sym typeface="Droid Sans"/>
              </a:rPr>
              <a:t> , </a:t>
            </a:r>
            <a:r>
              <a:rPr lang="en" sz="2000" u="sng">
                <a:solidFill>
                  <a:srgbClr val="1155CC"/>
                </a:solidFill>
                <a:latin typeface="Droid Sans"/>
                <a:ea typeface="Droid Sans"/>
                <a:cs typeface="Droid Sans"/>
                <a:sym typeface="Droid Sans"/>
                <a:hlinkClick r:id="rId11">
                  <a:extLst>
                    <a:ext uri="{A12FA001-AC4F-418D-AE19-62706E023703}">
                      <ahyp:hlinkClr val="tx"/>
                    </a:ext>
                  </a:extLst>
                </a:hlinkClick>
              </a:rPr>
              <a:t>Parasitism </a:t>
            </a: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26"/>
          <p:cNvSpPr txBox="1"/>
          <p:nvPr>
            <p:ph type="title"/>
          </p:nvPr>
        </p:nvSpPr>
        <p:spPr>
          <a:xfrm>
            <a:off x="311700" y="28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FFFFFF"/>
                </a:solidFill>
              </a:rPr>
              <a:t>Youtube Video</a:t>
            </a:r>
            <a:endParaRPr sz="3900">
              <a:solidFill>
                <a:srgbClr val="FFFFFF"/>
              </a:solidFill>
            </a:endParaRPr>
          </a:p>
        </p:txBody>
      </p:sp>
      <p:sp>
        <p:nvSpPr>
          <p:cNvPr id="193" name="Google Shape;193;p26"/>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800" u="sng">
                <a:solidFill>
                  <a:srgbClr val="FFFFFF"/>
                </a:solidFill>
                <a:hlinkClick r:id="rId4">
                  <a:extLst>
                    <a:ext uri="{A12FA001-AC4F-418D-AE19-62706E023703}">
                      <ahyp:hlinkClr val="tx"/>
                    </a:ext>
                  </a:extLst>
                </a:hlinkClick>
              </a:rPr>
              <a:t>https://www.youtube.com/watch?v=ZiULxLLP32s</a:t>
            </a:r>
            <a:endParaRPr sz="2800">
              <a:solidFill>
                <a:srgbClr val="FFFFFF"/>
              </a:solidFill>
            </a:endParaRPr>
          </a:p>
        </p:txBody>
      </p:sp>
      <p:pic>
        <p:nvPicPr>
          <p:cNvPr descr="What are coral reefs? Coral can be found in tropical ocean waters around the world. But how much do you know about reefs and the tiny animals—polyps—that build them? Learn all about coral and why warming waters threaten the future of the reef ecosystem.&#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Read more about Corals here:&#10;https://on.natgeo.com/2Uo3q41&#10;&#10;Coral Reefs 101 | National Geographic &#10;https://youtu.be/ZiULxLLP32s&#10;&#10;National Geographic&#10;https://www.youtube.com/natgeo" id="194" name="Google Shape;194;p26" title="Coral Reefs 101 | National Geographic">
            <a:hlinkClick r:id="rId5"/>
          </p:cNvPr>
          <p:cNvPicPr preferRelativeResize="0"/>
          <p:nvPr/>
        </p:nvPicPr>
        <p:blipFill>
          <a:blip r:embed="rId6">
            <a:alphaModFix/>
          </a:blip>
          <a:stretch>
            <a:fillRect/>
          </a:stretch>
        </p:blipFill>
        <p:spPr>
          <a:xfrm>
            <a:off x="2286000" y="17145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98" name="Shape 198"/>
        <p:cNvGrpSpPr/>
        <p:nvPr/>
      </p:nvGrpSpPr>
      <p:grpSpPr>
        <a:xfrm>
          <a:off x="0" y="0"/>
          <a:ext cx="0" cy="0"/>
          <a:chOff x="0" y="0"/>
          <a:chExt cx="0" cy="0"/>
        </a:xfrm>
      </p:grpSpPr>
      <p:sp>
        <p:nvSpPr>
          <p:cNvPr id="199" name="Google Shape;19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The End </a:t>
            </a:r>
            <a:endParaRPr/>
          </a:p>
        </p:txBody>
      </p:sp>
      <p:sp>
        <p:nvSpPr>
          <p:cNvPr id="200" name="Google Shape;200;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1" name="Google Shape;201;p27"/>
          <p:cNvPicPr preferRelativeResize="0"/>
          <p:nvPr/>
        </p:nvPicPr>
        <p:blipFill>
          <a:blip r:embed="rId3">
            <a:alphaModFix/>
          </a:blip>
          <a:stretch>
            <a:fillRect/>
          </a:stretch>
        </p:blipFill>
        <p:spPr>
          <a:xfrm>
            <a:off x="153624" y="117300"/>
            <a:ext cx="2600944" cy="1731198"/>
          </a:xfrm>
          <a:prstGeom prst="rect">
            <a:avLst/>
          </a:prstGeom>
          <a:noFill/>
          <a:ln>
            <a:noFill/>
          </a:ln>
        </p:spPr>
      </p:pic>
      <p:pic>
        <p:nvPicPr>
          <p:cNvPr id="202" name="Google Shape;202;p27"/>
          <p:cNvPicPr preferRelativeResize="0"/>
          <p:nvPr/>
        </p:nvPicPr>
        <p:blipFill>
          <a:blip r:embed="rId4">
            <a:alphaModFix/>
          </a:blip>
          <a:stretch>
            <a:fillRect/>
          </a:stretch>
        </p:blipFill>
        <p:spPr>
          <a:xfrm>
            <a:off x="2333250" y="1152475"/>
            <a:ext cx="3048000" cy="2219325"/>
          </a:xfrm>
          <a:prstGeom prst="rect">
            <a:avLst/>
          </a:prstGeom>
          <a:noFill/>
          <a:ln>
            <a:noFill/>
          </a:ln>
        </p:spPr>
      </p:pic>
      <p:pic>
        <p:nvPicPr>
          <p:cNvPr id="203" name="Google Shape;203;p27"/>
          <p:cNvPicPr preferRelativeResize="0"/>
          <p:nvPr/>
        </p:nvPicPr>
        <p:blipFill>
          <a:blip r:embed="rId5">
            <a:alphaModFix/>
          </a:blip>
          <a:stretch>
            <a:fillRect/>
          </a:stretch>
        </p:blipFill>
        <p:spPr>
          <a:xfrm>
            <a:off x="5259474" y="-5"/>
            <a:ext cx="2233311" cy="1731200"/>
          </a:xfrm>
          <a:prstGeom prst="rect">
            <a:avLst/>
          </a:prstGeom>
          <a:noFill/>
          <a:ln>
            <a:noFill/>
          </a:ln>
        </p:spPr>
      </p:pic>
      <p:pic>
        <p:nvPicPr>
          <p:cNvPr id="204" name="Google Shape;204;p27"/>
          <p:cNvPicPr preferRelativeResize="0"/>
          <p:nvPr/>
        </p:nvPicPr>
        <p:blipFill>
          <a:blip r:embed="rId6">
            <a:alphaModFix/>
          </a:blip>
          <a:stretch>
            <a:fillRect/>
          </a:stretch>
        </p:blipFill>
        <p:spPr>
          <a:xfrm>
            <a:off x="564875" y="2173525"/>
            <a:ext cx="2465100" cy="1374300"/>
          </a:xfrm>
          <a:prstGeom prst="rect">
            <a:avLst/>
          </a:prstGeom>
          <a:noFill/>
          <a:ln>
            <a:noFill/>
          </a:ln>
        </p:spPr>
      </p:pic>
      <p:pic>
        <p:nvPicPr>
          <p:cNvPr id="205" name="Google Shape;205;p27"/>
          <p:cNvPicPr preferRelativeResize="0"/>
          <p:nvPr/>
        </p:nvPicPr>
        <p:blipFill>
          <a:blip r:embed="rId7">
            <a:alphaModFix/>
          </a:blip>
          <a:stretch>
            <a:fillRect/>
          </a:stretch>
        </p:blipFill>
        <p:spPr>
          <a:xfrm>
            <a:off x="3644925" y="3109317"/>
            <a:ext cx="1666500" cy="1109875"/>
          </a:xfrm>
          <a:prstGeom prst="rect">
            <a:avLst/>
          </a:prstGeom>
          <a:noFill/>
          <a:ln>
            <a:noFill/>
          </a:ln>
        </p:spPr>
      </p:pic>
      <p:pic>
        <p:nvPicPr>
          <p:cNvPr id="206" name="Google Shape;206;p27"/>
          <p:cNvPicPr preferRelativeResize="0"/>
          <p:nvPr/>
        </p:nvPicPr>
        <p:blipFill>
          <a:blip r:embed="rId8">
            <a:alphaModFix/>
          </a:blip>
          <a:stretch>
            <a:fillRect/>
          </a:stretch>
        </p:blipFill>
        <p:spPr>
          <a:xfrm>
            <a:off x="6063587" y="1482675"/>
            <a:ext cx="2768706" cy="1731204"/>
          </a:xfrm>
          <a:prstGeom prst="rect">
            <a:avLst/>
          </a:prstGeom>
          <a:noFill/>
          <a:ln>
            <a:noFill/>
          </a:ln>
        </p:spPr>
      </p:pic>
      <p:pic>
        <p:nvPicPr>
          <p:cNvPr id="207" name="Google Shape;207;p27"/>
          <p:cNvPicPr preferRelativeResize="0"/>
          <p:nvPr/>
        </p:nvPicPr>
        <p:blipFill>
          <a:blip r:embed="rId9">
            <a:alphaModFix/>
          </a:blip>
          <a:stretch>
            <a:fillRect/>
          </a:stretch>
        </p:blipFill>
        <p:spPr>
          <a:xfrm>
            <a:off x="5816769" y="3033826"/>
            <a:ext cx="1932191" cy="1260876"/>
          </a:xfrm>
          <a:prstGeom prst="rect">
            <a:avLst/>
          </a:prstGeom>
          <a:noFill/>
          <a:ln>
            <a:noFill/>
          </a:ln>
        </p:spPr>
      </p:pic>
      <p:pic>
        <p:nvPicPr>
          <p:cNvPr id="208" name="Google Shape;208;p27"/>
          <p:cNvPicPr preferRelativeResize="0"/>
          <p:nvPr/>
        </p:nvPicPr>
        <p:blipFill>
          <a:blip r:embed="rId10">
            <a:alphaModFix/>
          </a:blip>
          <a:stretch>
            <a:fillRect/>
          </a:stretch>
        </p:blipFill>
        <p:spPr>
          <a:xfrm>
            <a:off x="1845075" y="3295567"/>
            <a:ext cx="1498703" cy="999135"/>
          </a:xfrm>
          <a:prstGeom prst="rect">
            <a:avLst/>
          </a:prstGeom>
          <a:noFill/>
          <a:ln>
            <a:noFill/>
          </a:ln>
        </p:spPr>
      </p:pic>
      <p:pic>
        <p:nvPicPr>
          <p:cNvPr id="209" name="Google Shape;209;p27"/>
          <p:cNvPicPr preferRelativeResize="0"/>
          <p:nvPr/>
        </p:nvPicPr>
        <p:blipFill>
          <a:blip r:embed="rId11">
            <a:alphaModFix/>
          </a:blip>
          <a:stretch>
            <a:fillRect/>
          </a:stretch>
        </p:blipFill>
        <p:spPr>
          <a:xfrm>
            <a:off x="90472" y="3737991"/>
            <a:ext cx="1666501" cy="1249884"/>
          </a:xfrm>
          <a:prstGeom prst="rect">
            <a:avLst/>
          </a:prstGeom>
          <a:noFill/>
          <a:ln>
            <a:noFill/>
          </a:ln>
        </p:spPr>
      </p:pic>
      <p:pic>
        <p:nvPicPr>
          <p:cNvPr id="210" name="Google Shape;210;p27"/>
          <p:cNvPicPr preferRelativeResize="0"/>
          <p:nvPr/>
        </p:nvPicPr>
        <p:blipFill>
          <a:blip r:embed="rId12">
            <a:alphaModFix/>
          </a:blip>
          <a:stretch>
            <a:fillRect/>
          </a:stretch>
        </p:blipFill>
        <p:spPr>
          <a:xfrm>
            <a:off x="7748950" y="445023"/>
            <a:ext cx="1258677" cy="743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Coral Reef Biome </a:t>
            </a:r>
            <a:endParaRPr/>
          </a:p>
        </p:txBody>
      </p:sp>
      <p:sp>
        <p:nvSpPr>
          <p:cNvPr id="61" name="Google Shape;61;p14"/>
          <p:cNvSpPr txBox="1"/>
          <p:nvPr>
            <p:ph idx="1" type="body"/>
          </p:nvPr>
        </p:nvSpPr>
        <p:spPr>
          <a:xfrm>
            <a:off x="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chemeClr val="lt1"/>
                </a:solidFill>
              </a:rPr>
              <a:t>The coral reef average </a:t>
            </a:r>
            <a:r>
              <a:rPr lang="en" sz="2000">
                <a:solidFill>
                  <a:schemeClr val="lt1"/>
                </a:solidFill>
              </a:rPr>
              <a:t>temperature</a:t>
            </a:r>
            <a:r>
              <a:rPr lang="en" sz="2000">
                <a:solidFill>
                  <a:schemeClr val="lt1"/>
                </a:solidFill>
              </a:rPr>
              <a:t> can reach between 73 to 84 degrees </a:t>
            </a:r>
            <a:r>
              <a:rPr lang="en" sz="2000">
                <a:solidFill>
                  <a:schemeClr val="lt1"/>
                </a:solidFill>
              </a:rPr>
              <a:t>fahrenheit.The coral reef biome receives about an average yearly precipitation of 78.75 inches of rain.This biome experiences summers and winters but the season temperatures can vary greatly.</a:t>
            </a:r>
            <a:endParaRPr sz="2000">
              <a:solidFill>
                <a:schemeClr val="lt1"/>
              </a:solidFill>
            </a:endParaRPr>
          </a:p>
        </p:txBody>
      </p:sp>
      <p:pic>
        <p:nvPicPr>
          <p:cNvPr id="62" name="Google Shape;62;p14"/>
          <p:cNvPicPr preferRelativeResize="0"/>
          <p:nvPr/>
        </p:nvPicPr>
        <p:blipFill>
          <a:blip r:embed="rId3">
            <a:alphaModFix/>
          </a:blip>
          <a:stretch>
            <a:fillRect/>
          </a:stretch>
        </p:blipFill>
        <p:spPr>
          <a:xfrm>
            <a:off x="0" y="3154025"/>
            <a:ext cx="2652624" cy="1989475"/>
          </a:xfrm>
          <a:prstGeom prst="rect">
            <a:avLst/>
          </a:prstGeom>
          <a:noFill/>
          <a:ln>
            <a:noFill/>
          </a:ln>
        </p:spPr>
      </p:pic>
      <p:pic>
        <p:nvPicPr>
          <p:cNvPr id="63" name="Google Shape;63;p14"/>
          <p:cNvPicPr preferRelativeResize="0"/>
          <p:nvPr/>
        </p:nvPicPr>
        <p:blipFill>
          <a:blip r:embed="rId4">
            <a:alphaModFix/>
          </a:blip>
          <a:stretch>
            <a:fillRect/>
          </a:stretch>
        </p:blipFill>
        <p:spPr>
          <a:xfrm>
            <a:off x="1603724" y="2571750"/>
            <a:ext cx="2438352" cy="1621250"/>
          </a:xfrm>
          <a:prstGeom prst="rect">
            <a:avLst/>
          </a:prstGeom>
          <a:noFill/>
          <a:ln>
            <a:noFill/>
          </a:ln>
        </p:spPr>
      </p:pic>
      <p:pic>
        <p:nvPicPr>
          <p:cNvPr id="64" name="Google Shape;64;p14"/>
          <p:cNvPicPr preferRelativeResize="0"/>
          <p:nvPr/>
        </p:nvPicPr>
        <p:blipFill>
          <a:blip r:embed="rId5">
            <a:alphaModFix/>
          </a:blip>
          <a:stretch>
            <a:fillRect/>
          </a:stretch>
        </p:blipFill>
        <p:spPr>
          <a:xfrm>
            <a:off x="3533376" y="3154025"/>
            <a:ext cx="2600107" cy="1989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Animal Adaptations </a:t>
            </a:r>
            <a:endParaRPr/>
          </a:p>
        </p:txBody>
      </p:sp>
      <p:sp>
        <p:nvSpPr>
          <p:cNvPr id="70" name="Google Shape;70;p15"/>
          <p:cNvSpPr txBox="1"/>
          <p:nvPr>
            <p:ph idx="1" type="body"/>
          </p:nvPr>
        </p:nvSpPr>
        <p:spPr>
          <a:xfrm>
            <a:off x="311700" y="1152475"/>
            <a:ext cx="8520600" cy="127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000">
                <a:solidFill>
                  <a:schemeClr val="dk1"/>
                </a:solidFill>
                <a:latin typeface="Droid Sans"/>
                <a:ea typeface="Droid Sans"/>
                <a:cs typeface="Droid Sans"/>
                <a:sym typeface="Droid Sans"/>
              </a:rPr>
              <a:t>The Coral Reefs have lots of cracks and crevices,the tiny bodies of some fish allow them to move quickly and make sharp turns to </a:t>
            </a:r>
            <a:r>
              <a:rPr lang="en" sz="2000">
                <a:solidFill>
                  <a:schemeClr val="dk1"/>
                </a:solidFill>
                <a:latin typeface="Droid Sans"/>
                <a:ea typeface="Droid Sans"/>
                <a:cs typeface="Droid Sans"/>
                <a:sym typeface="Droid Sans"/>
              </a:rPr>
              <a:t>escape</a:t>
            </a:r>
            <a:r>
              <a:rPr lang="en" sz="2000">
                <a:solidFill>
                  <a:schemeClr val="dk1"/>
                </a:solidFill>
                <a:latin typeface="Droid Sans"/>
                <a:ea typeface="Droid Sans"/>
                <a:cs typeface="Droid Sans"/>
                <a:sym typeface="Droid Sans"/>
              </a:rPr>
              <a:t> being eaten by predators such as Dolphins and Sharks.</a:t>
            </a:r>
            <a:endParaRPr sz="2600"/>
          </a:p>
        </p:txBody>
      </p:sp>
      <p:pic>
        <p:nvPicPr>
          <p:cNvPr id="71" name="Google Shape;71;p15"/>
          <p:cNvPicPr preferRelativeResize="0"/>
          <p:nvPr/>
        </p:nvPicPr>
        <p:blipFill>
          <a:blip r:embed="rId3">
            <a:alphaModFix/>
          </a:blip>
          <a:stretch>
            <a:fillRect/>
          </a:stretch>
        </p:blipFill>
        <p:spPr>
          <a:xfrm>
            <a:off x="620700" y="2566725"/>
            <a:ext cx="2558751" cy="2164398"/>
          </a:xfrm>
          <a:prstGeom prst="rect">
            <a:avLst/>
          </a:prstGeom>
          <a:noFill/>
          <a:ln>
            <a:noFill/>
          </a:ln>
        </p:spPr>
      </p:pic>
      <p:pic>
        <p:nvPicPr>
          <p:cNvPr id="72" name="Google Shape;72;p15"/>
          <p:cNvPicPr preferRelativeResize="0"/>
          <p:nvPr/>
        </p:nvPicPr>
        <p:blipFill>
          <a:blip r:embed="rId4">
            <a:alphaModFix/>
          </a:blip>
          <a:stretch>
            <a:fillRect/>
          </a:stretch>
        </p:blipFill>
        <p:spPr>
          <a:xfrm>
            <a:off x="2824200" y="3489875"/>
            <a:ext cx="2078899" cy="1653616"/>
          </a:xfrm>
          <a:prstGeom prst="rect">
            <a:avLst/>
          </a:prstGeom>
          <a:noFill/>
          <a:ln>
            <a:noFill/>
          </a:ln>
        </p:spPr>
      </p:pic>
      <p:pic>
        <p:nvPicPr>
          <p:cNvPr id="73" name="Google Shape;73;p15"/>
          <p:cNvPicPr preferRelativeResize="0"/>
          <p:nvPr/>
        </p:nvPicPr>
        <p:blipFill>
          <a:blip r:embed="rId5">
            <a:alphaModFix/>
          </a:blip>
          <a:stretch>
            <a:fillRect/>
          </a:stretch>
        </p:blipFill>
        <p:spPr>
          <a:xfrm>
            <a:off x="4498500" y="2284775"/>
            <a:ext cx="1379802" cy="1839752"/>
          </a:xfrm>
          <a:prstGeom prst="rect">
            <a:avLst/>
          </a:prstGeom>
          <a:noFill/>
          <a:ln>
            <a:noFill/>
          </a:ln>
        </p:spPr>
      </p:pic>
      <p:pic>
        <p:nvPicPr>
          <p:cNvPr id="74" name="Google Shape;74;p15"/>
          <p:cNvPicPr preferRelativeResize="0"/>
          <p:nvPr/>
        </p:nvPicPr>
        <p:blipFill>
          <a:blip r:embed="rId6">
            <a:alphaModFix/>
          </a:blip>
          <a:stretch>
            <a:fillRect/>
          </a:stretch>
        </p:blipFill>
        <p:spPr>
          <a:xfrm>
            <a:off x="5675625" y="3623100"/>
            <a:ext cx="1921367" cy="1279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Producers in The Coral Reef </a:t>
            </a:r>
            <a:endParaRPr/>
          </a:p>
        </p:txBody>
      </p:sp>
      <p:sp>
        <p:nvSpPr>
          <p:cNvPr id="80" name="Google Shape;80;p16"/>
          <p:cNvSpPr txBox="1"/>
          <p:nvPr>
            <p:ph idx="1" type="body"/>
          </p:nvPr>
        </p:nvSpPr>
        <p:spPr>
          <a:xfrm>
            <a:off x="214425" y="106735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300">
                <a:solidFill>
                  <a:srgbClr val="FFFFFF"/>
                </a:solidFill>
                <a:latin typeface="Droid Sans"/>
                <a:ea typeface="Droid Sans"/>
                <a:cs typeface="Droid Sans"/>
                <a:sym typeface="Droid Sans"/>
              </a:rPr>
              <a:t> </a:t>
            </a:r>
            <a:r>
              <a:rPr lang="en" sz="1900">
                <a:solidFill>
                  <a:schemeClr val="dk1"/>
                </a:solidFill>
                <a:latin typeface="Droid Sans"/>
                <a:ea typeface="Droid Sans"/>
                <a:cs typeface="Droid Sans"/>
                <a:sym typeface="Droid Sans"/>
              </a:rPr>
              <a:t>Some primary producers in the Coral Reef are blue-green algae,phytoplankton,zooxanthellae, seagrass, and brown algae.</a:t>
            </a:r>
            <a:endParaRPr sz="2900"/>
          </a:p>
        </p:txBody>
      </p:sp>
      <p:pic>
        <p:nvPicPr>
          <p:cNvPr id="81" name="Google Shape;81;p16"/>
          <p:cNvPicPr preferRelativeResize="0"/>
          <p:nvPr/>
        </p:nvPicPr>
        <p:blipFill>
          <a:blip r:embed="rId3">
            <a:alphaModFix/>
          </a:blip>
          <a:stretch>
            <a:fillRect/>
          </a:stretch>
        </p:blipFill>
        <p:spPr>
          <a:xfrm>
            <a:off x="214425" y="2464675"/>
            <a:ext cx="3767396" cy="2678825"/>
          </a:xfrm>
          <a:prstGeom prst="rect">
            <a:avLst/>
          </a:prstGeom>
          <a:noFill/>
          <a:ln>
            <a:noFill/>
          </a:ln>
        </p:spPr>
      </p:pic>
      <p:pic>
        <p:nvPicPr>
          <p:cNvPr id="82" name="Google Shape;82;p16"/>
          <p:cNvPicPr preferRelativeResize="0"/>
          <p:nvPr/>
        </p:nvPicPr>
        <p:blipFill>
          <a:blip r:embed="rId4">
            <a:alphaModFix/>
          </a:blip>
          <a:stretch>
            <a:fillRect/>
          </a:stretch>
        </p:blipFill>
        <p:spPr>
          <a:xfrm>
            <a:off x="2403050" y="1828492"/>
            <a:ext cx="3661400" cy="1486525"/>
          </a:xfrm>
          <a:prstGeom prst="rect">
            <a:avLst/>
          </a:prstGeom>
          <a:noFill/>
          <a:ln>
            <a:noFill/>
          </a:ln>
        </p:spPr>
      </p:pic>
      <p:pic>
        <p:nvPicPr>
          <p:cNvPr id="83" name="Google Shape;83;p16"/>
          <p:cNvPicPr preferRelativeResize="0"/>
          <p:nvPr/>
        </p:nvPicPr>
        <p:blipFill>
          <a:blip r:embed="rId5">
            <a:alphaModFix/>
          </a:blip>
          <a:stretch>
            <a:fillRect/>
          </a:stretch>
        </p:blipFill>
        <p:spPr>
          <a:xfrm>
            <a:off x="4359425" y="3096301"/>
            <a:ext cx="2110377" cy="1582776"/>
          </a:xfrm>
          <a:prstGeom prst="rect">
            <a:avLst/>
          </a:prstGeom>
          <a:noFill/>
          <a:ln>
            <a:noFill/>
          </a:ln>
        </p:spPr>
      </p:pic>
      <p:pic>
        <p:nvPicPr>
          <p:cNvPr id="84" name="Google Shape;84;p16"/>
          <p:cNvPicPr preferRelativeResize="0"/>
          <p:nvPr/>
        </p:nvPicPr>
        <p:blipFill>
          <a:blip r:embed="rId6">
            <a:alphaModFix/>
          </a:blip>
          <a:stretch>
            <a:fillRect/>
          </a:stretch>
        </p:blipFill>
        <p:spPr>
          <a:xfrm>
            <a:off x="5915275" y="3560725"/>
            <a:ext cx="2383459" cy="1582775"/>
          </a:xfrm>
          <a:prstGeom prst="rect">
            <a:avLst/>
          </a:prstGeom>
          <a:noFill/>
          <a:ln>
            <a:noFill/>
          </a:ln>
        </p:spPr>
      </p:pic>
      <p:pic>
        <p:nvPicPr>
          <p:cNvPr id="85" name="Google Shape;85;p16"/>
          <p:cNvPicPr preferRelativeResize="0"/>
          <p:nvPr/>
        </p:nvPicPr>
        <p:blipFill>
          <a:blip r:embed="rId7">
            <a:alphaModFix/>
          </a:blip>
          <a:stretch>
            <a:fillRect/>
          </a:stretch>
        </p:blipFill>
        <p:spPr>
          <a:xfrm>
            <a:off x="6351579" y="1798750"/>
            <a:ext cx="2383452" cy="15460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Primary Consumers `</a:t>
            </a:r>
            <a:endParaRPr/>
          </a:p>
        </p:txBody>
      </p:sp>
      <p:sp>
        <p:nvSpPr>
          <p:cNvPr id="91" name="Google Shape;91;p17"/>
          <p:cNvSpPr txBox="1"/>
          <p:nvPr>
            <p:ph idx="1" type="body"/>
          </p:nvPr>
        </p:nvSpPr>
        <p:spPr>
          <a:xfrm>
            <a:off x="311700" y="1152475"/>
            <a:ext cx="8520600" cy="975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Droid Sans"/>
                <a:ea typeface="Droid Sans"/>
                <a:cs typeface="Droid Sans"/>
                <a:sym typeface="Droid Sans"/>
              </a:rPr>
              <a:t>The primary consumers located in the coral reef are zooplankton,corals,sponges,Atlantic blue tang and queen conch. These are the most </a:t>
            </a:r>
            <a:r>
              <a:rPr lang="en">
                <a:solidFill>
                  <a:schemeClr val="dk1"/>
                </a:solidFill>
                <a:latin typeface="Droid Sans"/>
                <a:ea typeface="Droid Sans"/>
                <a:cs typeface="Droid Sans"/>
                <a:sym typeface="Droid Sans"/>
              </a:rPr>
              <a:t>common</a:t>
            </a:r>
            <a:r>
              <a:rPr lang="en">
                <a:solidFill>
                  <a:schemeClr val="dk1"/>
                </a:solidFill>
                <a:latin typeface="Droid Sans"/>
                <a:ea typeface="Droid Sans"/>
                <a:cs typeface="Droid Sans"/>
                <a:sym typeface="Droid Sans"/>
              </a:rPr>
              <a:t> you can find.</a:t>
            </a:r>
            <a:endParaRPr sz="2200"/>
          </a:p>
        </p:txBody>
      </p:sp>
      <p:pic>
        <p:nvPicPr>
          <p:cNvPr id="92" name="Google Shape;92;p17"/>
          <p:cNvPicPr preferRelativeResize="0"/>
          <p:nvPr/>
        </p:nvPicPr>
        <p:blipFill>
          <a:blip r:embed="rId3">
            <a:alphaModFix/>
          </a:blip>
          <a:stretch>
            <a:fillRect/>
          </a:stretch>
        </p:blipFill>
        <p:spPr>
          <a:xfrm>
            <a:off x="152400" y="3118250"/>
            <a:ext cx="2497151" cy="1872849"/>
          </a:xfrm>
          <a:prstGeom prst="rect">
            <a:avLst/>
          </a:prstGeom>
          <a:noFill/>
          <a:ln>
            <a:noFill/>
          </a:ln>
        </p:spPr>
      </p:pic>
      <p:pic>
        <p:nvPicPr>
          <p:cNvPr id="93" name="Google Shape;93;p17"/>
          <p:cNvPicPr preferRelativeResize="0"/>
          <p:nvPr/>
        </p:nvPicPr>
        <p:blipFill>
          <a:blip r:embed="rId4">
            <a:alphaModFix/>
          </a:blip>
          <a:stretch>
            <a:fillRect/>
          </a:stretch>
        </p:blipFill>
        <p:spPr>
          <a:xfrm>
            <a:off x="1853051" y="2128067"/>
            <a:ext cx="1770050" cy="1327538"/>
          </a:xfrm>
          <a:prstGeom prst="rect">
            <a:avLst/>
          </a:prstGeom>
          <a:noFill/>
          <a:ln>
            <a:noFill/>
          </a:ln>
        </p:spPr>
      </p:pic>
      <p:pic>
        <p:nvPicPr>
          <p:cNvPr id="94" name="Google Shape;94;p17"/>
          <p:cNvPicPr preferRelativeResize="0"/>
          <p:nvPr/>
        </p:nvPicPr>
        <p:blipFill>
          <a:blip r:embed="rId5">
            <a:alphaModFix/>
          </a:blip>
          <a:stretch>
            <a:fillRect/>
          </a:stretch>
        </p:blipFill>
        <p:spPr>
          <a:xfrm>
            <a:off x="2875900" y="3241275"/>
            <a:ext cx="1220100" cy="1626800"/>
          </a:xfrm>
          <a:prstGeom prst="rect">
            <a:avLst/>
          </a:prstGeom>
          <a:noFill/>
          <a:ln>
            <a:noFill/>
          </a:ln>
        </p:spPr>
      </p:pic>
      <p:pic>
        <p:nvPicPr>
          <p:cNvPr id="95" name="Google Shape;95;p17"/>
          <p:cNvPicPr preferRelativeResize="0"/>
          <p:nvPr/>
        </p:nvPicPr>
        <p:blipFill>
          <a:blip r:embed="rId6">
            <a:alphaModFix/>
          </a:blip>
          <a:stretch>
            <a:fillRect/>
          </a:stretch>
        </p:blipFill>
        <p:spPr>
          <a:xfrm>
            <a:off x="5576000" y="1863463"/>
            <a:ext cx="2121800" cy="1416552"/>
          </a:xfrm>
          <a:prstGeom prst="rect">
            <a:avLst/>
          </a:prstGeom>
          <a:noFill/>
          <a:ln>
            <a:noFill/>
          </a:ln>
        </p:spPr>
      </p:pic>
      <p:pic>
        <p:nvPicPr>
          <p:cNvPr id="96" name="Google Shape;96;p17"/>
          <p:cNvPicPr preferRelativeResize="0"/>
          <p:nvPr/>
        </p:nvPicPr>
        <p:blipFill>
          <a:blip r:embed="rId7">
            <a:alphaModFix/>
          </a:blip>
          <a:stretch>
            <a:fillRect/>
          </a:stretch>
        </p:blipFill>
        <p:spPr>
          <a:xfrm>
            <a:off x="5746225" y="3241275"/>
            <a:ext cx="2801725" cy="1837932"/>
          </a:xfrm>
          <a:prstGeom prst="rect">
            <a:avLst/>
          </a:prstGeom>
          <a:noFill/>
          <a:ln>
            <a:noFill/>
          </a:ln>
        </p:spPr>
      </p:pic>
      <p:pic>
        <p:nvPicPr>
          <p:cNvPr id="97" name="Google Shape;97;p17"/>
          <p:cNvPicPr preferRelativeResize="0"/>
          <p:nvPr/>
        </p:nvPicPr>
        <p:blipFill>
          <a:blip r:embed="rId8">
            <a:alphaModFix/>
          </a:blip>
          <a:stretch>
            <a:fillRect/>
          </a:stretch>
        </p:blipFill>
        <p:spPr>
          <a:xfrm>
            <a:off x="3788467" y="2492950"/>
            <a:ext cx="2011626" cy="1521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Secondary Consumers Found in the Coral Reef </a:t>
            </a:r>
            <a:endParaRPr/>
          </a:p>
        </p:txBody>
      </p:sp>
      <p:sp>
        <p:nvSpPr>
          <p:cNvPr id="103" name="Google Shape;103;p18"/>
          <p:cNvSpPr txBox="1"/>
          <p:nvPr>
            <p:ph idx="1" type="body"/>
          </p:nvPr>
        </p:nvSpPr>
        <p:spPr>
          <a:xfrm rot="-554818">
            <a:off x="61330" y="1383498"/>
            <a:ext cx="8358317" cy="1473831"/>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rgbClr val="FF0000"/>
                </a:solidFill>
                <a:latin typeface="Droid Sans"/>
                <a:ea typeface="Droid Sans"/>
                <a:cs typeface="Droid Sans"/>
                <a:sym typeface="Droid Sans"/>
              </a:rPr>
              <a:t>Dolphins,eels, sea horses, jellyfish and starfish are very common but </a:t>
            </a:r>
            <a:r>
              <a:rPr lang="en" sz="2500">
                <a:solidFill>
                  <a:srgbClr val="FF0000"/>
                </a:solidFill>
                <a:latin typeface="Droid Sans"/>
                <a:ea typeface="Droid Sans"/>
                <a:cs typeface="Droid Sans"/>
                <a:sym typeface="Droid Sans"/>
              </a:rPr>
              <a:t>beautiful</a:t>
            </a:r>
            <a:r>
              <a:rPr lang="en" sz="2500">
                <a:solidFill>
                  <a:srgbClr val="FF0000"/>
                </a:solidFill>
                <a:latin typeface="Droid Sans"/>
                <a:ea typeface="Droid Sans"/>
                <a:cs typeface="Droid Sans"/>
                <a:sym typeface="Droid Sans"/>
              </a:rPr>
              <a:t> Secondary consumers found in the coral reef of our oceans.</a:t>
            </a:r>
            <a:endParaRPr sz="3100">
              <a:solidFill>
                <a:srgbClr val="FF0000"/>
              </a:solidFill>
            </a:endParaRPr>
          </a:p>
        </p:txBody>
      </p:sp>
      <p:pic>
        <p:nvPicPr>
          <p:cNvPr id="104" name="Google Shape;104;p18"/>
          <p:cNvPicPr preferRelativeResize="0"/>
          <p:nvPr/>
        </p:nvPicPr>
        <p:blipFill>
          <a:blip r:embed="rId3">
            <a:alphaModFix/>
          </a:blip>
          <a:stretch>
            <a:fillRect/>
          </a:stretch>
        </p:blipFill>
        <p:spPr>
          <a:xfrm>
            <a:off x="311700" y="3305400"/>
            <a:ext cx="2463026" cy="1714875"/>
          </a:xfrm>
          <a:prstGeom prst="rect">
            <a:avLst/>
          </a:prstGeom>
          <a:noFill/>
          <a:ln>
            <a:noFill/>
          </a:ln>
        </p:spPr>
      </p:pic>
      <p:pic>
        <p:nvPicPr>
          <p:cNvPr id="105" name="Google Shape;105;p18"/>
          <p:cNvPicPr preferRelativeResize="0"/>
          <p:nvPr/>
        </p:nvPicPr>
        <p:blipFill>
          <a:blip r:embed="rId4">
            <a:alphaModFix/>
          </a:blip>
          <a:stretch>
            <a:fillRect/>
          </a:stretch>
        </p:blipFill>
        <p:spPr>
          <a:xfrm>
            <a:off x="2407118" y="2888850"/>
            <a:ext cx="2636620" cy="1714875"/>
          </a:xfrm>
          <a:prstGeom prst="rect">
            <a:avLst/>
          </a:prstGeom>
          <a:noFill/>
          <a:ln>
            <a:noFill/>
          </a:ln>
        </p:spPr>
      </p:pic>
      <p:pic>
        <p:nvPicPr>
          <p:cNvPr id="106" name="Google Shape;106;p18"/>
          <p:cNvPicPr preferRelativeResize="0"/>
          <p:nvPr/>
        </p:nvPicPr>
        <p:blipFill>
          <a:blip r:embed="rId5">
            <a:alphaModFix/>
          </a:blip>
          <a:stretch>
            <a:fillRect/>
          </a:stretch>
        </p:blipFill>
        <p:spPr>
          <a:xfrm>
            <a:off x="6367823" y="2376286"/>
            <a:ext cx="2254150" cy="1500025"/>
          </a:xfrm>
          <a:prstGeom prst="rect">
            <a:avLst/>
          </a:prstGeom>
          <a:noFill/>
          <a:ln>
            <a:noFill/>
          </a:ln>
        </p:spPr>
      </p:pic>
      <p:pic>
        <p:nvPicPr>
          <p:cNvPr id="107" name="Google Shape;107;p18"/>
          <p:cNvPicPr preferRelativeResize="0"/>
          <p:nvPr/>
        </p:nvPicPr>
        <p:blipFill>
          <a:blip r:embed="rId6">
            <a:alphaModFix/>
          </a:blip>
          <a:stretch>
            <a:fillRect/>
          </a:stretch>
        </p:blipFill>
        <p:spPr>
          <a:xfrm>
            <a:off x="4137875" y="3631114"/>
            <a:ext cx="2636625" cy="1327536"/>
          </a:xfrm>
          <a:prstGeom prst="rect">
            <a:avLst/>
          </a:prstGeom>
          <a:noFill/>
          <a:ln>
            <a:noFill/>
          </a:ln>
        </p:spPr>
      </p:pic>
      <p:pic>
        <p:nvPicPr>
          <p:cNvPr id="108" name="Google Shape;108;p18"/>
          <p:cNvPicPr preferRelativeResize="0"/>
          <p:nvPr/>
        </p:nvPicPr>
        <p:blipFill>
          <a:blip r:embed="rId7">
            <a:alphaModFix/>
          </a:blip>
          <a:stretch>
            <a:fillRect/>
          </a:stretch>
        </p:blipFill>
        <p:spPr>
          <a:xfrm>
            <a:off x="4696475" y="2099200"/>
            <a:ext cx="1908337" cy="1272225"/>
          </a:xfrm>
          <a:prstGeom prst="rect">
            <a:avLst/>
          </a:prstGeom>
          <a:noFill/>
          <a:ln>
            <a:noFill/>
          </a:ln>
        </p:spPr>
      </p:pic>
      <p:pic>
        <p:nvPicPr>
          <p:cNvPr id="109" name="Google Shape;109;p18"/>
          <p:cNvPicPr preferRelativeResize="0"/>
          <p:nvPr/>
        </p:nvPicPr>
        <p:blipFill>
          <a:blip r:embed="rId8">
            <a:alphaModFix/>
          </a:blip>
          <a:stretch>
            <a:fillRect/>
          </a:stretch>
        </p:blipFill>
        <p:spPr>
          <a:xfrm>
            <a:off x="7701275" y="3702475"/>
            <a:ext cx="1381099" cy="920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666"/>
        </a:solidFill>
      </p:bgPr>
    </p:bg>
    <p:spTree>
      <p:nvGrpSpPr>
        <p:cNvPr id="113" name="Shape 113"/>
        <p:cNvGrpSpPr/>
        <p:nvPr/>
      </p:nvGrpSpPr>
      <p:grpSpPr>
        <a:xfrm>
          <a:off x="0" y="0"/>
          <a:ext cx="0" cy="0"/>
          <a:chOff x="0" y="0"/>
          <a:chExt cx="0" cy="0"/>
        </a:xfrm>
      </p:grpSpPr>
      <p:sp>
        <p:nvSpPr>
          <p:cNvPr id="114" name="Google Shape;114;p19"/>
          <p:cNvSpPr txBox="1"/>
          <p:nvPr>
            <p:ph type="title"/>
          </p:nvPr>
        </p:nvSpPr>
        <p:spPr>
          <a:xfrm>
            <a:off x="97275" y="445025"/>
            <a:ext cx="8961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Examples of Tertiary Consumers in the Coral Reef Biome:</a:t>
            </a:r>
            <a:endParaRPr sz="2700"/>
          </a:p>
        </p:txBody>
      </p:sp>
      <p:sp>
        <p:nvSpPr>
          <p:cNvPr id="115" name="Google Shape;115;p19"/>
          <p:cNvSpPr txBox="1"/>
          <p:nvPr>
            <p:ph idx="1" type="body"/>
          </p:nvPr>
        </p:nvSpPr>
        <p:spPr>
          <a:xfrm>
            <a:off x="311700" y="1079525"/>
            <a:ext cx="8520600" cy="695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FFFFFF"/>
                </a:solidFill>
                <a:latin typeface="Droid Sans"/>
                <a:ea typeface="Droid Sans"/>
                <a:cs typeface="Droid Sans"/>
                <a:sym typeface="Droid Sans"/>
              </a:rPr>
              <a:t>Sharks,Barracuda and tuna are all great examples of tertiary Consumers along with Groupers and snappers.</a:t>
            </a:r>
            <a:endParaRPr sz="1200">
              <a:solidFill>
                <a:srgbClr val="FFFFFF"/>
              </a:solidFill>
              <a:latin typeface="Droid Sans"/>
              <a:ea typeface="Droid Sans"/>
              <a:cs typeface="Droid Sans"/>
              <a:sym typeface="Droid Sans"/>
            </a:endParaRPr>
          </a:p>
          <a:p>
            <a:pPr indent="0" lvl="0" marL="0" rtl="0" algn="l">
              <a:spcBef>
                <a:spcPts val="0"/>
              </a:spcBef>
              <a:spcAft>
                <a:spcPts val="1600"/>
              </a:spcAft>
              <a:buNone/>
            </a:pPr>
            <a:r>
              <a:t/>
            </a:r>
            <a:endParaRPr/>
          </a:p>
        </p:txBody>
      </p:sp>
      <p:pic>
        <p:nvPicPr>
          <p:cNvPr id="116" name="Google Shape;116;p19"/>
          <p:cNvPicPr preferRelativeResize="0"/>
          <p:nvPr/>
        </p:nvPicPr>
        <p:blipFill>
          <a:blip r:embed="rId3">
            <a:alphaModFix/>
          </a:blip>
          <a:stretch>
            <a:fillRect/>
          </a:stretch>
        </p:blipFill>
        <p:spPr>
          <a:xfrm>
            <a:off x="4921575" y="1604876"/>
            <a:ext cx="2287648" cy="1525401"/>
          </a:xfrm>
          <a:prstGeom prst="rect">
            <a:avLst/>
          </a:prstGeom>
          <a:noFill/>
          <a:ln>
            <a:noFill/>
          </a:ln>
        </p:spPr>
      </p:pic>
      <p:pic>
        <p:nvPicPr>
          <p:cNvPr id="117" name="Google Shape;117;p19"/>
          <p:cNvPicPr preferRelativeResize="0"/>
          <p:nvPr/>
        </p:nvPicPr>
        <p:blipFill>
          <a:blip r:embed="rId4">
            <a:alphaModFix/>
          </a:blip>
          <a:stretch>
            <a:fillRect/>
          </a:stretch>
        </p:blipFill>
        <p:spPr>
          <a:xfrm>
            <a:off x="152400" y="2571750"/>
            <a:ext cx="3516708" cy="2059149"/>
          </a:xfrm>
          <a:prstGeom prst="rect">
            <a:avLst/>
          </a:prstGeom>
          <a:noFill/>
          <a:ln>
            <a:noFill/>
          </a:ln>
        </p:spPr>
      </p:pic>
      <p:pic>
        <p:nvPicPr>
          <p:cNvPr id="118" name="Google Shape;118;p19"/>
          <p:cNvPicPr preferRelativeResize="0"/>
          <p:nvPr/>
        </p:nvPicPr>
        <p:blipFill>
          <a:blip r:embed="rId5">
            <a:alphaModFix/>
          </a:blip>
          <a:stretch>
            <a:fillRect/>
          </a:stretch>
        </p:blipFill>
        <p:spPr>
          <a:xfrm>
            <a:off x="3242301" y="2709575"/>
            <a:ext cx="1982850" cy="1406575"/>
          </a:xfrm>
          <a:prstGeom prst="rect">
            <a:avLst/>
          </a:prstGeom>
          <a:noFill/>
          <a:ln>
            <a:noFill/>
          </a:ln>
        </p:spPr>
      </p:pic>
      <p:pic>
        <p:nvPicPr>
          <p:cNvPr id="119" name="Google Shape;119;p19"/>
          <p:cNvPicPr preferRelativeResize="0"/>
          <p:nvPr/>
        </p:nvPicPr>
        <p:blipFill>
          <a:blip r:embed="rId6">
            <a:alphaModFix/>
          </a:blip>
          <a:stretch>
            <a:fillRect/>
          </a:stretch>
        </p:blipFill>
        <p:spPr>
          <a:xfrm>
            <a:off x="6956875" y="2898037"/>
            <a:ext cx="1875434" cy="1406575"/>
          </a:xfrm>
          <a:prstGeom prst="rect">
            <a:avLst/>
          </a:prstGeom>
          <a:noFill/>
          <a:ln>
            <a:noFill/>
          </a:ln>
        </p:spPr>
      </p:pic>
      <p:pic>
        <p:nvPicPr>
          <p:cNvPr id="120" name="Google Shape;120;p19"/>
          <p:cNvPicPr preferRelativeResize="0"/>
          <p:nvPr/>
        </p:nvPicPr>
        <p:blipFill>
          <a:blip r:embed="rId7">
            <a:alphaModFix/>
          </a:blip>
          <a:stretch>
            <a:fillRect/>
          </a:stretch>
        </p:blipFill>
        <p:spPr>
          <a:xfrm>
            <a:off x="4499300" y="3795600"/>
            <a:ext cx="2178876" cy="118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4" name="Shape 124"/>
        <p:cNvGrpSpPr/>
        <p:nvPr/>
      </p:nvGrpSpPr>
      <p:grpSpPr>
        <a:xfrm>
          <a:off x="0" y="0"/>
          <a:ext cx="0" cy="0"/>
          <a:chOff x="0" y="0"/>
          <a:chExt cx="0" cy="0"/>
        </a:xfrm>
      </p:grpSpPr>
      <p:sp>
        <p:nvSpPr>
          <p:cNvPr id="125" name="Google Shape;125;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Decomposers In This Biome </a:t>
            </a:r>
            <a:endParaRPr/>
          </a:p>
        </p:txBody>
      </p:sp>
      <p:sp>
        <p:nvSpPr>
          <p:cNvPr id="126" name="Google Shape;126;p20"/>
          <p:cNvSpPr txBox="1"/>
          <p:nvPr>
            <p:ph idx="1" type="body"/>
          </p:nvPr>
        </p:nvSpPr>
        <p:spPr>
          <a:xfrm>
            <a:off x="410300" y="1017725"/>
            <a:ext cx="8520600" cy="81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solidFill>
                  <a:schemeClr val="dk1"/>
                </a:solidFill>
                <a:latin typeface="Droid Sans"/>
                <a:ea typeface="Droid Sans"/>
                <a:cs typeface="Droid Sans"/>
                <a:sym typeface="Droid Sans"/>
              </a:rPr>
              <a:t>Fan worms , sea cucumbers, snails , crabs , bristle worms and bacteria are many examples of decomposers in our Coral Reef Biome.</a:t>
            </a:r>
            <a:endParaRPr sz="1900">
              <a:solidFill>
                <a:schemeClr val="dk1"/>
              </a:solidFill>
              <a:latin typeface="Droid Sans"/>
              <a:ea typeface="Droid Sans"/>
              <a:cs typeface="Droid Sans"/>
              <a:sym typeface="Droid Sans"/>
            </a:endParaRPr>
          </a:p>
          <a:p>
            <a:pPr indent="0" lvl="0" marL="0" rtl="0" algn="l">
              <a:spcBef>
                <a:spcPts val="0"/>
              </a:spcBef>
              <a:spcAft>
                <a:spcPts val="1600"/>
              </a:spcAft>
              <a:buNone/>
            </a:pPr>
            <a:r>
              <a:t/>
            </a:r>
            <a:endParaRPr sz="2500">
              <a:solidFill>
                <a:schemeClr val="dk1"/>
              </a:solidFill>
            </a:endParaRPr>
          </a:p>
        </p:txBody>
      </p:sp>
      <p:pic>
        <p:nvPicPr>
          <p:cNvPr id="127" name="Google Shape;127;p20"/>
          <p:cNvPicPr preferRelativeResize="0"/>
          <p:nvPr/>
        </p:nvPicPr>
        <p:blipFill>
          <a:blip r:embed="rId3">
            <a:alphaModFix/>
          </a:blip>
          <a:stretch>
            <a:fillRect/>
          </a:stretch>
        </p:blipFill>
        <p:spPr>
          <a:xfrm>
            <a:off x="53825" y="1836125"/>
            <a:ext cx="2596275" cy="1947199"/>
          </a:xfrm>
          <a:prstGeom prst="rect">
            <a:avLst/>
          </a:prstGeom>
          <a:noFill/>
          <a:ln>
            <a:noFill/>
          </a:ln>
        </p:spPr>
      </p:pic>
      <p:pic>
        <p:nvPicPr>
          <p:cNvPr id="128" name="Google Shape;128;p20"/>
          <p:cNvPicPr preferRelativeResize="0"/>
          <p:nvPr/>
        </p:nvPicPr>
        <p:blipFill>
          <a:blip r:embed="rId4">
            <a:alphaModFix/>
          </a:blip>
          <a:stretch>
            <a:fillRect/>
          </a:stretch>
        </p:blipFill>
        <p:spPr>
          <a:xfrm>
            <a:off x="2038450" y="3424875"/>
            <a:ext cx="2262450" cy="1319775"/>
          </a:xfrm>
          <a:prstGeom prst="rect">
            <a:avLst/>
          </a:prstGeom>
          <a:noFill/>
          <a:ln>
            <a:noFill/>
          </a:ln>
        </p:spPr>
      </p:pic>
      <p:pic>
        <p:nvPicPr>
          <p:cNvPr id="129" name="Google Shape;129;p20"/>
          <p:cNvPicPr preferRelativeResize="0"/>
          <p:nvPr/>
        </p:nvPicPr>
        <p:blipFill>
          <a:blip r:embed="rId5">
            <a:alphaModFix/>
          </a:blip>
          <a:stretch>
            <a:fillRect/>
          </a:stretch>
        </p:blipFill>
        <p:spPr>
          <a:xfrm>
            <a:off x="3097725" y="2292176"/>
            <a:ext cx="1856876" cy="1392648"/>
          </a:xfrm>
          <a:prstGeom prst="rect">
            <a:avLst/>
          </a:prstGeom>
          <a:noFill/>
          <a:ln>
            <a:noFill/>
          </a:ln>
        </p:spPr>
      </p:pic>
      <p:pic>
        <p:nvPicPr>
          <p:cNvPr id="130" name="Google Shape;130;p20"/>
          <p:cNvPicPr preferRelativeResize="0"/>
          <p:nvPr/>
        </p:nvPicPr>
        <p:blipFill>
          <a:blip r:embed="rId6">
            <a:alphaModFix/>
          </a:blip>
          <a:stretch>
            <a:fillRect/>
          </a:stretch>
        </p:blipFill>
        <p:spPr>
          <a:xfrm>
            <a:off x="4700326" y="3291413"/>
            <a:ext cx="2262451" cy="1696838"/>
          </a:xfrm>
          <a:prstGeom prst="rect">
            <a:avLst/>
          </a:prstGeom>
          <a:noFill/>
          <a:ln>
            <a:noFill/>
          </a:ln>
        </p:spPr>
      </p:pic>
      <p:pic>
        <p:nvPicPr>
          <p:cNvPr id="131" name="Google Shape;131;p20"/>
          <p:cNvPicPr preferRelativeResize="0"/>
          <p:nvPr/>
        </p:nvPicPr>
        <p:blipFill>
          <a:blip r:embed="rId7">
            <a:alphaModFix/>
          </a:blip>
          <a:stretch>
            <a:fillRect/>
          </a:stretch>
        </p:blipFill>
        <p:spPr>
          <a:xfrm>
            <a:off x="6804998" y="2963804"/>
            <a:ext cx="1856876" cy="1238521"/>
          </a:xfrm>
          <a:prstGeom prst="rect">
            <a:avLst/>
          </a:prstGeom>
          <a:noFill/>
          <a:ln>
            <a:noFill/>
          </a:ln>
        </p:spPr>
      </p:pic>
      <p:pic>
        <p:nvPicPr>
          <p:cNvPr id="132" name="Google Shape;132;p20"/>
          <p:cNvPicPr preferRelativeResize="0"/>
          <p:nvPr/>
        </p:nvPicPr>
        <p:blipFill>
          <a:blip r:embed="rId8">
            <a:alphaModFix/>
          </a:blip>
          <a:stretch>
            <a:fillRect/>
          </a:stretch>
        </p:blipFill>
        <p:spPr>
          <a:xfrm>
            <a:off x="5104425" y="1778800"/>
            <a:ext cx="1959228" cy="1319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Mutualism in The Coral Reef Biome </a:t>
            </a:r>
            <a:endParaRPr/>
          </a:p>
        </p:txBody>
      </p:sp>
      <p:sp>
        <p:nvSpPr>
          <p:cNvPr id="138" name="Google Shape;138;p21"/>
          <p:cNvSpPr txBox="1"/>
          <p:nvPr>
            <p:ph idx="1" type="body"/>
          </p:nvPr>
        </p:nvSpPr>
        <p:spPr>
          <a:xfrm rot="319523">
            <a:off x="311727" y="1152363"/>
            <a:ext cx="8520477" cy="963258"/>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An example of Mutualism is when Corals provide algae and in return the algae produces oxygen and helps the coral to remove waste.</a:t>
            </a:r>
            <a:endParaRPr/>
          </a:p>
        </p:txBody>
      </p:sp>
      <p:pic>
        <p:nvPicPr>
          <p:cNvPr id="139" name="Google Shape;139;p21"/>
          <p:cNvPicPr preferRelativeResize="0"/>
          <p:nvPr/>
        </p:nvPicPr>
        <p:blipFill>
          <a:blip r:embed="rId3">
            <a:alphaModFix/>
          </a:blip>
          <a:stretch>
            <a:fillRect/>
          </a:stretch>
        </p:blipFill>
        <p:spPr>
          <a:xfrm>
            <a:off x="152400" y="2661342"/>
            <a:ext cx="3503959" cy="2329760"/>
          </a:xfrm>
          <a:prstGeom prst="rect">
            <a:avLst/>
          </a:prstGeom>
          <a:noFill/>
          <a:ln>
            <a:noFill/>
          </a:ln>
        </p:spPr>
      </p:pic>
      <p:pic>
        <p:nvPicPr>
          <p:cNvPr id="140" name="Google Shape;140;p21"/>
          <p:cNvPicPr preferRelativeResize="0"/>
          <p:nvPr/>
        </p:nvPicPr>
        <p:blipFill>
          <a:blip r:embed="rId4">
            <a:alphaModFix/>
          </a:blip>
          <a:stretch>
            <a:fillRect/>
          </a:stretch>
        </p:blipFill>
        <p:spPr>
          <a:xfrm>
            <a:off x="2822878" y="1897800"/>
            <a:ext cx="2291200" cy="1528201"/>
          </a:xfrm>
          <a:prstGeom prst="rect">
            <a:avLst/>
          </a:prstGeom>
          <a:noFill/>
          <a:ln>
            <a:noFill/>
          </a:ln>
        </p:spPr>
      </p:pic>
      <p:pic>
        <p:nvPicPr>
          <p:cNvPr id="141" name="Google Shape;141;p21"/>
          <p:cNvPicPr preferRelativeResize="0"/>
          <p:nvPr/>
        </p:nvPicPr>
        <p:blipFill>
          <a:blip r:embed="rId5">
            <a:alphaModFix/>
          </a:blip>
          <a:stretch>
            <a:fillRect/>
          </a:stretch>
        </p:blipFill>
        <p:spPr>
          <a:xfrm>
            <a:off x="4572001" y="2887175"/>
            <a:ext cx="2176900" cy="14507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