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44d35b6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44d35b6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The title needs to be larger font than the paragraph.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3ba1fc66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3ba1fc66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The title needs to be larger font than the paragraph.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3ba1fc66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3ba1fc66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58007bc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58007bc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d474833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d4748335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13ba1fc66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13ba1fc66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3ba1fc66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3ba1fc66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3ba1fc66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3ba1fc66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highlight>
                  <a:schemeClr val="accent2"/>
                </a:highlight>
              </a:rPr>
              <a:t>The title needs to be larger font </a:t>
            </a:r>
            <a:r>
              <a:rPr lang="en">
                <a:highlight>
                  <a:schemeClr val="accent2"/>
                </a:highlight>
              </a:rPr>
              <a:t>than</a:t>
            </a:r>
            <a:r>
              <a:rPr lang="en">
                <a:highlight>
                  <a:schemeClr val="accent2"/>
                </a:highlight>
              </a:rPr>
              <a:t> the paragraph.</a:t>
            </a:r>
            <a:endParaRPr>
              <a:highlight>
                <a:schemeClr val="accent2"/>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3ba1fc66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3ba1fc66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The title needs to be larger font than the paragraph.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13ba1fc66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13ba1fc66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The title needs to be larger font than the paragraph.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3ba1fc66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13ba1fc66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The title needs to be larger font than the paragraph.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3ba1fc66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13ba1fc66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1-Each slide have a different background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1-Each slide have transitions (information slides in, rotates, etc.)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accent2"/>
                </a:highlight>
              </a:rPr>
              <a:t>The title needs to be larger font than the paragraph.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youtube.com/watch?v=3vijLre760w" TargetMode="External"/><Relationship Id="rId4" Type="http://schemas.openxmlformats.org/officeDocument/2006/relationships/hyperlink" Target="http://www.youtube.com/watch?v=3vijLre760w" TargetMode="External"/><Relationship Id="rId5" Type="http://schemas.openxmlformats.org/officeDocument/2006/relationships/image" Target="../media/image1.jpg"/></Relationships>
</file>

<file path=ppt/slides/_rels/slide13.xml.rels><?xml version="1.0" encoding="UTF-8" standalone="yes"?><Relationships xmlns="http://schemas.openxmlformats.org/package/2006/relationships"><Relationship Id="rId11" Type="http://schemas.openxmlformats.org/officeDocument/2006/relationships/hyperlink" Target="https://sciencing.com/trophic-levels-rain-forests-8732158.html#:~:text=Some%20examples%20of%20tertiary%20consumers,sometimes%20hunt%20other%20tertiary%20predators." TargetMode="External"/><Relationship Id="rId10" Type="http://schemas.openxmlformats.org/officeDocument/2006/relationships/hyperlink" Target="https://earthobservatory.nasa.gov/biome/biorainforest.php#:~:text=The%20tropical%20rainforest%20is%20a,that%20form%20three%20different%20layers.&amp;text=They%20climb%20trees%20in%20the,trees%2C%20ferns%2C%20and%20palms." TargetMode="External"/><Relationship Id="rId13" Type="http://schemas.openxmlformats.org/officeDocument/2006/relationships/hyperlink" Target="https://storymaps.arcgis.com/" TargetMode="External"/><Relationship Id="rId12" Type="http://schemas.openxmlformats.org/officeDocument/2006/relationships/hyperlink" Target="https://storymaps.arcgis.com/"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brandhome.com" TargetMode="External"/><Relationship Id="rId4" Type="http://schemas.openxmlformats.org/officeDocument/2006/relationships/hyperlink" Target="https://www.nationalgeographic.org/society/" TargetMode="External"/><Relationship Id="rId9" Type="http://schemas.openxmlformats.org/officeDocument/2006/relationships/hyperlink" Target="https://earthobservatory.nasa.gov/biome/biorainforest.php#:~:text=The%20tropical%20rainforest%20is%20a,that%20form%20three%20different%20layers.&amp;text=They%20climb%20trees%20in%20the,trees%2C%20ferns%2C%20and%20palms." TargetMode="External"/><Relationship Id="rId14" Type="http://schemas.openxmlformats.org/officeDocument/2006/relationships/hyperlink" Target="https://storymaps.arcgis.com/" TargetMode="External"/><Relationship Id="rId5" Type="http://schemas.openxmlformats.org/officeDocument/2006/relationships/hyperlink" Target="https://lisbdnet.com/" TargetMode="External"/><Relationship Id="rId6" Type="http://schemas.openxmlformats.org/officeDocument/2006/relationships/hyperlink" Target="http://study.com" TargetMode="External"/><Relationship Id="rId7" Type="http://schemas.openxmlformats.org/officeDocument/2006/relationships/hyperlink" Target="https://www.edtechlens.com/" TargetMode="External"/><Relationship Id="rId8" Type="http://schemas.openxmlformats.org/officeDocument/2006/relationships/hyperlink" Target="https://earthobservatory.nasa.gov/biome/biorainforest.php#:~:text=The%20tropical%20rainforest%20is%20a,that%20form%20three%20different%20layers.&amp;text=They%20climb%20trees%20in%20the,trees%2C%20ferns%2C%20and%20palm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110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chemeClr val="lt1"/>
                </a:solidFill>
                <a:highlight>
                  <a:srgbClr val="202124"/>
                </a:highlight>
              </a:rPr>
              <a:t>Tropical Rainforest</a:t>
            </a:r>
            <a:endParaRPr b="1">
              <a:solidFill>
                <a:schemeClr val="lt1"/>
              </a:solidFill>
              <a:highlight>
                <a:srgbClr val="202124"/>
              </a:highlight>
            </a:endParaRPr>
          </a:p>
        </p:txBody>
      </p:sp>
      <p:sp>
        <p:nvSpPr>
          <p:cNvPr id="55" name="Google Shape;55;p13"/>
          <p:cNvSpPr txBox="1"/>
          <p:nvPr/>
        </p:nvSpPr>
        <p:spPr>
          <a:xfrm>
            <a:off x="2995050" y="1853975"/>
            <a:ext cx="315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lt1"/>
                </a:solidFill>
                <a:highlight>
                  <a:schemeClr val="dk1"/>
                </a:highlight>
              </a:rPr>
              <a:t>b</a:t>
            </a:r>
            <a:r>
              <a:rPr b="1" lang="en" sz="2100">
                <a:solidFill>
                  <a:schemeClr val="lt1"/>
                </a:solidFill>
                <a:highlight>
                  <a:schemeClr val="dk1"/>
                </a:highlight>
              </a:rPr>
              <a:t>y : Jennifer Ramirez</a:t>
            </a:r>
            <a:endParaRPr b="1" sz="2100">
              <a:solidFill>
                <a:schemeClr val="lt1"/>
              </a:solidFill>
              <a:highlight>
                <a:schemeClr val="dk1"/>
              </a:highlight>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highlight>
                  <a:schemeClr val="lt1"/>
                </a:highlight>
              </a:rPr>
              <a:t>What is an example of Commensalism in the Tropical Rainforest?</a:t>
            </a:r>
            <a:endParaRPr/>
          </a:p>
        </p:txBody>
      </p:sp>
      <p:sp>
        <p:nvSpPr>
          <p:cNvPr id="114" name="Google Shape;114;p22"/>
          <p:cNvSpPr txBox="1"/>
          <p:nvPr>
            <p:ph idx="1" type="body"/>
          </p:nvPr>
        </p:nvSpPr>
        <p:spPr>
          <a:xfrm>
            <a:off x="311700" y="1123850"/>
            <a:ext cx="2831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highlight>
                  <a:schemeClr val="lt1"/>
                </a:highlight>
              </a:rPr>
              <a:t>An example of Commensalism in the Tropical Rainforest are </a:t>
            </a:r>
            <a:r>
              <a:rPr b="1" lang="en">
                <a:solidFill>
                  <a:schemeClr val="dk1"/>
                </a:solidFill>
                <a:highlight>
                  <a:schemeClr val="lt1"/>
                </a:highlight>
                <a:latin typeface="Roboto"/>
                <a:ea typeface="Roboto"/>
                <a:cs typeface="Roboto"/>
                <a:sym typeface="Roboto"/>
              </a:rPr>
              <a:t>epiphyte</a:t>
            </a:r>
            <a:r>
              <a:rPr b="1" lang="en">
                <a:solidFill>
                  <a:srgbClr val="202124"/>
                </a:solidFill>
                <a:highlight>
                  <a:schemeClr val="lt1"/>
                </a:highlight>
                <a:latin typeface="Roboto"/>
                <a:ea typeface="Roboto"/>
                <a:cs typeface="Roboto"/>
                <a:sym typeface="Roboto"/>
              </a:rPr>
              <a:t> plants.</a:t>
            </a:r>
            <a:endParaRPr b="1">
              <a:highlight>
                <a:schemeClr val="lt1"/>
              </a:highlight>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highlight>
                  <a:schemeClr val="lt1"/>
                </a:highlight>
              </a:rPr>
              <a:t>What is an example of parasitism in the Tropical Rainforest?</a:t>
            </a:r>
            <a:endParaRPr/>
          </a:p>
        </p:txBody>
      </p:sp>
      <p:sp>
        <p:nvSpPr>
          <p:cNvPr id="120" name="Google Shape;120;p23"/>
          <p:cNvSpPr txBox="1"/>
          <p:nvPr>
            <p:ph idx="1" type="body"/>
          </p:nvPr>
        </p:nvSpPr>
        <p:spPr>
          <a:xfrm>
            <a:off x="311700" y="1152475"/>
            <a:ext cx="3701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rgbClr val="202124"/>
                </a:solidFill>
                <a:highlight>
                  <a:srgbClr val="FFFFFF"/>
                </a:highlight>
              </a:rPr>
              <a:t>An example of parasitism in the Tropical Rainforest are leaf-cutter ants.</a:t>
            </a:r>
            <a:r>
              <a:rPr b="1" lang="en" sz="1200">
                <a:solidFill>
                  <a:srgbClr val="202124"/>
                </a:solidFill>
                <a:highlight>
                  <a:srgbClr val="FFFFFF"/>
                </a:highlight>
                <a:latin typeface="Roboto"/>
                <a:ea typeface="Roboto"/>
                <a:cs typeface="Roboto"/>
                <a:sym typeface="Roboto"/>
              </a:rPr>
              <a:t>   </a:t>
            </a:r>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A link of a video about the Tropical Rainforest:</a:t>
            </a:r>
            <a:endParaRPr>
              <a:solidFill>
                <a:srgbClr val="FFFFFF"/>
              </a:solidFill>
            </a:endParaRPr>
          </a:p>
        </p:txBody>
      </p:sp>
      <p:sp>
        <p:nvSpPr>
          <p:cNvPr id="126" name="Google Shape;126;p24"/>
          <p:cNvSpPr txBox="1"/>
          <p:nvPr>
            <p:ph idx="1" type="body"/>
          </p:nvPr>
        </p:nvSpPr>
        <p:spPr>
          <a:xfrm>
            <a:off x="311700" y="11412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https://www.youtube.com/watch?v=3vijLre760w</a:t>
            </a:r>
            <a:endParaRPr sz="1700">
              <a:solidFill>
                <a:srgbClr val="FFFFFF"/>
              </a:solidFill>
            </a:endParaRPr>
          </a:p>
          <a:p>
            <a:pPr indent="0" lvl="0" marL="0" rtl="0" algn="l">
              <a:spcBef>
                <a:spcPts val="1600"/>
              </a:spcBef>
              <a:spcAft>
                <a:spcPts val="1600"/>
              </a:spcAft>
              <a:buNone/>
            </a:pPr>
            <a:r>
              <a:t/>
            </a:r>
            <a:endParaRPr sz="1200">
              <a:solidFill>
                <a:srgbClr val="FFFFFF"/>
              </a:solidFill>
            </a:endParaRPr>
          </a:p>
        </p:txBody>
      </p:sp>
      <p:pic>
        <p:nvPicPr>
          <p:cNvPr descr="Rainforests are home to over half of the world's plant and animal species. Learn about tropical and temperate rainforests, how they contribute to the global ecosystem, and the conservation efforts being done to protect these biomes.&#10;➡ Subscribe: http://bit.ly/NatGeoSubscribe&#10;&#10;#NationalGeographic #Rainforests #Educational&#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Get More National Geographic:&#10;Official Site: http://bit.ly/NatGeoOfficialSite&#10;Facebook: http://bit.ly/FBNatGeo&#10;Twitter: http://bit.ly/NatGeoTwitter&#10;Instagram: http://bit.ly/NatGeoInsta&#10;&#10;Read more about Rainforests here: https://on.natgeo.com/2Q8cGo7&#10;&#10;Rainforests 101 | National Geographic &#10;https://youtu.be/3vijLre760w&#10;&#10;National Geographic&#10;https://www.youtube.com/natgeo" id="127" name="Google Shape;127;p24" title="Rainforests 101 | National Geographic">
            <a:hlinkClick r:id="rId4"/>
          </p:cNvPr>
          <p:cNvPicPr preferRelativeResize="0"/>
          <p:nvPr/>
        </p:nvPicPr>
        <p:blipFill>
          <a:blip r:embed="rId5">
            <a:alphaModFix/>
          </a:blip>
          <a:stretch>
            <a:fillRect/>
          </a:stretch>
        </p:blipFill>
        <p:spPr>
          <a:xfrm>
            <a:off x="2286000" y="1581100"/>
            <a:ext cx="4572000" cy="3276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Web </a:t>
            </a:r>
            <a:r>
              <a:rPr lang="en"/>
              <a:t>Sources</a:t>
            </a:r>
            <a:endParaRPr/>
          </a:p>
        </p:txBody>
      </p:sp>
      <p:sp>
        <p:nvSpPr>
          <p:cNvPr id="133" name="Google Shape;133;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u="sng">
                <a:solidFill>
                  <a:srgbClr val="1155CC"/>
                </a:solidFill>
                <a:hlinkClick r:id="rId3">
                  <a:extLst>
                    <a:ext uri="{A12FA001-AC4F-418D-AE19-62706E023703}">
                      <ahyp:hlinkClr val="tx"/>
                    </a:ext>
                  </a:extLst>
                </a:hlinkClick>
              </a:rPr>
              <a:t>Brandhome.com</a:t>
            </a:r>
            <a:r>
              <a:rPr lang="en" sz="1300">
                <a:solidFill>
                  <a:srgbClr val="FFFFFF"/>
                </a:solidFill>
              </a:rPr>
              <a:t>               </a:t>
            </a:r>
            <a:r>
              <a:rPr lang="en" sz="1300" u="sng">
                <a:solidFill>
                  <a:srgbClr val="1155CC"/>
                </a:solidFill>
                <a:hlinkClick r:id="rId4">
                  <a:extLst>
                    <a:ext uri="{A12FA001-AC4F-418D-AE19-62706E023703}">
                      <ahyp:hlinkClr val="tx"/>
                    </a:ext>
                  </a:extLst>
                </a:hlinkClick>
              </a:rPr>
              <a:t>National Geographic Society</a:t>
            </a:r>
            <a:r>
              <a:rPr lang="en" sz="1300">
                <a:solidFill>
                  <a:srgbClr val="FFFFFF"/>
                </a:solidFill>
              </a:rPr>
              <a:t>        </a:t>
            </a:r>
            <a:r>
              <a:rPr lang="en" sz="1300" u="sng">
                <a:solidFill>
                  <a:srgbClr val="1155CC"/>
                </a:solidFill>
                <a:hlinkClick r:id="rId5">
                  <a:extLst>
                    <a:ext uri="{A12FA001-AC4F-418D-AE19-62706E023703}">
                      <ahyp:hlinkClr val="tx"/>
                    </a:ext>
                  </a:extLst>
                </a:hlinkClick>
              </a:rPr>
              <a:t>    lisbdnet.com</a:t>
            </a:r>
            <a:endParaRPr sz="1300">
              <a:solidFill>
                <a:srgbClr val="FFFFFF"/>
              </a:solidFill>
            </a:endParaRPr>
          </a:p>
          <a:p>
            <a:pPr indent="0" lvl="0" marL="0" rtl="0" algn="l">
              <a:spcBef>
                <a:spcPts val="1600"/>
              </a:spcBef>
              <a:spcAft>
                <a:spcPts val="0"/>
              </a:spcAft>
              <a:buClr>
                <a:schemeClr val="dk1"/>
              </a:buClr>
              <a:buSzPts val="1100"/>
              <a:buFont typeface="Arial"/>
              <a:buNone/>
            </a:pPr>
            <a:r>
              <a:rPr lang="en" sz="1300" u="sng">
                <a:solidFill>
                  <a:srgbClr val="1155CC"/>
                </a:solidFill>
                <a:hlinkClick r:id="rId6">
                  <a:extLst>
                    <a:ext uri="{A12FA001-AC4F-418D-AE19-62706E023703}">
                      <ahyp:hlinkClr val="tx"/>
                    </a:ext>
                  </a:extLst>
                </a:hlinkClick>
              </a:rPr>
              <a:t>Study.com</a:t>
            </a:r>
            <a:r>
              <a:rPr lang="en" sz="1300">
                <a:solidFill>
                  <a:srgbClr val="FFFFFF"/>
                </a:solidFill>
              </a:rPr>
              <a:t>                       </a:t>
            </a:r>
            <a:r>
              <a:rPr lang="en" sz="1400" u="sng">
                <a:solidFill>
                  <a:srgbClr val="1155CC"/>
                </a:solidFill>
                <a:latin typeface="Droid Sans"/>
                <a:ea typeface="Droid Sans"/>
                <a:cs typeface="Droid Sans"/>
                <a:sym typeface="Droid Sans"/>
                <a:hlinkClick r:id="rId7">
                  <a:extLst>
                    <a:ext uri="{A12FA001-AC4F-418D-AE19-62706E023703}">
                      <ahyp:hlinkClr val="tx"/>
                    </a:ext>
                  </a:extLst>
                </a:hlinkClick>
              </a:rPr>
              <a:t>edtechlens.com</a:t>
            </a:r>
            <a:r>
              <a:rPr lang="en" sz="1500">
                <a:solidFill>
                  <a:schemeClr val="dk1"/>
                </a:solidFill>
              </a:rPr>
              <a:t>                  </a:t>
            </a:r>
            <a:r>
              <a:rPr lang="en" sz="1400" u="sng">
                <a:solidFill>
                  <a:srgbClr val="1155CC"/>
                </a:solidFill>
                <a:hlinkClick r:id="rId8">
                  <a:extLst>
                    <a:ext uri="{A12FA001-AC4F-418D-AE19-62706E023703}">
                      <ahyp:hlinkClr val="tx"/>
                    </a:ext>
                  </a:extLst>
                </a:hlinkClick>
              </a:rPr>
              <a:t> </a:t>
            </a:r>
            <a:r>
              <a:rPr lang="en" sz="1350" u="sng">
                <a:solidFill>
                  <a:srgbClr val="1155CC"/>
                </a:solidFill>
                <a:latin typeface="Roboto"/>
                <a:ea typeface="Roboto"/>
                <a:cs typeface="Roboto"/>
                <a:sym typeface="Roboto"/>
                <a:hlinkClick r:id="rId9">
                  <a:extLst>
                    <a:ext uri="{A12FA001-AC4F-418D-AE19-62706E023703}">
                      <ahyp:hlinkClr val="tx"/>
                    </a:ext>
                  </a:extLst>
                </a:hlinkClick>
              </a:rPr>
              <a:t>earthobservatory.nasa.gov</a:t>
            </a:r>
            <a:endParaRPr sz="1350">
              <a:solidFill>
                <a:srgbClr val="202124"/>
              </a:solidFill>
              <a:uFill>
                <a:noFill/>
              </a:uFill>
              <a:latin typeface="Roboto"/>
              <a:ea typeface="Roboto"/>
              <a:cs typeface="Roboto"/>
              <a:sym typeface="Roboto"/>
              <a:hlinkClick r:id="rId10">
                <a:extLst>
                  <a:ext uri="{A12FA001-AC4F-418D-AE19-62706E023703}">
                    <ahyp:hlinkClr val="tx"/>
                  </a:ext>
                </a:extLst>
              </a:hlinkClick>
            </a:endParaRPr>
          </a:p>
          <a:p>
            <a:pPr indent="0" lvl="0" marL="0" rtl="0" algn="l">
              <a:spcBef>
                <a:spcPts val="1600"/>
              </a:spcBef>
              <a:spcAft>
                <a:spcPts val="0"/>
              </a:spcAft>
              <a:buClr>
                <a:schemeClr val="dk1"/>
              </a:buClr>
              <a:buSzPts val="1100"/>
              <a:buFont typeface="Arial"/>
              <a:buNone/>
            </a:pPr>
            <a:r>
              <a:t/>
            </a:r>
            <a:endParaRPr sz="800">
              <a:solidFill>
                <a:schemeClr val="dk1"/>
              </a:solidFill>
              <a:uFill>
                <a:noFill/>
              </a:uFill>
              <a:hlinkClick r:id="rId11">
                <a:extLst>
                  <a:ext uri="{A12FA001-AC4F-418D-AE19-62706E023703}">
                    <ahyp:hlinkClr val="tx"/>
                  </a:ext>
                </a:extLst>
              </a:hlinkClick>
            </a:endParaRPr>
          </a:p>
          <a:p>
            <a:pPr indent="0" lvl="0" marL="0" rtl="0" algn="l">
              <a:spcBef>
                <a:spcPts val="1600"/>
              </a:spcBef>
              <a:spcAft>
                <a:spcPts val="1600"/>
              </a:spcAft>
              <a:buClr>
                <a:schemeClr val="dk1"/>
              </a:buClr>
              <a:buSzPts val="1100"/>
              <a:buFont typeface="Arial"/>
              <a:buNone/>
            </a:pPr>
            <a:r>
              <a:rPr lang="en" sz="1350" u="sng">
                <a:solidFill>
                  <a:srgbClr val="1155CC"/>
                </a:solidFill>
                <a:latin typeface="Roboto"/>
                <a:ea typeface="Roboto"/>
                <a:cs typeface="Roboto"/>
                <a:sym typeface="Roboto"/>
                <a:hlinkClick r:id="rId12">
                  <a:extLst>
                    <a:ext uri="{A12FA001-AC4F-418D-AE19-62706E023703}">
                      <ahyp:hlinkClr val="tx"/>
                    </a:ext>
                  </a:extLst>
                </a:hlinkClick>
              </a:rPr>
              <a:t>Sciencing.com </a:t>
            </a:r>
            <a:r>
              <a:rPr lang="en" sz="1350">
                <a:solidFill>
                  <a:srgbClr val="1155CC"/>
                </a:solidFill>
                <a:uFill>
                  <a:noFill/>
                </a:uFill>
                <a:latin typeface="Roboto"/>
                <a:ea typeface="Roboto"/>
                <a:cs typeface="Roboto"/>
                <a:sym typeface="Roboto"/>
                <a:hlinkClick r:id="rId13">
                  <a:extLst>
                    <a:ext uri="{A12FA001-AC4F-418D-AE19-62706E023703}">
                      <ahyp:hlinkClr val="tx"/>
                    </a:ext>
                  </a:extLst>
                </a:hlinkClick>
              </a:rPr>
              <a:t>              </a:t>
            </a:r>
            <a:r>
              <a:rPr lang="en" sz="1350" u="sng">
                <a:solidFill>
                  <a:srgbClr val="1155CC"/>
                </a:solidFill>
                <a:latin typeface="Roboto"/>
                <a:ea typeface="Roboto"/>
                <a:cs typeface="Roboto"/>
                <a:sym typeface="Roboto"/>
                <a:hlinkClick r:id="rId14">
                  <a:extLst>
                    <a:ext uri="{A12FA001-AC4F-418D-AE19-62706E023703}">
                      <ahyp:hlinkClr val="tx"/>
                    </a:ext>
                  </a:extLst>
                </a:hlinkClick>
              </a:rPr>
              <a:t>storymaps.arcgis.com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chemeClr val="lt1"/>
                </a:highlight>
              </a:rPr>
              <a:t>What is the Tropical Rainforest like?</a:t>
            </a:r>
            <a:endParaRPr b="1">
              <a:highlight>
                <a:schemeClr val="lt1"/>
              </a:highlight>
            </a:endParaRPr>
          </a:p>
        </p:txBody>
      </p:sp>
      <p:sp>
        <p:nvSpPr>
          <p:cNvPr id="61" name="Google Shape;61;p14"/>
          <p:cNvSpPr txBox="1"/>
          <p:nvPr>
            <p:ph idx="1" type="body"/>
          </p:nvPr>
        </p:nvSpPr>
        <p:spPr>
          <a:xfrm>
            <a:off x="311700" y="1152475"/>
            <a:ext cx="4097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highlight>
                  <a:schemeClr val="lt1"/>
                </a:highlight>
              </a:rPr>
              <a:t>The tropical Rainforest is like a hot, moist biome when it rains and its </a:t>
            </a:r>
            <a:r>
              <a:rPr b="1" lang="en">
                <a:solidFill>
                  <a:schemeClr val="dk1"/>
                </a:solidFill>
                <a:highlight>
                  <a:schemeClr val="lt1"/>
                </a:highlight>
              </a:rPr>
              <a:t>average</a:t>
            </a:r>
            <a:r>
              <a:rPr b="1" lang="en">
                <a:solidFill>
                  <a:schemeClr val="dk1"/>
                </a:solidFill>
                <a:highlight>
                  <a:schemeClr val="lt1"/>
                </a:highlight>
              </a:rPr>
              <a:t> </a:t>
            </a:r>
            <a:r>
              <a:rPr b="1" lang="en">
                <a:solidFill>
                  <a:schemeClr val="dk1"/>
                </a:solidFill>
                <a:highlight>
                  <a:schemeClr val="lt1"/>
                </a:highlight>
              </a:rPr>
              <a:t>temperature</a:t>
            </a:r>
            <a:r>
              <a:rPr b="1" lang="en">
                <a:solidFill>
                  <a:schemeClr val="dk1"/>
                </a:solidFill>
                <a:highlight>
                  <a:schemeClr val="lt1"/>
                </a:highlight>
              </a:rPr>
              <a:t> is suppose to be </a:t>
            </a:r>
            <a:r>
              <a:rPr b="1" lang="en" sz="1700">
                <a:solidFill>
                  <a:schemeClr val="dk1"/>
                </a:solidFill>
                <a:highlight>
                  <a:schemeClr val="lt1"/>
                </a:highlight>
                <a:latin typeface="Roboto"/>
                <a:ea typeface="Roboto"/>
                <a:cs typeface="Roboto"/>
                <a:sym typeface="Roboto"/>
              </a:rPr>
              <a:t>from 20°C (68°F) to 25°C (77°F)</a:t>
            </a:r>
            <a:r>
              <a:rPr lang="en" sz="1700">
                <a:solidFill>
                  <a:schemeClr val="dk1"/>
                </a:solidFill>
                <a:highlight>
                  <a:schemeClr val="lt1"/>
                </a:highlight>
                <a:latin typeface="Roboto"/>
                <a:ea typeface="Roboto"/>
                <a:cs typeface="Roboto"/>
                <a:sym typeface="Roboto"/>
              </a:rPr>
              <a:t>.</a:t>
            </a:r>
            <a:endParaRPr b="1" sz="2300">
              <a:solidFill>
                <a:schemeClr val="dk1"/>
              </a:solidFill>
              <a:highlight>
                <a:schemeClr val="lt1"/>
              </a:highlight>
            </a:endParaRPr>
          </a:p>
        </p:txBody>
      </p:sp>
      <p:pic>
        <p:nvPicPr>
          <p:cNvPr id="62" name="Google Shape;62;p14"/>
          <p:cNvPicPr preferRelativeResize="0"/>
          <p:nvPr/>
        </p:nvPicPr>
        <p:blipFill>
          <a:blip r:embed="rId3">
            <a:alphaModFix/>
          </a:blip>
          <a:stretch>
            <a:fillRect/>
          </a:stretch>
        </p:blipFill>
        <p:spPr>
          <a:xfrm>
            <a:off x="4629025" y="1565775"/>
            <a:ext cx="3840650" cy="2876775"/>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highlight>
                  <a:schemeClr val="lt1"/>
                </a:highlight>
              </a:rPr>
              <a:t>What do toucans adaptations need to be in the Tropical Rainforest?</a:t>
            </a:r>
            <a:endParaRPr b="1" sz="2000">
              <a:highlight>
                <a:schemeClr val="lt1"/>
              </a:highlight>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highlight>
                  <a:schemeClr val="lt1"/>
                </a:highlight>
              </a:rPr>
              <a:t>The toucans adaptations is their beak which provides it for defending itself </a:t>
            </a:r>
            <a:r>
              <a:rPr b="1" lang="en">
                <a:solidFill>
                  <a:schemeClr val="dk1"/>
                </a:solidFill>
                <a:highlight>
                  <a:schemeClr val="lt1"/>
                </a:highlight>
              </a:rPr>
              <a:t>against</a:t>
            </a:r>
            <a:r>
              <a:rPr b="1" lang="en">
                <a:solidFill>
                  <a:schemeClr val="dk1"/>
                </a:solidFill>
                <a:highlight>
                  <a:schemeClr val="lt1"/>
                </a:highlight>
              </a:rPr>
              <a:t> smaller predators.</a:t>
            </a:r>
            <a:endParaRPr b="1">
              <a:solidFill>
                <a:schemeClr val="dk1"/>
              </a:solidFill>
              <a:highlight>
                <a:schemeClr val="lt1"/>
              </a:highlight>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000000"/>
                </a:solidFill>
                <a:highlight>
                  <a:schemeClr val="lt1"/>
                </a:highlight>
              </a:rPr>
              <a:t>What are some examples of producers in the tropical Rainforest?</a:t>
            </a:r>
            <a:endParaRPr b="1" sz="2100">
              <a:solidFill>
                <a:srgbClr val="000000"/>
              </a:solidFill>
              <a:highlight>
                <a:schemeClr val="lt1"/>
              </a:highlight>
            </a:endParaRPr>
          </a:p>
        </p:txBody>
      </p:sp>
      <p:sp>
        <p:nvSpPr>
          <p:cNvPr id="74" name="Google Shape;74;p16"/>
          <p:cNvSpPr txBox="1"/>
          <p:nvPr>
            <p:ph idx="1" type="body"/>
          </p:nvPr>
        </p:nvSpPr>
        <p:spPr>
          <a:xfrm>
            <a:off x="311700" y="1152475"/>
            <a:ext cx="4164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highlight>
                  <a:schemeClr val="lt1"/>
                </a:highlight>
              </a:rPr>
              <a:t>One example of a producer that is in the Tropical R</a:t>
            </a:r>
            <a:r>
              <a:rPr b="1" lang="en">
                <a:solidFill>
                  <a:schemeClr val="dk1"/>
                </a:solidFill>
                <a:highlight>
                  <a:schemeClr val="lt1"/>
                </a:highlight>
              </a:rPr>
              <a:t>ainforest</a:t>
            </a:r>
            <a:r>
              <a:rPr b="1" lang="en">
                <a:solidFill>
                  <a:schemeClr val="dk1"/>
                </a:solidFill>
                <a:highlight>
                  <a:schemeClr val="lt1"/>
                </a:highlight>
              </a:rPr>
              <a:t> is vines.</a:t>
            </a:r>
            <a:endParaRPr b="1">
              <a:solidFill>
                <a:schemeClr val="dk1"/>
              </a:solidFill>
              <a:highlight>
                <a:schemeClr val="lt1"/>
              </a:highlight>
            </a:endParaRPr>
          </a:p>
        </p:txBody>
      </p:sp>
      <p:pic>
        <p:nvPicPr>
          <p:cNvPr id="75" name="Google Shape;75;p16"/>
          <p:cNvPicPr preferRelativeResize="0"/>
          <p:nvPr/>
        </p:nvPicPr>
        <p:blipFill>
          <a:blip r:embed="rId3">
            <a:alphaModFix/>
          </a:blip>
          <a:stretch>
            <a:fillRect/>
          </a:stretch>
        </p:blipFill>
        <p:spPr>
          <a:xfrm>
            <a:off x="5578575" y="1687725"/>
            <a:ext cx="2798100" cy="279810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highlight>
                  <a:schemeClr val="lt1"/>
                </a:highlight>
              </a:rPr>
              <a:t>What is an example of a primary consumer in the Tropical Rainforest?</a:t>
            </a:r>
            <a:endParaRPr b="1" sz="1900">
              <a:highlight>
                <a:schemeClr val="lt1"/>
              </a:highlight>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000">
                <a:solidFill>
                  <a:schemeClr val="dk1"/>
                </a:solidFill>
                <a:highlight>
                  <a:schemeClr val="lt1"/>
                </a:highlight>
                <a:latin typeface="Droid Sans"/>
                <a:ea typeface="Droid Sans"/>
                <a:cs typeface="Droid Sans"/>
                <a:sym typeface="Droid Sans"/>
              </a:rPr>
              <a:t>A monkey is an example of a primary consumer in the Tropical Rainforest.</a:t>
            </a:r>
            <a:endParaRPr sz="2500">
              <a:solidFill>
                <a:schemeClr val="dk1"/>
              </a:solidFill>
              <a:highlight>
                <a:schemeClr val="lt1"/>
              </a:highlight>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highlight>
                  <a:schemeClr val="lt1"/>
                </a:highlight>
              </a:rPr>
              <a:t>What is an example of a secondary consumer in the Tropical Rainforest?</a:t>
            </a:r>
            <a:endParaRPr b="1" sz="1800">
              <a:highlight>
                <a:schemeClr val="lt1"/>
              </a:highlight>
            </a:endParaRPr>
          </a:p>
          <a:p>
            <a:pPr indent="0" lvl="0" marL="0" rtl="0" algn="l">
              <a:spcBef>
                <a:spcPts val="0"/>
              </a:spcBef>
              <a:spcAft>
                <a:spcPts val="0"/>
              </a:spcAft>
              <a:buNone/>
            </a:pPr>
            <a:r>
              <a:t/>
            </a:r>
            <a:endParaRPr/>
          </a:p>
        </p:txBody>
      </p:sp>
      <p:sp>
        <p:nvSpPr>
          <p:cNvPr id="87" name="Google Shape;87;p18"/>
          <p:cNvSpPr txBox="1"/>
          <p:nvPr>
            <p:ph idx="1" type="body"/>
          </p:nvPr>
        </p:nvSpPr>
        <p:spPr>
          <a:xfrm>
            <a:off x="311700" y="1152475"/>
            <a:ext cx="4142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highlight>
                  <a:schemeClr val="lt1"/>
                </a:highlight>
              </a:rPr>
              <a:t>An example of a secondary consumer in the tropical rainforest is a tree frog.</a:t>
            </a:r>
            <a:endParaRPr b="1">
              <a:solidFill>
                <a:schemeClr val="dk1"/>
              </a:solidFill>
              <a:highlight>
                <a:schemeClr val="lt1"/>
              </a:highlight>
            </a:endParaRPr>
          </a:p>
        </p:txBody>
      </p:sp>
      <p:pic>
        <p:nvPicPr>
          <p:cNvPr id="88" name="Google Shape;88;p18"/>
          <p:cNvPicPr preferRelativeResize="0"/>
          <p:nvPr/>
        </p:nvPicPr>
        <p:blipFill>
          <a:blip r:embed="rId3">
            <a:alphaModFix/>
          </a:blip>
          <a:stretch>
            <a:fillRect/>
          </a:stretch>
        </p:blipFill>
        <p:spPr>
          <a:xfrm>
            <a:off x="5352600" y="1152481"/>
            <a:ext cx="2673650" cy="3569450"/>
          </a:xfrm>
          <a:prstGeom prst="rect">
            <a:avLst/>
          </a:prstGeom>
          <a:noFill/>
          <a:ln>
            <a:noFill/>
          </a:ln>
        </p:spPr>
      </p:pic>
    </p:spTree>
  </p:cSld>
  <p:clrMapOvr>
    <a:masterClrMapping/>
  </p:clrMapOvr>
  <mc:AlternateContent>
    <mc:Choice Requires="p14">
      <p:transition spd="slow" p14:dur="10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highlight>
                  <a:schemeClr val="lt1"/>
                </a:highlight>
              </a:rPr>
              <a:t>What is an example of a tertiary consumer in the Tropical Rainforest?</a:t>
            </a:r>
            <a:endParaRPr/>
          </a:p>
        </p:txBody>
      </p:sp>
      <p:sp>
        <p:nvSpPr>
          <p:cNvPr id="94" name="Google Shape;94;p19"/>
          <p:cNvSpPr txBox="1"/>
          <p:nvPr>
            <p:ph idx="1" type="body"/>
          </p:nvPr>
        </p:nvSpPr>
        <p:spPr>
          <a:xfrm>
            <a:off x="311700" y="1152475"/>
            <a:ext cx="32718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highlight>
                  <a:schemeClr val="lt1"/>
                </a:highlight>
                <a:latin typeface="Droid Sans"/>
                <a:ea typeface="Droid Sans"/>
                <a:cs typeface="Droid Sans"/>
                <a:sym typeface="Droid Sans"/>
              </a:rPr>
              <a:t>Pumas are examples of tertiary consumers that live in the tropical Rainforest.</a:t>
            </a:r>
            <a:endParaRPr sz="2300">
              <a:solidFill>
                <a:schemeClr val="dk1"/>
              </a:solidFill>
              <a:highlight>
                <a:schemeClr val="lt1"/>
              </a:highlight>
            </a:endParaRPr>
          </a:p>
        </p:txBody>
      </p:sp>
    </p:spTree>
  </p:cSld>
  <p:clrMapOvr>
    <a:masterClrMapping/>
  </p:clrMapOvr>
  <mc:AlternateContent>
    <mc:Choice Requires="p14">
      <p:transition spd="slow" p14:dur="1000">
        <p:pus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900">
                <a:highlight>
                  <a:schemeClr val="lt1"/>
                </a:highlight>
              </a:rPr>
              <a:t>What are some examples of decomposers in the Tropical Rainforest?</a:t>
            </a:r>
            <a:endParaRPr b="1" sz="1900">
              <a:highlight>
                <a:schemeClr val="lt1"/>
              </a:highlight>
            </a:endParaRPr>
          </a:p>
        </p:txBody>
      </p:sp>
      <p:sp>
        <p:nvSpPr>
          <p:cNvPr id="100" name="Google Shape;100;p20"/>
          <p:cNvSpPr txBox="1"/>
          <p:nvPr>
            <p:ph idx="1" type="body"/>
          </p:nvPr>
        </p:nvSpPr>
        <p:spPr>
          <a:xfrm>
            <a:off x="311700" y="1152475"/>
            <a:ext cx="411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highlight>
                  <a:schemeClr val="lt1"/>
                </a:highlight>
              </a:rPr>
              <a:t>Scorpions are an example of decomposers that live in the Tropical Rainforest.</a:t>
            </a:r>
            <a:endParaRPr b="1">
              <a:solidFill>
                <a:schemeClr val="dk1"/>
              </a:solidFill>
              <a:highlight>
                <a:schemeClr val="lt1"/>
              </a:highlight>
            </a:endParaRPr>
          </a:p>
        </p:txBody>
      </p:sp>
      <p:pic>
        <p:nvPicPr>
          <p:cNvPr id="101" name="Google Shape;101;p20"/>
          <p:cNvPicPr preferRelativeResize="0"/>
          <p:nvPr/>
        </p:nvPicPr>
        <p:blipFill>
          <a:blip r:embed="rId3">
            <a:alphaModFix/>
          </a:blip>
          <a:stretch>
            <a:fillRect/>
          </a:stretch>
        </p:blipFill>
        <p:spPr>
          <a:xfrm>
            <a:off x="5845177" y="2186552"/>
            <a:ext cx="2644550" cy="2252800"/>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5F06"/>
        </a:solidFill>
      </p:bgPr>
    </p:bg>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highlight>
                  <a:schemeClr val="lt1"/>
                </a:highlight>
              </a:rPr>
              <a:t>What is an example of Mutualism in the Tropical Rainforest?</a:t>
            </a:r>
            <a:endParaRPr/>
          </a:p>
        </p:txBody>
      </p:sp>
      <p:sp>
        <p:nvSpPr>
          <p:cNvPr id="107" name="Google Shape;107;p21"/>
          <p:cNvSpPr txBox="1"/>
          <p:nvPr>
            <p:ph idx="1" type="body"/>
          </p:nvPr>
        </p:nvSpPr>
        <p:spPr>
          <a:xfrm>
            <a:off x="311700" y="1197675"/>
            <a:ext cx="4764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700">
                <a:solidFill>
                  <a:schemeClr val="dk1"/>
                </a:solidFill>
                <a:highlight>
                  <a:schemeClr val="lt1"/>
                </a:highlight>
                <a:latin typeface="Droid Sans"/>
                <a:ea typeface="Droid Sans"/>
                <a:cs typeface="Droid Sans"/>
                <a:sym typeface="Droid Sans"/>
              </a:rPr>
              <a:t>An example of mutualism in the tropical rainforest is a monarch butterfly because they travel in large groups to stay safe.</a:t>
            </a:r>
            <a:endParaRPr b="1" sz="2300">
              <a:solidFill>
                <a:schemeClr val="dk1"/>
              </a:solidFill>
              <a:highlight>
                <a:schemeClr val="lt1"/>
              </a:highlight>
            </a:endParaRPr>
          </a:p>
        </p:txBody>
      </p:sp>
      <p:pic>
        <p:nvPicPr>
          <p:cNvPr id="108" name="Google Shape;108;p21"/>
          <p:cNvPicPr preferRelativeResize="0"/>
          <p:nvPr/>
        </p:nvPicPr>
        <p:blipFill>
          <a:blip r:embed="rId3">
            <a:alphaModFix/>
          </a:blip>
          <a:stretch>
            <a:fillRect/>
          </a:stretch>
        </p:blipFill>
        <p:spPr>
          <a:xfrm>
            <a:off x="5511876" y="2486901"/>
            <a:ext cx="2881125" cy="1917275"/>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