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Each slide have a different background</a:t>
            </a:r>
            <a:endParaRPr/>
          </a:p>
          <a:p>
            <a:pPr indent="0" lvl="0" marL="0" rtl="0" algn="l">
              <a:spcBef>
                <a:spcPts val="0"/>
              </a:spcBef>
              <a:spcAft>
                <a:spcPts val="0"/>
              </a:spcAft>
              <a:buClr>
                <a:schemeClr val="dk1"/>
              </a:buClr>
              <a:buSzPts val="1100"/>
              <a:buFont typeface="Arial"/>
              <a:buNone/>
            </a:pPr>
            <a:r>
              <a:rPr lang="en"/>
              <a:t>Each slide have pictures</a:t>
            </a:r>
            <a:endParaRPr/>
          </a:p>
          <a:p>
            <a:pPr indent="0" lvl="0" marL="0" rtl="0" algn="l">
              <a:spcBef>
                <a:spcPts val="0"/>
              </a:spcBef>
              <a:spcAft>
                <a:spcPts val="0"/>
              </a:spcAft>
              <a:buClr>
                <a:schemeClr val="dk1"/>
              </a:buClr>
              <a:buSzPts val="1100"/>
              <a:buFont typeface="Arial"/>
              <a:buNone/>
            </a:pPr>
            <a:r>
              <a:rPr lang="en"/>
              <a:t>Each slide have transitions (information slides in, rotates, etc.)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highlight>
                  <a:schemeClr val="accent2"/>
                </a:highlight>
              </a:rPr>
              <a:t>This slide needs a transition,  This slide needs a picture. </a:t>
            </a:r>
            <a:endParaRPr>
              <a:highlight>
                <a:schemeClr val="accent2"/>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21e35192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121e35192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This slide needs a picture.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7a3f0b2c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7a3f0b2c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This slide needs a picture.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21e35192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121e35192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Please write a sentence explaining.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21e35192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21e35192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121e3519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121e3519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21e35192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21e35192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This slide needs a picture.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121e35192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21e35192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This slide needs a picture.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21e35192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21e35192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This slide needs a picture.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21e35192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21e35192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This slide needs a picture.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21e35192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21e35192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This slide needs a picture.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21e35192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21e35192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This slide needs a picture.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21e35192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21e35192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This slide needs a picture.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Biome Project:</a:t>
            </a:r>
            <a:endParaRPr/>
          </a:p>
          <a:p>
            <a:pPr indent="0" lvl="0" marL="0" rtl="0" algn="ctr">
              <a:spcBef>
                <a:spcPts val="0"/>
              </a:spcBef>
              <a:spcAft>
                <a:spcPts val="0"/>
              </a:spcAft>
              <a:buNone/>
            </a:pPr>
            <a:r>
              <a:rPr lang="en"/>
              <a:t>Polar Region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107" name="Shape 107"/>
        <p:cNvGrpSpPr/>
        <p:nvPr/>
      </p:nvGrpSpPr>
      <p:grpSpPr>
        <a:xfrm>
          <a:off x="0" y="0"/>
          <a:ext cx="0" cy="0"/>
          <a:chOff x="0" y="0"/>
          <a:chExt cx="0" cy="0"/>
        </a:xfrm>
      </p:grpSpPr>
      <p:sp>
        <p:nvSpPr>
          <p:cNvPr id="108" name="Google Shape;108;p22"/>
          <p:cNvSpPr txBox="1"/>
          <p:nvPr>
            <p:ph type="ctrTitle"/>
          </p:nvPr>
        </p:nvSpPr>
        <p:spPr>
          <a:xfrm>
            <a:off x="194800" y="423775"/>
            <a:ext cx="8520600" cy="142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500">
                <a:solidFill>
                  <a:srgbClr val="000000"/>
                </a:solidFill>
                <a:latin typeface="Droid Sans"/>
                <a:ea typeface="Droid Sans"/>
                <a:cs typeface="Droid Sans"/>
                <a:sym typeface="Droid Sans"/>
              </a:rPr>
              <a:t>Example of Commensalism in the Polar Region</a:t>
            </a:r>
            <a:endParaRPr sz="4500">
              <a:solidFill>
                <a:srgbClr val="000000"/>
              </a:solidFill>
            </a:endParaRPr>
          </a:p>
        </p:txBody>
      </p:sp>
      <p:sp>
        <p:nvSpPr>
          <p:cNvPr id="109" name="Google Shape;109;p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000000"/>
                </a:solidFill>
                <a:latin typeface="Roboto"/>
                <a:ea typeface="Roboto"/>
                <a:cs typeface="Roboto"/>
                <a:sym typeface="Roboto"/>
              </a:rPr>
              <a:t>A commensalism relationship between the animals and the arctic is between the arctic fox and the polar bear. Arctic foxes travel behind polar bears and scavenge on scraps of food. The polar bear is hardly affected and the fox benefits from the food.</a:t>
            </a:r>
            <a:endParaRPr sz="16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13" name="Shape 113"/>
        <p:cNvGrpSpPr/>
        <p:nvPr/>
      </p:nvGrpSpPr>
      <p:grpSpPr>
        <a:xfrm>
          <a:off x="0" y="0"/>
          <a:ext cx="0" cy="0"/>
          <a:chOff x="0" y="0"/>
          <a:chExt cx="0" cy="0"/>
        </a:xfrm>
      </p:grpSpPr>
      <p:sp>
        <p:nvSpPr>
          <p:cNvPr id="114" name="Google Shape;114;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500">
                <a:solidFill>
                  <a:srgbClr val="202124"/>
                </a:solidFill>
                <a:latin typeface="Droid Sans"/>
                <a:ea typeface="Droid Sans"/>
                <a:cs typeface="Droid Sans"/>
                <a:sym typeface="Droid Sans"/>
              </a:rPr>
              <a:t>Example of Parasitism in the Polar Region</a:t>
            </a:r>
            <a:endParaRPr sz="4500">
              <a:solidFill>
                <a:srgbClr val="202124"/>
              </a:solidFill>
              <a:latin typeface="Droid Sans"/>
              <a:ea typeface="Droid Sans"/>
              <a:cs typeface="Droid Sans"/>
              <a:sym typeface="Droid Sans"/>
            </a:endParaRPr>
          </a:p>
          <a:p>
            <a:pPr indent="0" lvl="0" marL="0" rtl="0" algn="ctr">
              <a:spcBef>
                <a:spcPts val="0"/>
              </a:spcBef>
              <a:spcAft>
                <a:spcPts val="0"/>
              </a:spcAft>
              <a:buNone/>
            </a:pPr>
            <a:r>
              <a:t/>
            </a:r>
            <a:endParaRPr sz="4500">
              <a:solidFill>
                <a:srgbClr val="202124"/>
              </a:solidFill>
            </a:endParaRPr>
          </a:p>
        </p:txBody>
      </p:sp>
      <p:sp>
        <p:nvSpPr>
          <p:cNvPr id="115" name="Google Shape;115;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202124"/>
                </a:solidFill>
              </a:rPr>
              <a:t>Typically, it is seen in the case of a liver tapeworm cyst. These organisms are prone to live and thrive in the bodies of various animals including wolves, caribou, polar bears, and moose. They feed on the food the animal eats, and as a result, the animal develops malnutrition.</a:t>
            </a:r>
            <a:endParaRPr sz="1600">
              <a:solidFill>
                <a:srgbClr val="202124"/>
              </a:solidFill>
            </a:endParaRPr>
          </a:p>
          <a:p>
            <a:pPr indent="0" lvl="0" marL="0" rtl="0" algn="ctr">
              <a:spcBef>
                <a:spcPts val="0"/>
              </a:spcBef>
              <a:spcAft>
                <a:spcPts val="0"/>
              </a:spcAft>
              <a:buNone/>
            </a:pPr>
            <a:r>
              <a:t/>
            </a:r>
            <a:endParaRPr sz="1600">
              <a:solidFill>
                <a:srgbClr val="20212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27BA0"/>
        </a:solidFill>
      </p:bgPr>
    </p:bg>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Would I want to live in the polar region.</a:t>
            </a:r>
            <a:endParaRPr/>
          </a:p>
        </p:txBody>
      </p:sp>
      <p:sp>
        <p:nvSpPr>
          <p:cNvPr id="121" name="Google Shape;121;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No</a:t>
            </a:r>
            <a:endParaRPr>
              <a:solidFill>
                <a:srgbClr val="000000"/>
              </a:solidFill>
            </a:endParaRPr>
          </a:p>
        </p:txBody>
      </p:sp>
      <p:pic>
        <p:nvPicPr>
          <p:cNvPr id="122" name="Google Shape;122;p24"/>
          <p:cNvPicPr preferRelativeResize="0"/>
          <p:nvPr/>
        </p:nvPicPr>
        <p:blipFill>
          <a:blip r:embed="rId3">
            <a:alphaModFix/>
          </a:blip>
          <a:stretch>
            <a:fillRect/>
          </a:stretch>
        </p:blipFill>
        <p:spPr>
          <a:xfrm>
            <a:off x="5334000" y="2571756"/>
            <a:ext cx="3810000" cy="2538412"/>
          </a:xfrm>
          <a:prstGeom prst="rect">
            <a:avLst/>
          </a:prstGeom>
          <a:noFill/>
          <a:ln>
            <a:noFill/>
          </a:ln>
        </p:spPr>
      </p:pic>
      <p:pic>
        <p:nvPicPr>
          <p:cNvPr id="123" name="Google Shape;123;p24"/>
          <p:cNvPicPr preferRelativeResize="0"/>
          <p:nvPr/>
        </p:nvPicPr>
        <p:blipFill>
          <a:blip r:embed="rId4">
            <a:alphaModFix/>
          </a:blip>
          <a:stretch>
            <a:fillRect/>
          </a:stretch>
        </p:blipFill>
        <p:spPr>
          <a:xfrm>
            <a:off x="-12" y="3295650"/>
            <a:ext cx="2466975" cy="1847850"/>
          </a:xfrm>
          <a:prstGeom prst="rect">
            <a:avLst/>
          </a:prstGeom>
          <a:noFill/>
          <a:ln>
            <a:noFill/>
          </a:ln>
        </p:spPr>
      </p:pic>
      <p:pic>
        <p:nvPicPr>
          <p:cNvPr id="124" name="Google Shape;124;p24"/>
          <p:cNvPicPr preferRelativeResize="0"/>
          <p:nvPr/>
        </p:nvPicPr>
        <p:blipFill>
          <a:blip r:embed="rId5">
            <a:alphaModFix/>
          </a:blip>
          <a:stretch>
            <a:fillRect/>
          </a:stretch>
        </p:blipFill>
        <p:spPr>
          <a:xfrm>
            <a:off x="2741948" y="1853454"/>
            <a:ext cx="2173775" cy="32567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would you find the polar region.</a:t>
            </a:r>
            <a:endParaRPr/>
          </a:p>
        </p:txBody>
      </p:sp>
      <p:sp>
        <p:nvSpPr>
          <p:cNvPr id="130" name="Google Shape;130;p25"/>
          <p:cNvSpPr txBox="1"/>
          <p:nvPr>
            <p:ph idx="1" type="body"/>
          </p:nvPr>
        </p:nvSpPr>
        <p:spPr>
          <a:xfrm>
            <a:off x="108225" y="10177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202124"/>
                </a:solidFill>
              </a:rPr>
              <a:t>The Arctic region covers parts of eight countries: Canada, Greenland, Iceland, Norway, Sweden, Finland, and the United States. </a:t>
            </a:r>
            <a:endParaRPr sz="1600"/>
          </a:p>
        </p:txBody>
      </p:sp>
      <p:pic>
        <p:nvPicPr>
          <p:cNvPr id="131" name="Google Shape;131;p25"/>
          <p:cNvPicPr preferRelativeResize="0"/>
          <p:nvPr/>
        </p:nvPicPr>
        <p:blipFill>
          <a:blip r:embed="rId3">
            <a:alphaModFix/>
          </a:blip>
          <a:stretch>
            <a:fillRect/>
          </a:stretch>
        </p:blipFill>
        <p:spPr>
          <a:xfrm>
            <a:off x="0" y="2972150"/>
            <a:ext cx="3877400" cy="2171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58" name="Shape 58"/>
        <p:cNvGrpSpPr/>
        <p:nvPr/>
      </p:nvGrpSpPr>
      <p:grpSpPr>
        <a:xfrm>
          <a:off x="0" y="0"/>
          <a:ext cx="0" cy="0"/>
          <a:chOff x="0" y="0"/>
          <a:chExt cx="0" cy="0"/>
        </a:xfrm>
      </p:grpSpPr>
      <p:sp>
        <p:nvSpPr>
          <p:cNvPr id="59" name="Google Shape;59;p14"/>
          <p:cNvSpPr txBox="1"/>
          <p:nvPr>
            <p:ph type="ctrTitle"/>
          </p:nvPr>
        </p:nvSpPr>
        <p:spPr>
          <a:xfrm>
            <a:off x="623408" y="0"/>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it like in the Polar region?</a:t>
            </a:r>
            <a:endParaRPr/>
          </a:p>
        </p:txBody>
      </p:sp>
      <p:sp>
        <p:nvSpPr>
          <p:cNvPr id="60" name="Google Shape;60;p14"/>
          <p:cNvSpPr txBox="1"/>
          <p:nvPr>
            <p:ph idx="1" type="subTitle"/>
          </p:nvPr>
        </p:nvSpPr>
        <p:spPr>
          <a:xfrm>
            <a:off x="447375" y="210827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The polar climate regions are characterized by a lack of warm summers. Every month in a polar climate has an average temperature of less than 10 °C (50 °F).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pic>
        <p:nvPicPr>
          <p:cNvPr id="61" name="Google Shape;61;p14"/>
          <p:cNvPicPr preferRelativeResize="0"/>
          <p:nvPr/>
        </p:nvPicPr>
        <p:blipFill>
          <a:blip r:embed="rId3">
            <a:alphaModFix/>
          </a:blip>
          <a:stretch>
            <a:fillRect/>
          </a:stretch>
        </p:blipFill>
        <p:spPr>
          <a:xfrm>
            <a:off x="-51075" y="3019350"/>
            <a:ext cx="3222238" cy="2052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65" name="Shape 65"/>
        <p:cNvGrpSpPr/>
        <p:nvPr/>
      </p:nvGrpSpPr>
      <p:grpSpPr>
        <a:xfrm>
          <a:off x="0" y="0"/>
          <a:ext cx="0" cy="0"/>
          <a:chOff x="0" y="0"/>
          <a:chExt cx="0" cy="0"/>
        </a:xfrm>
      </p:grpSpPr>
      <p:sp>
        <p:nvSpPr>
          <p:cNvPr id="66" name="Google Shape;66;p15"/>
          <p:cNvSpPr txBox="1"/>
          <p:nvPr>
            <p:ph type="ctrTitle"/>
          </p:nvPr>
        </p:nvSpPr>
        <p:spPr>
          <a:xfrm>
            <a:off x="378508" y="3724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500"/>
              <a:t>Are there a</a:t>
            </a:r>
            <a:r>
              <a:rPr lang="en" sz="4500"/>
              <a:t>ny adaptations your creatures need to survive in the polar region?</a:t>
            </a:r>
            <a:endParaRPr sz="4500"/>
          </a:p>
        </p:txBody>
      </p:sp>
      <p:sp>
        <p:nvSpPr>
          <p:cNvPr id="67" name="Google Shape;67;p1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000000"/>
                </a:solidFill>
              </a:rPr>
              <a:t>Animals in polar regions have adapted to survive in these extreme conditions. They have thick fur or feathers, blend in with the white snow, or hibernate during the coldest winter months. </a:t>
            </a:r>
            <a:endParaRPr sz="16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71" name="Shape 71"/>
        <p:cNvGrpSpPr/>
        <p:nvPr/>
      </p:nvGrpSpPr>
      <p:grpSpPr>
        <a:xfrm>
          <a:off x="0" y="0"/>
          <a:ext cx="0" cy="0"/>
          <a:chOff x="0" y="0"/>
          <a:chExt cx="0" cy="0"/>
        </a:xfrm>
      </p:grpSpPr>
      <p:sp>
        <p:nvSpPr>
          <p:cNvPr id="72" name="Google Shape;72;p16"/>
          <p:cNvSpPr txBox="1"/>
          <p:nvPr>
            <p:ph type="ctrTitle"/>
          </p:nvPr>
        </p:nvSpPr>
        <p:spPr>
          <a:xfrm>
            <a:off x="311708" y="2292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500">
                <a:solidFill>
                  <a:srgbClr val="000000"/>
                </a:solidFill>
                <a:latin typeface="Droid Sans"/>
                <a:ea typeface="Droid Sans"/>
                <a:cs typeface="Droid Sans"/>
                <a:sym typeface="Droid Sans"/>
              </a:rPr>
              <a:t>Examples of Producers in your biome:</a:t>
            </a:r>
            <a:endParaRPr sz="4500">
              <a:solidFill>
                <a:srgbClr val="000000"/>
              </a:solidFill>
            </a:endParaRPr>
          </a:p>
        </p:txBody>
      </p:sp>
      <p:sp>
        <p:nvSpPr>
          <p:cNvPr id="73" name="Google Shape;73;p1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000000"/>
                </a:solidFill>
                <a:latin typeface="Droid Sans"/>
                <a:ea typeface="Droid Sans"/>
                <a:cs typeface="Droid Sans"/>
                <a:sym typeface="Droid Sans"/>
              </a:rPr>
              <a:t>Producers that live in the polar region are sea ice algae, microalgae, phytoplankton.</a:t>
            </a:r>
            <a:endParaRPr sz="16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77" name="Shape 77"/>
        <p:cNvGrpSpPr/>
        <p:nvPr/>
      </p:nvGrpSpPr>
      <p:grpSpPr>
        <a:xfrm>
          <a:off x="0" y="0"/>
          <a:ext cx="0" cy="0"/>
          <a:chOff x="0" y="0"/>
          <a:chExt cx="0" cy="0"/>
        </a:xfrm>
      </p:grpSpPr>
      <p:sp>
        <p:nvSpPr>
          <p:cNvPr id="78" name="Google Shape;78;p17"/>
          <p:cNvSpPr txBox="1"/>
          <p:nvPr>
            <p:ph type="ctrTitle"/>
          </p:nvPr>
        </p:nvSpPr>
        <p:spPr>
          <a:xfrm>
            <a:off x="311708" y="35332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500">
                <a:solidFill>
                  <a:srgbClr val="202124"/>
                </a:solidFill>
                <a:latin typeface="Droid Sans"/>
                <a:ea typeface="Droid Sans"/>
                <a:cs typeface="Droid Sans"/>
                <a:sym typeface="Droid Sans"/>
              </a:rPr>
              <a:t>Examples of Primary Consumers </a:t>
            </a:r>
            <a:r>
              <a:rPr lang="en" sz="4500">
                <a:solidFill>
                  <a:srgbClr val="202124"/>
                </a:solidFill>
                <a:latin typeface="Droid Sans"/>
                <a:ea typeface="Droid Sans"/>
                <a:cs typeface="Droid Sans"/>
                <a:sym typeface="Droid Sans"/>
              </a:rPr>
              <a:t>the</a:t>
            </a:r>
            <a:r>
              <a:rPr lang="en" sz="4500">
                <a:solidFill>
                  <a:srgbClr val="202124"/>
                </a:solidFill>
                <a:latin typeface="Droid Sans"/>
                <a:ea typeface="Droid Sans"/>
                <a:cs typeface="Droid Sans"/>
                <a:sym typeface="Droid Sans"/>
              </a:rPr>
              <a:t> Polar Region</a:t>
            </a:r>
            <a:endParaRPr sz="4500">
              <a:solidFill>
                <a:srgbClr val="202124"/>
              </a:solidFill>
              <a:latin typeface="Droid Sans"/>
              <a:ea typeface="Droid Sans"/>
              <a:cs typeface="Droid Sans"/>
              <a:sym typeface="Droid Sans"/>
            </a:endParaRPr>
          </a:p>
          <a:p>
            <a:pPr indent="0" lvl="0" marL="0" rtl="0" algn="ctr">
              <a:spcBef>
                <a:spcPts val="0"/>
              </a:spcBef>
              <a:spcAft>
                <a:spcPts val="0"/>
              </a:spcAft>
              <a:buNone/>
            </a:pPr>
            <a:r>
              <a:t/>
            </a:r>
            <a:endParaRPr sz="4500">
              <a:solidFill>
                <a:srgbClr val="202124"/>
              </a:solidFill>
            </a:endParaRPr>
          </a:p>
        </p:txBody>
      </p:sp>
      <p:sp>
        <p:nvSpPr>
          <p:cNvPr id="79" name="Google Shape;79;p17"/>
          <p:cNvSpPr txBox="1"/>
          <p:nvPr>
            <p:ph idx="1" type="subTitle"/>
          </p:nvPr>
        </p:nvSpPr>
        <p:spPr>
          <a:xfrm>
            <a:off x="349875" y="28532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000000"/>
                </a:solidFill>
                <a:latin typeface="Droid Sans"/>
                <a:ea typeface="Droid Sans"/>
                <a:cs typeface="Droid Sans"/>
                <a:sym typeface="Droid Sans"/>
              </a:rPr>
              <a:t>Examples of primary consumers are Arctic rabbit,</a:t>
            </a:r>
            <a:r>
              <a:rPr lang="en" sz="1600">
                <a:solidFill>
                  <a:srgbClr val="000000"/>
                </a:solidFill>
                <a:latin typeface="Roboto"/>
                <a:ea typeface="Roboto"/>
                <a:cs typeface="Roboto"/>
                <a:sym typeface="Roboto"/>
              </a:rPr>
              <a:t>pikas, musk oxen, caribou, lemmings, and arctic hares.</a:t>
            </a:r>
            <a:endParaRPr sz="16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3" name="Shape 83"/>
        <p:cNvGrpSpPr/>
        <p:nvPr/>
      </p:nvGrpSpPr>
      <p:grpSpPr>
        <a:xfrm>
          <a:off x="0" y="0"/>
          <a:ext cx="0" cy="0"/>
          <a:chOff x="0" y="0"/>
          <a:chExt cx="0" cy="0"/>
        </a:xfrm>
      </p:grpSpPr>
      <p:sp>
        <p:nvSpPr>
          <p:cNvPr id="84" name="Google Shape;84;p1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500">
                <a:solidFill>
                  <a:srgbClr val="000000"/>
                </a:solidFill>
                <a:latin typeface="Droid Sans"/>
                <a:ea typeface="Droid Sans"/>
                <a:cs typeface="Droid Sans"/>
                <a:sym typeface="Droid Sans"/>
              </a:rPr>
              <a:t>Examples of Secondary Consumers in the Polar Region</a:t>
            </a:r>
            <a:endParaRPr sz="4500">
              <a:solidFill>
                <a:srgbClr val="000000"/>
              </a:solidFill>
              <a:latin typeface="Droid Sans"/>
              <a:ea typeface="Droid Sans"/>
              <a:cs typeface="Droid Sans"/>
              <a:sym typeface="Droid Sans"/>
            </a:endParaRPr>
          </a:p>
          <a:p>
            <a:pPr indent="0" lvl="0" marL="0" rtl="0" algn="ctr">
              <a:spcBef>
                <a:spcPts val="0"/>
              </a:spcBef>
              <a:spcAft>
                <a:spcPts val="0"/>
              </a:spcAft>
              <a:buNone/>
            </a:pPr>
            <a:r>
              <a:t/>
            </a:r>
            <a:endParaRPr sz="4500">
              <a:solidFill>
                <a:srgbClr val="000000"/>
              </a:solidFill>
            </a:endParaRPr>
          </a:p>
        </p:txBody>
      </p:sp>
      <p:sp>
        <p:nvSpPr>
          <p:cNvPr id="85" name="Google Shape;85;p1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000000"/>
                </a:solidFill>
              </a:rPr>
              <a:t>Examples of secondary consumers are arctic foxes, brown bears, and arctic wolves.</a:t>
            </a:r>
            <a:endParaRPr sz="16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89" name="Shape 89"/>
        <p:cNvGrpSpPr/>
        <p:nvPr/>
      </p:nvGrpSpPr>
      <p:grpSpPr>
        <a:xfrm>
          <a:off x="0" y="0"/>
          <a:ext cx="0" cy="0"/>
          <a:chOff x="0" y="0"/>
          <a:chExt cx="0" cy="0"/>
        </a:xfrm>
      </p:grpSpPr>
      <p:sp>
        <p:nvSpPr>
          <p:cNvPr id="90" name="Google Shape;90;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500">
                <a:latin typeface="Droid Sans"/>
                <a:ea typeface="Droid Sans"/>
                <a:cs typeface="Droid Sans"/>
                <a:sym typeface="Droid Sans"/>
              </a:rPr>
              <a:t>Examples of Tertiary Consumers in the  Polar Region</a:t>
            </a:r>
            <a:endParaRPr sz="4500">
              <a:latin typeface="Droid Sans"/>
              <a:ea typeface="Droid Sans"/>
              <a:cs typeface="Droid Sans"/>
              <a:sym typeface="Droid Sans"/>
            </a:endParaRPr>
          </a:p>
          <a:p>
            <a:pPr indent="0" lvl="0" marL="0" rtl="0" algn="ctr">
              <a:spcBef>
                <a:spcPts val="0"/>
              </a:spcBef>
              <a:spcAft>
                <a:spcPts val="0"/>
              </a:spcAft>
              <a:buNone/>
            </a:pPr>
            <a:r>
              <a:t/>
            </a:r>
            <a:endParaRPr sz="4500"/>
          </a:p>
        </p:txBody>
      </p:sp>
      <p:sp>
        <p:nvSpPr>
          <p:cNvPr id="91" name="Google Shape;91;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Droid Sans"/>
                <a:ea typeface="Droid Sans"/>
                <a:cs typeface="Droid Sans"/>
                <a:sym typeface="Droid Sans"/>
              </a:rPr>
              <a:t>Examples of tertiary consumers are the</a:t>
            </a:r>
            <a:r>
              <a:rPr lang="en" sz="1600">
                <a:solidFill>
                  <a:schemeClr val="dk1"/>
                </a:solidFill>
                <a:latin typeface="Roboto"/>
                <a:ea typeface="Roboto"/>
                <a:cs typeface="Roboto"/>
                <a:sym typeface="Roboto"/>
              </a:rPr>
              <a:t> polar bear, and eagles, which prey on the arctic fox as well as primary consumers</a:t>
            </a:r>
            <a:endParaRPr sz="1600">
              <a:solidFill>
                <a:schemeClr val="dk1"/>
              </a:solidFill>
              <a:latin typeface="Droid Sans"/>
              <a:ea typeface="Droid Sans"/>
              <a:cs typeface="Droid Sans"/>
              <a:sym typeface="Droid Sans"/>
            </a:endParaRPr>
          </a:p>
          <a:p>
            <a:pPr indent="0" lvl="0" marL="0" rtl="0" algn="ctr">
              <a:spcBef>
                <a:spcPts val="0"/>
              </a:spcBef>
              <a:spcAft>
                <a:spcPts val="0"/>
              </a:spcAft>
              <a:buNone/>
            </a:pPr>
            <a:r>
              <a:t/>
            </a:r>
            <a:endParaRPr sz="16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95" name="Shape 95"/>
        <p:cNvGrpSpPr/>
        <p:nvPr/>
      </p:nvGrpSpPr>
      <p:grpSpPr>
        <a:xfrm>
          <a:off x="0" y="0"/>
          <a:ext cx="0" cy="0"/>
          <a:chOff x="0" y="0"/>
          <a:chExt cx="0" cy="0"/>
        </a:xfrm>
      </p:grpSpPr>
      <p:sp>
        <p:nvSpPr>
          <p:cNvPr id="96" name="Google Shape;96;p20"/>
          <p:cNvSpPr txBox="1"/>
          <p:nvPr>
            <p:ph type="ctrTitle"/>
          </p:nvPr>
        </p:nvSpPr>
        <p:spPr>
          <a:xfrm>
            <a:off x="209400" y="365300"/>
            <a:ext cx="8520600" cy="145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500">
                <a:solidFill>
                  <a:srgbClr val="202124"/>
                </a:solidFill>
                <a:latin typeface="Droid Sans"/>
                <a:ea typeface="Droid Sans"/>
                <a:cs typeface="Droid Sans"/>
                <a:sym typeface="Droid Sans"/>
              </a:rPr>
              <a:t>Examples of Decomposers in the Polar Region</a:t>
            </a:r>
            <a:endParaRPr sz="4500">
              <a:solidFill>
                <a:srgbClr val="202124"/>
              </a:solidFill>
            </a:endParaRPr>
          </a:p>
        </p:txBody>
      </p:sp>
      <p:sp>
        <p:nvSpPr>
          <p:cNvPr id="97" name="Google Shape;97;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202124"/>
                </a:solidFill>
                <a:latin typeface="Droid Sans"/>
                <a:ea typeface="Droid Sans"/>
                <a:cs typeface="Droid Sans"/>
                <a:sym typeface="Droid Sans"/>
              </a:rPr>
              <a:t>The decomposers found in the Polar Region are bacteria.</a:t>
            </a:r>
            <a:endParaRPr sz="1600">
              <a:solidFill>
                <a:srgbClr val="20212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01" name="Shape 101"/>
        <p:cNvGrpSpPr/>
        <p:nvPr/>
      </p:nvGrpSpPr>
      <p:grpSpPr>
        <a:xfrm>
          <a:off x="0" y="0"/>
          <a:ext cx="0" cy="0"/>
          <a:chOff x="0" y="0"/>
          <a:chExt cx="0" cy="0"/>
        </a:xfrm>
      </p:grpSpPr>
      <p:sp>
        <p:nvSpPr>
          <p:cNvPr id="102" name="Google Shape;102;p21"/>
          <p:cNvSpPr txBox="1"/>
          <p:nvPr>
            <p:ph type="ctrTitle"/>
          </p:nvPr>
        </p:nvSpPr>
        <p:spPr>
          <a:xfrm>
            <a:off x="165600" y="292250"/>
            <a:ext cx="8520600" cy="155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500">
                <a:solidFill>
                  <a:srgbClr val="202124"/>
                </a:solidFill>
                <a:latin typeface="Droid Sans"/>
                <a:ea typeface="Droid Sans"/>
                <a:cs typeface="Droid Sans"/>
                <a:sym typeface="Droid Sans"/>
              </a:rPr>
              <a:t>Example of Mutualism in the Polar Region</a:t>
            </a:r>
            <a:endParaRPr sz="4500">
              <a:solidFill>
                <a:srgbClr val="202124"/>
              </a:solidFill>
            </a:endParaRPr>
          </a:p>
        </p:txBody>
      </p:sp>
      <p:sp>
        <p:nvSpPr>
          <p:cNvPr id="103" name="Google Shape;103;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202124"/>
                </a:solidFill>
                <a:latin typeface="Droid Sans"/>
                <a:ea typeface="Droid Sans"/>
                <a:cs typeface="Droid Sans"/>
                <a:sym typeface="Droid Sans"/>
              </a:rPr>
              <a:t>A mutualism </a:t>
            </a:r>
            <a:r>
              <a:rPr lang="en" sz="1600">
                <a:solidFill>
                  <a:srgbClr val="202124"/>
                </a:solidFill>
                <a:latin typeface="Roboto"/>
                <a:ea typeface="Roboto"/>
                <a:cs typeface="Roboto"/>
                <a:sym typeface="Roboto"/>
              </a:rPr>
              <a:t>relationship between the animals of the Arctic is between the Caribou and the Arctic Fox. When Caribou are out looking for food, the Arctic fox follows. The caribou exposes a small bit of itself, bringing closer other mammals</a:t>
            </a:r>
            <a:endParaRPr sz="1600">
              <a:solidFill>
                <a:srgbClr val="202124"/>
              </a:solidFill>
              <a:latin typeface="Droid Sans"/>
              <a:ea typeface="Droid Sans"/>
              <a:cs typeface="Droid Sans"/>
              <a:sym typeface="Droid Sans"/>
            </a:endParaRPr>
          </a:p>
          <a:p>
            <a:pPr indent="0" lvl="0" marL="0" rtl="0" algn="ctr">
              <a:spcBef>
                <a:spcPts val="0"/>
              </a:spcBef>
              <a:spcAft>
                <a:spcPts val="0"/>
              </a:spcAft>
              <a:buNone/>
            </a:pPr>
            <a:r>
              <a:t/>
            </a:r>
            <a:endParaRPr sz="1600">
              <a:solidFill>
                <a:srgbClr val="202124"/>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