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Each slide have a different background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Each slide have pictures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Each slide have transitions (information slides in, rotates, etc.)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accent2"/>
                </a:highlight>
              </a:rPr>
              <a:t>This slide needs a transition. </a:t>
            </a:r>
            <a:endParaRPr>
              <a:highlight>
                <a:schemeClr val="accent2"/>
              </a:highlight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16238f4b74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16238f4b74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slide have a different background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slide have pictures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slide have transitions (information slides in, rotates, etc.)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accent2"/>
                </a:highlight>
              </a:rPr>
              <a:t>This slide needs a transition.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16238f4b74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16238f4b74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slide have a different background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slide have pictures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slide have transitions (information slides in, rotates, etc.)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accent2"/>
                </a:highlight>
              </a:rPr>
              <a:t>This slide needs a transition.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15ee3185c4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15ee3185c4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Extra Credit slide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slide have a different background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slide have pictures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slide have transitions (information slides in, rotates, etc.)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accent2"/>
                </a:highlight>
              </a:rPr>
              <a:t>This slide needs a transition.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9d4748335b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9d4748335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slide have a different background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slide have pictures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slide have transitions (information slides in, rotates, etc.)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accent2"/>
                </a:highlight>
              </a:rPr>
              <a:t>This slide needs a transition.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15ee3185c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15ee3185c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slide have a different background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slide have pictures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slide have transitions (information slides in, rotates, etc.)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accent2"/>
                </a:highlight>
              </a:rPr>
              <a:t>This slide needs a transition.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15ee3185c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15ee3185c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slide have a different background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slide have pictures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slide have transitions (information slides in, rotates, etc.)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accent2"/>
                </a:highlight>
              </a:rPr>
              <a:t>This slide needs a transition.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15ee3185c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15ee3185c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slide have a different background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slide have pictures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slide have transitions (information slides in, rotates, etc.)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accent2"/>
                </a:highlight>
              </a:rPr>
              <a:t>This slide needs a transition.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15ee3185c4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15ee3185c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slide have a different background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slide have pictures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slide have transitions (information slides in, rotates, etc.)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accent2"/>
                </a:highlight>
              </a:rPr>
              <a:t>This slide needs a transition.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16238f4b74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16238f4b74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slide have a different background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slide have pictures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slide have transitions (information slides in, rotates, etc.)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accent2"/>
                </a:highlight>
              </a:rPr>
              <a:t>This slide needs a transition.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16238f4b74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16238f4b74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slide have a different background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slide have pictures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slide have transitions (information slides in, rotates, etc.)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accent2"/>
                </a:highlight>
              </a:rPr>
              <a:t>This slide needs a transition.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16238f4b74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16238f4b74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slide have a different background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slide have pictures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slide have transitions (information slides in, rotates, etc.)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accent2"/>
                </a:highlight>
              </a:rPr>
              <a:t>This slide needs a transition.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jpg"/><Relationship Id="rId4" Type="http://schemas.openxmlformats.org/officeDocument/2006/relationships/image" Target="../media/image34.jpg"/><Relationship Id="rId5" Type="http://schemas.openxmlformats.org/officeDocument/2006/relationships/image" Target="../media/image2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jpg"/><Relationship Id="rId4" Type="http://schemas.openxmlformats.org/officeDocument/2006/relationships/image" Target="../media/image2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g"/><Relationship Id="rId4" Type="http://schemas.openxmlformats.org/officeDocument/2006/relationships/image" Target="../media/image23.png"/><Relationship Id="rId5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3.jpg"/><Relationship Id="rId4" Type="http://schemas.openxmlformats.org/officeDocument/2006/relationships/image" Target="../media/image24.jpg"/><Relationship Id="rId5" Type="http://schemas.openxmlformats.org/officeDocument/2006/relationships/image" Target="../media/image1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2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Relationship Id="rId4" Type="http://schemas.openxmlformats.org/officeDocument/2006/relationships/image" Target="../media/image22.jpg"/><Relationship Id="rId5" Type="http://schemas.openxmlformats.org/officeDocument/2006/relationships/image" Target="../media/image2.jpg"/><Relationship Id="rId6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Relationship Id="rId4" Type="http://schemas.openxmlformats.org/officeDocument/2006/relationships/image" Target="../media/image31.jpg"/><Relationship Id="rId5" Type="http://schemas.openxmlformats.org/officeDocument/2006/relationships/image" Target="../media/image1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Relationship Id="rId4" Type="http://schemas.openxmlformats.org/officeDocument/2006/relationships/image" Target="../media/image11.jpg"/><Relationship Id="rId5" Type="http://schemas.openxmlformats.org/officeDocument/2006/relationships/image" Target="../media/image3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Relationship Id="rId4" Type="http://schemas.openxmlformats.org/officeDocument/2006/relationships/image" Target="../media/image16.jpg"/><Relationship Id="rId5" Type="http://schemas.openxmlformats.org/officeDocument/2006/relationships/image" Target="../media/image2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C9DAF8"/>
                </a:highlight>
              </a:rPr>
              <a:t>Biome Project</a:t>
            </a:r>
            <a:endParaRPr>
              <a:highlight>
                <a:srgbClr val="C9DAF8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highlight>
                  <a:srgbClr val="C9DAF8"/>
                </a:highlight>
              </a:rPr>
              <a:t>By: Karla Hernandez</a:t>
            </a:r>
            <a:endParaRPr sz="1400">
              <a:highlight>
                <a:srgbClr val="C9DAF8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C9DAF8"/>
              </a:highligh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C9DAF8"/>
                </a:highlight>
              </a:rPr>
              <a:t>Examples of Commensalism in the Temperate Forest</a:t>
            </a:r>
            <a:endParaRPr>
              <a:highlight>
                <a:srgbClr val="C9DAF8"/>
              </a:highlight>
            </a:endParaRPr>
          </a:p>
        </p:txBody>
      </p:sp>
      <p:sp>
        <p:nvSpPr>
          <p:cNvPr id="125" name="Google Shape;125;p22"/>
          <p:cNvSpPr txBox="1"/>
          <p:nvPr>
            <p:ph idx="1" type="body"/>
          </p:nvPr>
        </p:nvSpPr>
        <p:spPr>
          <a:xfrm>
            <a:off x="233750" y="14905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highlight>
                  <a:srgbClr val="C9DAF8"/>
                </a:highlight>
              </a:rPr>
              <a:t>Examples of commensalism in the temperate forest are ecitoninae and antbirds, ecitoninae (ants) take food and leave behind left overs</a:t>
            </a:r>
            <a:endParaRPr>
              <a:highlight>
                <a:srgbClr val="C9DAF8"/>
              </a:highlight>
            </a:endParaRPr>
          </a:p>
        </p:txBody>
      </p:sp>
      <p:pic>
        <p:nvPicPr>
          <p:cNvPr id="126" name="Google Shape;12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571750"/>
            <a:ext cx="3869545" cy="2579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7574" y="2392725"/>
            <a:ext cx="4146427" cy="2758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C9DAF8"/>
                </a:highlight>
              </a:rPr>
              <a:t>Examples of Parasitism </a:t>
            </a:r>
            <a:endParaRPr>
              <a:highlight>
                <a:srgbClr val="C9DAF8"/>
              </a:highlight>
            </a:endParaRPr>
          </a:p>
        </p:txBody>
      </p:sp>
      <p:sp>
        <p:nvSpPr>
          <p:cNvPr id="133" name="Google Shape;133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highlight>
                  <a:srgbClr val="C9DAF8"/>
                </a:highlight>
              </a:rPr>
              <a:t>Mosquitos suck the blood out of lynxs. The mosquito is benefitted while the lynx is harmed</a:t>
            </a:r>
            <a:endParaRPr>
              <a:highlight>
                <a:srgbClr val="C9DAF8"/>
              </a:highlight>
            </a:endParaRPr>
          </a:p>
        </p:txBody>
      </p:sp>
      <p:pic>
        <p:nvPicPr>
          <p:cNvPr id="134" name="Google Shape;13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312950"/>
            <a:ext cx="2489326" cy="2830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C9DAF8"/>
                </a:highlight>
              </a:rPr>
              <a:t>Would I live in my biome?</a:t>
            </a:r>
            <a:endParaRPr>
              <a:highlight>
                <a:srgbClr val="C9DAF8"/>
              </a:highlight>
            </a:endParaRPr>
          </a:p>
        </p:txBody>
      </p:sp>
      <p:sp>
        <p:nvSpPr>
          <p:cNvPr id="140" name="Google Shape;140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highlight>
                  <a:srgbClr val="C9DAF8"/>
                </a:highlight>
              </a:rPr>
              <a:t>Personally I would not like to live in my biome because i don’t really like forests they kind of scare me and I feel like I’ll miss my home.</a:t>
            </a:r>
            <a:endParaRPr>
              <a:highlight>
                <a:srgbClr val="C9DAF8"/>
              </a:highlight>
            </a:endParaRPr>
          </a:p>
        </p:txBody>
      </p:sp>
      <p:pic>
        <p:nvPicPr>
          <p:cNvPr id="141" name="Google Shape;14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715600"/>
            <a:ext cx="5042202" cy="386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18325" y="1924550"/>
            <a:ext cx="3218950" cy="321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highlight>
                  <a:srgbClr val="C9DAF8"/>
                </a:highlight>
              </a:rPr>
              <a:t>What is the average temperature in the temperate forest?</a:t>
            </a:r>
            <a:endParaRPr sz="2400">
              <a:highlight>
                <a:srgbClr val="C9DAF8"/>
              </a:highlight>
            </a:endParaRPr>
          </a:p>
        </p:txBody>
      </p:sp>
      <p:sp>
        <p:nvSpPr>
          <p:cNvPr id="60" name="Google Shape;60;p14"/>
          <p:cNvSpPr txBox="1"/>
          <p:nvPr>
            <p:ph idx="1" type="body"/>
          </p:nvPr>
        </p:nvSpPr>
        <p:spPr>
          <a:xfrm>
            <a:off x="141475" y="10785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highlight>
                  <a:srgbClr val="C9DAF8"/>
                </a:highlight>
              </a:rPr>
              <a:t>The average temperature in the </a:t>
            </a:r>
            <a:r>
              <a:rPr lang="en">
                <a:highlight>
                  <a:srgbClr val="C9DAF8"/>
                </a:highlight>
              </a:rPr>
              <a:t>temperate forest is 50 degrees fahrenheit in the winters. While in the summers the average is about 70 degrees fahrenheit.</a:t>
            </a:r>
            <a:endParaRPr>
              <a:highlight>
                <a:srgbClr val="C9DAF8"/>
              </a:highlight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475" y="1971725"/>
            <a:ext cx="2454578" cy="296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0451" y="2480550"/>
            <a:ext cx="3441152" cy="2346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highlight>
                  <a:srgbClr val="C9DAF8"/>
                </a:highlight>
              </a:rPr>
              <a:t>Adaptations creatures in the temperate forest need to survive.</a:t>
            </a:r>
            <a:endParaRPr sz="2600">
              <a:highlight>
                <a:srgbClr val="C9DAF8"/>
              </a:highlight>
            </a:endParaRPr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433300" y="15780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highlight>
                  <a:srgbClr val="C9DAF8"/>
                </a:highlight>
              </a:rPr>
              <a:t>Creatures from the temperate forest need to adapt to the changing seasons. They need to adapt to cold winters and hot summers.</a:t>
            </a:r>
            <a:endParaRPr>
              <a:highlight>
                <a:srgbClr val="C9DAF8"/>
              </a:highlight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075" y="2896025"/>
            <a:ext cx="3601524" cy="21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66350" y="2571750"/>
            <a:ext cx="4362871" cy="2538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C9DAF8"/>
                </a:highlight>
              </a:rPr>
              <a:t>Examples of Producers in the Temperate Forest</a:t>
            </a:r>
            <a:endParaRPr>
              <a:highlight>
                <a:srgbClr val="C9DAF8"/>
              </a:highlight>
            </a:endParaRPr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1831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highlight>
                  <a:srgbClr val="C9DAF8"/>
                </a:highlight>
              </a:rPr>
              <a:t>Producers in the temperate forest are canopy conifers like firs, cedars, hemlo and spruce</a:t>
            </a:r>
            <a:endParaRPr>
              <a:highlight>
                <a:srgbClr val="C9DAF8"/>
              </a:highlight>
            </a:endParaRPr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283075"/>
            <a:ext cx="3149326" cy="186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76250" y="2866950"/>
            <a:ext cx="4496524" cy="227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C9DAF8"/>
                </a:highlight>
              </a:rPr>
              <a:t>Primary Consumers in the Temperate Forest</a:t>
            </a:r>
            <a:endParaRPr>
              <a:highlight>
                <a:srgbClr val="C9DAF8"/>
              </a:highlight>
            </a:endParaRPr>
          </a:p>
        </p:txBody>
      </p:sp>
      <p:sp>
        <p:nvSpPr>
          <p:cNvPr id="84" name="Google Shape;84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highlight>
                  <a:srgbClr val="C9DAF8"/>
                </a:highlight>
              </a:rPr>
              <a:t>Primary consumers in the temperate forest are rabbits, squirrels, and mice</a:t>
            </a:r>
            <a:endParaRPr>
              <a:highlight>
                <a:srgbClr val="C9DAF8"/>
              </a:highlight>
            </a:endParaRPr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7275" y="2834413"/>
            <a:ext cx="3598452" cy="230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23800" y="2571750"/>
            <a:ext cx="2643941" cy="256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20372" y="3046588"/>
            <a:ext cx="2969175" cy="188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C9DAF8"/>
                </a:highlight>
              </a:rPr>
              <a:t>Examples</a:t>
            </a:r>
            <a:r>
              <a:rPr lang="en">
                <a:highlight>
                  <a:srgbClr val="C9DAF8"/>
                </a:highlight>
              </a:rPr>
              <a:t> of Secondary Consumers in the Temperate Forest</a:t>
            </a:r>
            <a:endParaRPr>
              <a:highlight>
                <a:srgbClr val="C9DAF8"/>
              </a:highlight>
            </a:endParaRPr>
          </a:p>
        </p:txBody>
      </p:sp>
      <p:sp>
        <p:nvSpPr>
          <p:cNvPr id="93" name="Google Shape;93;p18"/>
          <p:cNvSpPr txBox="1"/>
          <p:nvPr>
            <p:ph idx="1" type="body"/>
          </p:nvPr>
        </p:nvSpPr>
        <p:spPr>
          <a:xfrm>
            <a:off x="311700" y="15172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highlight>
                  <a:srgbClr val="C9DAF8"/>
                </a:highlight>
              </a:rPr>
              <a:t>Secondary consumers in the temperate forest include bears, foxes, raccoons, raptors and owls </a:t>
            </a:r>
            <a:endParaRPr>
              <a:highlight>
                <a:srgbClr val="C9DAF8"/>
              </a:highlight>
            </a:endParaRPr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477000"/>
            <a:ext cx="4818872" cy="251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4875" y="2040125"/>
            <a:ext cx="4109924" cy="2837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C9DAF8"/>
                </a:highlight>
              </a:rPr>
              <a:t>Tertiary Consumers in the Temperate F</a:t>
            </a:r>
            <a:r>
              <a:rPr lang="en">
                <a:highlight>
                  <a:srgbClr val="C9DAF8"/>
                </a:highlight>
              </a:rPr>
              <a:t>orest</a:t>
            </a:r>
            <a:endParaRPr>
              <a:highlight>
                <a:srgbClr val="C9DAF8"/>
              </a:highlight>
            </a:endParaRPr>
          </a:p>
        </p:txBody>
      </p:sp>
      <p:sp>
        <p:nvSpPr>
          <p:cNvPr id="101" name="Google Shape;101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highlight>
                  <a:srgbClr val="C9DAF8"/>
                </a:highlight>
              </a:rPr>
              <a:t>Tertiary consumers in the temperate forest are coyotes, black bears, eagles and owls </a:t>
            </a:r>
            <a:endParaRPr>
              <a:highlight>
                <a:srgbClr val="C9DAF8"/>
              </a:highlight>
            </a:endParaRPr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659925"/>
            <a:ext cx="4374825" cy="248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11023" y="1864775"/>
            <a:ext cx="3136299" cy="418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C9DAF8"/>
                </a:highlight>
              </a:rPr>
              <a:t>Examples of Decomposers in the Temperate Forest</a:t>
            </a:r>
            <a:endParaRPr>
              <a:highlight>
                <a:srgbClr val="C9DAF8"/>
              </a:highlight>
            </a:endParaRPr>
          </a:p>
        </p:txBody>
      </p:sp>
      <p:sp>
        <p:nvSpPr>
          <p:cNvPr id="109" name="Google Shape;109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highlight>
                  <a:srgbClr val="C9DAF8"/>
                </a:highlight>
              </a:rPr>
              <a:t>Decomposers in the temperate forest </a:t>
            </a:r>
            <a:r>
              <a:rPr lang="en">
                <a:highlight>
                  <a:srgbClr val="C9DAF8"/>
                </a:highlight>
              </a:rPr>
              <a:t>include</a:t>
            </a:r>
            <a:r>
              <a:rPr lang="en">
                <a:highlight>
                  <a:srgbClr val="C9DAF8"/>
                </a:highlight>
              </a:rPr>
              <a:t> earthworms, </a:t>
            </a:r>
            <a:r>
              <a:rPr lang="en">
                <a:highlight>
                  <a:srgbClr val="C9DAF8"/>
                </a:highlight>
              </a:rPr>
              <a:t>bacteria, fungi, and insects</a:t>
            </a:r>
            <a:endParaRPr>
              <a:highlight>
                <a:srgbClr val="C9DAF8"/>
              </a:highlight>
            </a:endParaRPr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50" y="2315250"/>
            <a:ext cx="3771000" cy="282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7977" y="2504575"/>
            <a:ext cx="5542899" cy="334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C9DAF8"/>
                </a:highlight>
              </a:rPr>
              <a:t>Examples of Mutualism in the Temperate Forest</a:t>
            </a:r>
            <a:endParaRPr>
              <a:highlight>
                <a:srgbClr val="C9DAF8"/>
              </a:highlight>
            </a:endParaRPr>
          </a:p>
        </p:txBody>
      </p:sp>
      <p:sp>
        <p:nvSpPr>
          <p:cNvPr id="117" name="Google Shape;117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highlight>
                  <a:srgbClr val="C9DAF8"/>
                </a:highlight>
              </a:rPr>
              <a:t>Mammals, birds, reptiles, and insects may interact with plants and each other to help with food </a:t>
            </a:r>
            <a:endParaRPr>
              <a:highlight>
                <a:srgbClr val="C9DAF8"/>
              </a:highlight>
            </a:endParaRPr>
          </a:p>
        </p:txBody>
      </p:sp>
      <p:pic>
        <p:nvPicPr>
          <p:cNvPr id="118" name="Google Shape;11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74" y="2088300"/>
            <a:ext cx="4496124" cy="299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9325" y="2757754"/>
            <a:ext cx="3000500" cy="225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