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5143500" cx="9144000"/>
  <p:notesSz cx="6858000" cy="9144000"/>
  <p:embeddedFontLst>
    <p:embeddedFont>
      <p:font typeface="Roboto"/>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709833D-28BE-4282-A679-D2AD5167B398}">
  <a:tblStyle styleId="{D709833D-28BE-4282-A679-D2AD5167B398}"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22" Type="http://schemas.openxmlformats.org/officeDocument/2006/relationships/font" Target="fonts/Roboto-bold.fntdata"/><Relationship Id="rId10" Type="http://schemas.openxmlformats.org/officeDocument/2006/relationships/slide" Target="slides/slide4.xml"/><Relationship Id="rId21" Type="http://schemas.openxmlformats.org/officeDocument/2006/relationships/font" Target="fonts/Roboto-regular.fntdata"/><Relationship Id="rId13" Type="http://schemas.openxmlformats.org/officeDocument/2006/relationships/slide" Target="slides/slide7.xml"/><Relationship Id="rId24" Type="http://schemas.openxmlformats.org/officeDocument/2006/relationships/font" Target="fonts/Roboto-boldItalic.fntdata"/><Relationship Id="rId12" Type="http://schemas.openxmlformats.org/officeDocument/2006/relationships/slide" Target="slides/slide6.xml"/><Relationship Id="rId23" Type="http://schemas.openxmlformats.org/officeDocument/2006/relationships/font" Target="fonts/Robot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1-Each slide have a different background</a:t>
            </a:r>
            <a:endParaRPr/>
          </a:p>
          <a:p>
            <a:pPr indent="0" lvl="0" marL="0" rtl="0" algn="l">
              <a:spcBef>
                <a:spcPts val="0"/>
              </a:spcBef>
              <a:spcAft>
                <a:spcPts val="0"/>
              </a:spcAft>
              <a:buClr>
                <a:schemeClr val="dk1"/>
              </a:buClr>
              <a:buSzPts val="1100"/>
              <a:buFont typeface="Arial"/>
              <a:buNone/>
            </a:pPr>
            <a:r>
              <a:rPr lang="en"/>
              <a:t>1-Each slide have pictures</a:t>
            </a:r>
            <a:endParaRPr/>
          </a:p>
          <a:p>
            <a:pPr indent="0" lvl="0" marL="0" rtl="0" algn="l">
              <a:spcBef>
                <a:spcPts val="0"/>
              </a:spcBef>
              <a:spcAft>
                <a:spcPts val="0"/>
              </a:spcAft>
              <a:buClr>
                <a:schemeClr val="dk1"/>
              </a:buClr>
              <a:buSzPts val="1100"/>
              <a:buFont typeface="Arial"/>
              <a:buNone/>
            </a:pPr>
            <a:r>
              <a:rPr lang="en"/>
              <a:t>1-Each slide have transitions (information slides in, rotates, etc.)</a:t>
            </a:r>
            <a:endParaRPr/>
          </a:p>
          <a:p>
            <a:pPr indent="0" lvl="0" marL="0" rtl="0" algn="l">
              <a:spcBef>
                <a:spcPts val="0"/>
              </a:spcBef>
              <a:spcAft>
                <a:spcPts val="0"/>
              </a:spcAft>
              <a:buNone/>
            </a:pPr>
            <a:r>
              <a:t/>
            </a:r>
            <a:endParaRPr/>
          </a:p>
          <a:p>
            <a:pPr indent="0" lvl="0" marL="0" rtl="0" algn="l">
              <a:spcBef>
                <a:spcPts val="0"/>
              </a:spcBef>
              <a:spcAft>
                <a:spcPts val="0"/>
              </a:spcAft>
              <a:buNone/>
            </a:pPr>
            <a:r>
              <a:rPr lang="en">
                <a:highlight>
                  <a:schemeClr val="accent2"/>
                </a:highlight>
              </a:rPr>
              <a:t>This slide needs a transition.</a:t>
            </a:r>
            <a:r>
              <a:rPr lang="en"/>
              <a:t>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11560006c58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11560006c58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1-Each slide have a different background</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1-Each slide have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1-Each slide have transitions (information slides in, rotates, etc.)</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highlight>
                  <a:schemeClr val="accent2"/>
                </a:highlight>
              </a:rPr>
              <a:t>This slide needs a transition.</a:t>
            </a:r>
            <a:r>
              <a:rPr lang="en">
                <a:solidFill>
                  <a:schemeClr val="dk1"/>
                </a:solidFill>
              </a:rPr>
              <a:t>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1560006c58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11560006c58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1-Each slide have a different background</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1-Each slide have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1-Each slide have transitions (information slides in, rotates, etc.)</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highlight>
                <a:schemeClr val="accent2"/>
              </a:highlight>
            </a:endParaRPr>
          </a:p>
          <a:p>
            <a:pPr indent="0" lvl="0" marL="0" rtl="0" algn="l">
              <a:spcBef>
                <a:spcPts val="0"/>
              </a:spcBef>
              <a:spcAft>
                <a:spcPts val="0"/>
              </a:spcAft>
              <a:buClr>
                <a:schemeClr val="dk1"/>
              </a:buClr>
              <a:buSzPts val="1100"/>
              <a:buFont typeface="Arial"/>
              <a:buNone/>
            </a:pPr>
            <a:r>
              <a:rPr lang="en">
                <a:solidFill>
                  <a:schemeClr val="dk1"/>
                </a:solidFill>
                <a:highlight>
                  <a:schemeClr val="accent2"/>
                </a:highlight>
              </a:rPr>
              <a:t>This slide needs a transition. The highlighted area is off the “t”.   Make the title a sentence or capitalize each word. </a:t>
            </a:r>
            <a:endParaRPr>
              <a:solidFill>
                <a:schemeClr val="dk1"/>
              </a:solidFill>
              <a:highlight>
                <a:schemeClr val="accent2"/>
              </a:highlight>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114558fa5a0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114558fa5a0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114846861db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114846861db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14558fa5a0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114558fa5a0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1-Each slide have a different background</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1-Each slide have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1-Each slide have transitions (information slides in, rotates, etc.)</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highlight>
                  <a:schemeClr val="accent2"/>
                </a:highlight>
              </a:rPr>
              <a:t>This slide needs a transition.</a:t>
            </a:r>
            <a:r>
              <a:rPr lang="en">
                <a:solidFill>
                  <a:schemeClr val="dk1"/>
                </a:solidFill>
              </a:rPr>
              <a:t> </a:t>
            </a:r>
            <a:r>
              <a:rPr lang="en">
                <a:solidFill>
                  <a:schemeClr val="dk1"/>
                </a:solidFill>
                <a:highlight>
                  <a:schemeClr val="accent2"/>
                </a:highlight>
              </a:rPr>
              <a:t>This slide needs a title. </a:t>
            </a:r>
            <a:endParaRPr>
              <a:solidFill>
                <a:schemeClr val="dk1"/>
              </a:solidFill>
              <a:highlight>
                <a:schemeClr val="accent2"/>
              </a:highlight>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9d4748335b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9d4748335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1-Each slide have a different background</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1-Each slide have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1-Each slide have transitions (information slides in, rotates, etc.)</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highlight>
                  <a:schemeClr val="accent2"/>
                </a:highlight>
              </a:rPr>
              <a:t>This slide needs a transition.</a:t>
            </a:r>
            <a:r>
              <a:rPr lang="en">
                <a:solidFill>
                  <a:schemeClr val="dk1"/>
                </a:solidFill>
              </a:rPr>
              <a:t>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113b796ed5a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113b796ed5a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1-Each slide have a different background</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1-Each slide have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1-Each slide have transitions (information slides in, rotates, etc.)</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highlight>
                  <a:schemeClr val="accent2"/>
                </a:highlight>
              </a:rPr>
              <a:t>This slide needs a transition. The text is hard to see against the background.</a:t>
            </a:r>
            <a:r>
              <a:rPr lang="en">
                <a:solidFill>
                  <a:schemeClr val="dk1"/>
                </a:solidFill>
              </a:rPr>
              <a:t>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11560006c5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11560006c5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1-Each slide have a different background</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1-Each slide have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1-Each slide have transitions (information slides in, rotates, etc.)</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highlight>
                  <a:schemeClr val="accent2"/>
                </a:highlight>
              </a:rPr>
              <a:t>This slide needs a transition.</a:t>
            </a:r>
            <a:r>
              <a:rPr lang="en">
                <a:solidFill>
                  <a:schemeClr val="dk1"/>
                </a:solidFill>
              </a:rPr>
              <a:t>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11560006c58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11560006c5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1-Each slide have a different background</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1-Each slide have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1-Each slide have transitions (information slides in, rotates, etc.)</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highlight>
                  <a:schemeClr val="accent2"/>
                </a:highlight>
              </a:rPr>
              <a:t>This slide needs a transition.</a:t>
            </a:r>
            <a:r>
              <a:rPr lang="en">
                <a:solidFill>
                  <a:schemeClr val="dk1"/>
                </a:solidFill>
              </a:rPr>
              <a:t>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11560006c58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11560006c58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1-Each slide have a different background</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1-Each slide have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1-Each slide have transitions (information slides in, rotates, etc.)</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highlight>
                  <a:schemeClr val="accent2"/>
                </a:highlight>
              </a:rPr>
              <a:t>This slide needs a transition.</a:t>
            </a:r>
            <a:r>
              <a:rPr lang="en">
                <a:solidFill>
                  <a:schemeClr val="dk1"/>
                </a:solidFill>
              </a:rPr>
              <a:t>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1560006c58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11560006c58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1-Each slide have a different background</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1-Each slide have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1-Each slide have transitions (information slides in, rotates, etc.)</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highlight>
                  <a:schemeClr val="accent2"/>
                </a:highlight>
              </a:rPr>
              <a:t>This slide needs a transition. Titles need to be either a complete sentence with punctuation, or all words capitalized. </a:t>
            </a:r>
            <a:r>
              <a:rPr lang="en">
                <a:solidFill>
                  <a:schemeClr val="dk1"/>
                </a:solidFill>
              </a:rPr>
              <a:t>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1560006c58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11560006c58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1-Each slide have a different background</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1-Each slide have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1-Each slide have transitions (information slides in, rotates, etc.)</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highlight>
                  <a:schemeClr val="accent2"/>
                </a:highlight>
              </a:rPr>
              <a:t>This slide needs a transition.,  Fix the title</a:t>
            </a:r>
            <a:r>
              <a:rPr lang="en">
                <a:solidFill>
                  <a:schemeClr val="dk1"/>
                </a:solidFill>
              </a:rPr>
              <a:t>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1560006c58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11560006c58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1-Each slide have a different background</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1-Each slide have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1-Each slide have transitions (information slides in, rotates, etc.)</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highlight>
                  <a:schemeClr val="accent2"/>
                </a:highlight>
              </a:rPr>
              <a:t>This slide needs a transition. Also the title must be larger font than the paragraph. </a:t>
            </a:r>
            <a:r>
              <a:rPr lang="en">
                <a:solidFill>
                  <a:schemeClr val="dk1"/>
                </a:solidFill>
              </a:rPr>
              <a:t>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3.jp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2.jpg"/><Relationship Id="rId4" Type="http://schemas.openxmlformats.org/officeDocument/2006/relationships/hyperlink" Target="https://www.youtube.com/watch?v=3vijLre760w" TargetMode="External"/><Relationship Id="rId5" Type="http://schemas.openxmlformats.org/officeDocument/2006/relationships/hyperlink" Target="http://www.youtube.com/watch?v=3vijLre760w" TargetMode="External"/><Relationship Id="rId6"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5.jpg"/><Relationship Id="rId4" Type="http://schemas.openxmlformats.org/officeDocument/2006/relationships/hyperlink" Target="https://earthobservatory.nasa.gov/biome/biorainforest.php#:~:text=The%20tropical%20rainforest%20is%20a,it%20rains%20all%20year%20long.&amp;text=Because%20of%20the%20small%20amount,wet%20leaves%20and%20leaf%20litter." TargetMode="External"/><Relationship Id="rId5" Type="http://schemas.openxmlformats.org/officeDocument/2006/relationships/hyperlink" Target="https://www.quora.com/What-are-examples-of-commensalism-in-a-tropical-rainforest#:~:text=Commensalism%20in%20the%20tropical%20rainforest,is%20another%20example%20of%20commensalism." TargetMode="External"/><Relationship Id="rId6" Type="http://schemas.openxmlformats.org/officeDocument/2006/relationships/hyperlink" Target="https://www.bioexplorer.net/tropical-rainforest-animal-adaptations.html/#:~:text=In%20this%20article%2C%20let's%20explore,changing%20of%20habitats%20with%20illustration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rgbClr val="FFFFFF"/>
                </a:solidFill>
              </a:rPr>
              <a:t>TROPICAL RAINFOREST</a:t>
            </a:r>
            <a:endParaRPr>
              <a:solidFill>
                <a:srgbClr val="FFFFFF"/>
              </a:solidFill>
            </a:endParaRPr>
          </a:p>
        </p:txBody>
      </p:sp>
    </p:spTree>
  </p:cSld>
  <p:clrMapOvr>
    <a:masterClrMapping/>
  </p:clrMapOvr>
  <mc:AlternateContent>
    <mc:Choice Requires="p14">
      <p:transition spd="slow" p14:dur="1000">
        <p14:flip dir="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7" name="Shape 107"/>
        <p:cNvGrpSpPr/>
        <p:nvPr/>
      </p:nvGrpSpPr>
      <p:grpSpPr>
        <a:xfrm>
          <a:off x="0" y="0"/>
          <a:ext cx="0" cy="0"/>
          <a:chOff x="0" y="0"/>
          <a:chExt cx="0" cy="0"/>
        </a:xfrm>
      </p:grpSpPr>
      <p:sp>
        <p:nvSpPr>
          <p:cNvPr id="108" name="Google Shape;108;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600">
                <a:highlight>
                  <a:schemeClr val="lt1"/>
                </a:highlight>
                <a:latin typeface="Droid Sans"/>
                <a:ea typeface="Droid Sans"/>
                <a:cs typeface="Droid Sans"/>
                <a:sym typeface="Droid Sans"/>
              </a:rPr>
              <a:t>Example of Commensalism in Tropical rainforest. </a:t>
            </a:r>
            <a:endParaRPr sz="3000">
              <a:highlight>
                <a:schemeClr val="lt1"/>
              </a:highlight>
            </a:endParaRPr>
          </a:p>
        </p:txBody>
      </p:sp>
      <p:sp>
        <p:nvSpPr>
          <p:cNvPr id="109" name="Google Shape;109;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100">
                <a:solidFill>
                  <a:srgbClr val="000000"/>
                </a:solidFill>
              </a:rPr>
              <a:t> </a:t>
            </a:r>
            <a:endParaRPr b="1" sz="2600">
              <a:solidFill>
                <a:srgbClr val="000000"/>
              </a:solidFill>
              <a:highlight>
                <a:schemeClr val="lt1"/>
              </a:highlight>
            </a:endParaRPr>
          </a:p>
          <a:p>
            <a:pPr indent="0" lvl="0" marL="0" rtl="0" algn="l">
              <a:lnSpc>
                <a:spcPct val="100000"/>
              </a:lnSpc>
              <a:spcBef>
                <a:spcPts val="0"/>
              </a:spcBef>
              <a:spcAft>
                <a:spcPts val="0"/>
              </a:spcAft>
              <a:buClr>
                <a:schemeClr val="dk1"/>
              </a:buClr>
              <a:buSzPts val="1100"/>
              <a:buFont typeface="Arial"/>
              <a:buNone/>
            </a:pPr>
            <a:r>
              <a:rPr b="1" lang="en" sz="2500">
                <a:solidFill>
                  <a:schemeClr val="dk1"/>
                </a:solidFill>
                <a:highlight>
                  <a:schemeClr val="lt1"/>
                </a:highlight>
              </a:rPr>
              <a:t>A tree frog taking shelter under a leaf or seeds falling from plants into the fur or feathers of animals to spread themselves around the forest might be an example of commensalism in the </a:t>
            </a:r>
            <a:r>
              <a:rPr b="1" lang="en" sz="2500">
                <a:solidFill>
                  <a:schemeClr val="dk1"/>
                </a:solidFill>
                <a:highlight>
                  <a:schemeClr val="lt1"/>
                </a:highlight>
              </a:rPr>
              <a:t>rainforest</a:t>
            </a:r>
            <a:r>
              <a:rPr b="1" lang="en" sz="2500">
                <a:solidFill>
                  <a:schemeClr val="dk1"/>
                </a:solidFill>
                <a:highlight>
                  <a:schemeClr val="lt1"/>
                </a:highlight>
              </a:rPr>
              <a:t>. </a:t>
            </a:r>
            <a:endParaRPr b="1" sz="2500">
              <a:solidFill>
                <a:schemeClr val="dk1"/>
              </a:solidFill>
              <a:highlight>
                <a:schemeClr val="lt1"/>
              </a:highlight>
            </a:endParaRPr>
          </a:p>
          <a:p>
            <a:pPr indent="0" lvl="0" marL="0" rtl="0" algn="l">
              <a:spcBef>
                <a:spcPts val="0"/>
              </a:spcBef>
              <a:spcAft>
                <a:spcPts val="1600"/>
              </a:spcAft>
              <a:buNone/>
            </a:pPr>
            <a:r>
              <a:t/>
            </a:r>
            <a:endParaRPr/>
          </a:p>
        </p:txBody>
      </p:sp>
    </p:spTree>
  </p:cSld>
  <p:clrMapOvr>
    <a:masterClrMapping/>
  </p:clrMapOvr>
  <mc:AlternateContent>
    <mc:Choice Requires="p14">
      <p:transition spd="slow" p14:dur="1000">
        <p14:flip dir="l"/>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3" name="Shape 113"/>
        <p:cNvGrpSpPr/>
        <p:nvPr/>
      </p:nvGrpSpPr>
      <p:grpSpPr>
        <a:xfrm>
          <a:off x="0" y="0"/>
          <a:ext cx="0" cy="0"/>
          <a:chOff x="0" y="0"/>
          <a:chExt cx="0" cy="0"/>
        </a:xfrm>
      </p:grpSpPr>
      <p:sp>
        <p:nvSpPr>
          <p:cNvPr id="114" name="Google Shape;114;p23"/>
          <p:cNvSpPr txBox="1"/>
          <p:nvPr>
            <p:ph type="title"/>
          </p:nvPr>
        </p:nvSpPr>
        <p:spPr>
          <a:xfrm>
            <a:off x="311700" y="4571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700">
                <a:highlight>
                  <a:schemeClr val="lt1"/>
                </a:highlight>
                <a:latin typeface="Droid Sans"/>
                <a:ea typeface="Droid Sans"/>
                <a:cs typeface="Droid Sans"/>
                <a:sym typeface="Droid Sans"/>
              </a:rPr>
              <a:t>Example of Parasitism in tropical forest.</a:t>
            </a:r>
            <a:r>
              <a:rPr b="1" lang="en" sz="2500">
                <a:latin typeface="Droid Sans"/>
                <a:ea typeface="Droid Sans"/>
                <a:cs typeface="Droid Sans"/>
                <a:sym typeface="Droid Sans"/>
              </a:rPr>
              <a:t> </a:t>
            </a:r>
            <a:endParaRPr b="1" sz="1200">
              <a:latin typeface="Droid Sans"/>
              <a:ea typeface="Droid Sans"/>
              <a:cs typeface="Droid Sans"/>
              <a:sym typeface="Droid Sans"/>
            </a:endParaRPr>
          </a:p>
        </p:txBody>
      </p:sp>
      <p:sp>
        <p:nvSpPr>
          <p:cNvPr id="115" name="Google Shape;115;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sz="2500">
                <a:solidFill>
                  <a:srgbClr val="202124"/>
                </a:solidFill>
                <a:highlight>
                  <a:schemeClr val="lt1"/>
                </a:highlight>
                <a:latin typeface="Roboto"/>
                <a:ea typeface="Roboto"/>
                <a:cs typeface="Roboto"/>
                <a:sym typeface="Roboto"/>
              </a:rPr>
              <a:t>An example of parasitism in the rainforest is the strangler fig tree and other host trees.</a:t>
            </a:r>
            <a:endParaRPr b="1" sz="3900">
              <a:solidFill>
                <a:srgbClr val="202124"/>
              </a:solidFill>
              <a:highlight>
                <a:schemeClr val="lt1"/>
              </a:highlight>
              <a:latin typeface="Droid Sans"/>
              <a:ea typeface="Droid Sans"/>
              <a:cs typeface="Droid Sans"/>
              <a:sym typeface="Droid Sans"/>
            </a:endParaRPr>
          </a:p>
          <a:p>
            <a:pPr indent="0" lvl="0" marL="0" rtl="0" algn="l">
              <a:spcBef>
                <a:spcPts val="0"/>
              </a:spcBef>
              <a:spcAft>
                <a:spcPts val="1600"/>
              </a:spcAft>
              <a:buNone/>
            </a:pPr>
            <a:r>
              <a:t/>
            </a:r>
            <a:endParaRPr/>
          </a:p>
        </p:txBody>
      </p:sp>
    </p:spTree>
  </p:cSld>
  <p:clrMapOvr>
    <a:masterClrMapping/>
  </p:clrMapOvr>
  <mc:AlternateContent>
    <mc:Choice Requires="p14">
      <p:transition spd="slow" p14:dur="1000">
        <p14:flip dir="l"/>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9" name="Shape 119"/>
        <p:cNvGrpSpPr/>
        <p:nvPr/>
      </p:nvGrpSpPr>
      <p:grpSpPr>
        <a:xfrm>
          <a:off x="0" y="0"/>
          <a:ext cx="0" cy="0"/>
          <a:chOff x="0" y="0"/>
          <a:chExt cx="0" cy="0"/>
        </a:xfrm>
      </p:grpSpPr>
      <p:sp>
        <p:nvSpPr>
          <p:cNvPr id="120" name="Google Shape;120;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000"/>
              <a:t>Food web in Tropical rainforest </a:t>
            </a:r>
            <a:endParaRPr sz="4000"/>
          </a:p>
        </p:txBody>
      </p:sp>
      <p:pic>
        <p:nvPicPr>
          <p:cNvPr id="121" name="Google Shape;121;p24"/>
          <p:cNvPicPr preferRelativeResize="0"/>
          <p:nvPr/>
        </p:nvPicPr>
        <p:blipFill>
          <a:blip r:embed="rId4">
            <a:alphaModFix/>
          </a:blip>
          <a:stretch>
            <a:fillRect/>
          </a:stretch>
        </p:blipFill>
        <p:spPr>
          <a:xfrm>
            <a:off x="685900" y="1265875"/>
            <a:ext cx="8014400" cy="3084600"/>
          </a:xfrm>
          <a:prstGeom prst="rect">
            <a:avLst/>
          </a:prstGeom>
          <a:noFill/>
          <a:ln>
            <a:noFill/>
          </a:ln>
        </p:spPr>
      </p:pic>
    </p:spTree>
  </p:cSld>
  <p:clrMapOvr>
    <a:masterClrMapping/>
  </p:clrMapOvr>
  <mc:AlternateContent>
    <mc:Choice Requires="p14">
      <p:transition spd="slow" p14:dur="1000">
        <p14:flip dir="l"/>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5" name="Shape 125"/>
        <p:cNvGrpSpPr/>
        <p:nvPr/>
      </p:nvGrpSpPr>
      <p:grpSpPr>
        <a:xfrm>
          <a:off x="0" y="0"/>
          <a:ext cx="0" cy="0"/>
          <a:chOff x="0" y="0"/>
          <a:chExt cx="0" cy="0"/>
        </a:xfrm>
      </p:grpSpPr>
      <p:sp>
        <p:nvSpPr>
          <p:cNvPr id="126" name="Google Shape;126;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highlight>
                  <a:schemeClr val="lt1"/>
                </a:highlight>
              </a:rPr>
              <a:t>Video about </a:t>
            </a:r>
            <a:r>
              <a:rPr lang="en">
                <a:highlight>
                  <a:schemeClr val="lt1"/>
                </a:highlight>
              </a:rPr>
              <a:t>tropical rainforest</a:t>
            </a:r>
            <a:r>
              <a:rPr lang="en"/>
              <a:t> </a:t>
            </a:r>
            <a:endParaRPr/>
          </a:p>
        </p:txBody>
      </p:sp>
      <p:sp>
        <p:nvSpPr>
          <p:cNvPr id="127" name="Google Shape;127;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3000" u="sng">
                <a:solidFill>
                  <a:schemeClr val="dk1"/>
                </a:solidFill>
                <a:highlight>
                  <a:schemeClr val="lt1"/>
                </a:highlight>
                <a:hlinkClick r:id="rId4">
                  <a:extLst>
                    <a:ext uri="{A12FA001-AC4F-418D-AE19-62706E023703}">
                      <ahyp:hlinkClr val="tx"/>
                    </a:ext>
                  </a:extLst>
                </a:hlinkClick>
              </a:rPr>
              <a:t>https://www.youtube.com/watch?v=3vijLre760w</a:t>
            </a:r>
            <a:endParaRPr sz="3000">
              <a:solidFill>
                <a:schemeClr val="dk1"/>
              </a:solidFill>
              <a:highlight>
                <a:schemeClr val="lt1"/>
              </a:highlight>
            </a:endParaRPr>
          </a:p>
        </p:txBody>
      </p:sp>
      <p:pic>
        <p:nvPicPr>
          <p:cNvPr descr="Rainforests are home to over half of the world's plant and animal species. Learn about tropical and temperate rainforests, how they contribute to the global ecosystem, and the conservation efforts being done to protect these biomes.&#10;➡ Subscribe: http://bit.ly/NatGeoSubscribe&#10;&#10;#NationalGeographic #Rainforests #Educational&#10;&#10;About National Geographic:&#10;National Geographic is the world's premium destination for science, exploration, and adventure. Through their world-class scientists, photographers, journalists, and filmmakers, Nat Geo gets you closer to the stories that matter and past the edge of what's possible.&#10;&#10;Get More National Geographic:&#10;Official Site: http://bit.ly/NatGeoOfficialSite&#10;Facebook: http://bit.ly/FBNatGeo&#10;Twitter: http://bit.ly/NatGeoTwitter&#10;Instagram: http://bit.ly/NatGeoInsta&#10;&#10;Read more about Rainforests here: https://on.natgeo.com/2Q8cGo7&#10;&#10;Rainforests 101 | National Geographic &#10;https://youtu.be/3vijLre760w&#10;&#10;National Geographic&#10;https://www.youtube.com/natgeo" id="128" name="Google Shape;128;p25" title="Rainforests 101 | National Geographic">
            <a:hlinkClick r:id="rId5"/>
          </p:cNvPr>
          <p:cNvPicPr preferRelativeResize="0"/>
          <p:nvPr/>
        </p:nvPicPr>
        <p:blipFill>
          <a:blip r:embed="rId6">
            <a:alphaModFix/>
          </a:blip>
          <a:stretch>
            <a:fillRect/>
          </a:stretch>
        </p:blipFill>
        <p:spPr>
          <a:xfrm>
            <a:off x="2286000" y="1714500"/>
            <a:ext cx="4572000" cy="3429000"/>
          </a:xfrm>
          <a:prstGeom prst="rect">
            <a:avLst/>
          </a:prstGeom>
          <a:noFill/>
          <a:ln>
            <a:noFill/>
          </a:ln>
        </p:spPr>
      </p:pic>
    </p:spTree>
  </p:cSld>
  <p:clrMapOvr>
    <a:masterClrMapping/>
  </p:clrMapOvr>
  <mc:AlternateContent>
    <mc:Choice Requires="p14">
      <p:transition spd="slow" p14:dur="1000">
        <p14:flip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1000"/>
                                        <p:tgtEl>
                                          <p:spTgt spid="1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2" name="Shape 132"/>
        <p:cNvGrpSpPr/>
        <p:nvPr/>
      </p:nvGrpSpPr>
      <p:grpSpPr>
        <a:xfrm>
          <a:off x="0" y="0"/>
          <a:ext cx="0" cy="0"/>
          <a:chOff x="0" y="0"/>
          <a:chExt cx="0" cy="0"/>
        </a:xfrm>
      </p:grpSpPr>
      <p:sp>
        <p:nvSpPr>
          <p:cNvPr id="133" name="Google Shape;133;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700"/>
              <a:t> </a:t>
            </a:r>
            <a:r>
              <a:rPr lang="en" sz="3700">
                <a:highlight>
                  <a:schemeClr val="lt1"/>
                </a:highlight>
              </a:rPr>
              <a:t> Link i used </a:t>
            </a:r>
            <a:endParaRPr sz="3700">
              <a:highlight>
                <a:schemeClr val="lt1"/>
              </a:highlight>
            </a:endParaRPr>
          </a:p>
        </p:txBody>
      </p:sp>
      <p:sp>
        <p:nvSpPr>
          <p:cNvPr id="134" name="Google Shape;134;p2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1400" u="sng">
                <a:solidFill>
                  <a:srgbClr val="FFFFFF"/>
                </a:solidFill>
                <a:highlight>
                  <a:srgbClr val="202124"/>
                </a:highlight>
                <a:latin typeface="Droid Sans"/>
                <a:ea typeface="Droid Sans"/>
                <a:cs typeface="Droid Sans"/>
                <a:sym typeface="Droid Sans"/>
                <a:hlinkClick r:id="rId4">
                  <a:extLst>
                    <a:ext uri="{A12FA001-AC4F-418D-AE19-62706E023703}">
                      <ahyp:hlinkClr val="tx"/>
                    </a:ext>
                  </a:extLst>
                </a:hlinkClick>
              </a:rPr>
              <a:t>https://earthobservatory.nasa.gov/biome/biorainforest.php#:~:text=The%20tropical%20rainforest%20is%20a,it%20rains%20all%20year%20long.&amp;text=Because%20of%20the%20small%20amount,wet%20leaves%20and%20leaf%20litter.</a:t>
            </a:r>
            <a:endParaRPr sz="1400">
              <a:solidFill>
                <a:srgbClr val="FFFFFF"/>
              </a:solidFill>
              <a:highlight>
                <a:srgbClr val="202124"/>
              </a:highlight>
              <a:latin typeface="Droid Sans"/>
              <a:ea typeface="Droid Sans"/>
              <a:cs typeface="Droid Sans"/>
              <a:sym typeface="Droid Sans"/>
            </a:endParaRPr>
          </a:p>
          <a:p>
            <a:pPr indent="0" lvl="0" marL="0" rtl="0" algn="l">
              <a:lnSpc>
                <a:spcPct val="100000"/>
              </a:lnSpc>
              <a:spcBef>
                <a:spcPts val="0"/>
              </a:spcBef>
              <a:spcAft>
                <a:spcPts val="0"/>
              </a:spcAft>
              <a:buClr>
                <a:schemeClr val="dk1"/>
              </a:buClr>
              <a:buSzPts val="1100"/>
              <a:buFont typeface="Arial"/>
              <a:buNone/>
            </a:pPr>
            <a:r>
              <a:t/>
            </a:r>
            <a:endParaRPr sz="1400">
              <a:solidFill>
                <a:srgbClr val="FFFFFF"/>
              </a:solidFill>
              <a:highlight>
                <a:srgbClr val="202124"/>
              </a:highlight>
              <a:latin typeface="Droid Sans"/>
              <a:ea typeface="Droid Sans"/>
              <a:cs typeface="Droid Sans"/>
              <a:sym typeface="Droid Sans"/>
            </a:endParaRPr>
          </a:p>
          <a:p>
            <a:pPr indent="0" lvl="0" marL="0" rtl="0" algn="l">
              <a:lnSpc>
                <a:spcPct val="100000"/>
              </a:lnSpc>
              <a:spcBef>
                <a:spcPts val="0"/>
              </a:spcBef>
              <a:spcAft>
                <a:spcPts val="0"/>
              </a:spcAft>
              <a:buClr>
                <a:schemeClr val="dk1"/>
              </a:buClr>
              <a:buSzPts val="1100"/>
              <a:buFont typeface="Arial"/>
              <a:buNone/>
            </a:pPr>
            <a:r>
              <a:t/>
            </a:r>
            <a:endParaRPr sz="1400">
              <a:solidFill>
                <a:srgbClr val="FFFFFF"/>
              </a:solidFill>
              <a:highlight>
                <a:srgbClr val="202124"/>
              </a:highlight>
              <a:latin typeface="Droid Sans"/>
              <a:ea typeface="Droid Sans"/>
              <a:cs typeface="Droid Sans"/>
              <a:sym typeface="Droid Sans"/>
            </a:endParaRPr>
          </a:p>
          <a:p>
            <a:pPr indent="0" lvl="0" marL="0" rtl="0" algn="l">
              <a:lnSpc>
                <a:spcPct val="100000"/>
              </a:lnSpc>
              <a:spcBef>
                <a:spcPts val="0"/>
              </a:spcBef>
              <a:spcAft>
                <a:spcPts val="0"/>
              </a:spcAft>
              <a:buClr>
                <a:schemeClr val="dk1"/>
              </a:buClr>
              <a:buSzPts val="1100"/>
              <a:buFont typeface="Arial"/>
              <a:buNone/>
            </a:pPr>
            <a:r>
              <a:rPr lang="en" sz="1500" u="sng">
                <a:solidFill>
                  <a:srgbClr val="FFFFFF"/>
                </a:solidFill>
                <a:highlight>
                  <a:srgbClr val="202124"/>
                </a:highlight>
                <a:latin typeface="Droid Sans"/>
                <a:ea typeface="Droid Sans"/>
                <a:cs typeface="Droid Sans"/>
                <a:sym typeface="Droid Sans"/>
                <a:hlinkClick r:id="rId5">
                  <a:extLst>
                    <a:ext uri="{A12FA001-AC4F-418D-AE19-62706E023703}">
                      <ahyp:hlinkClr val="tx"/>
                    </a:ext>
                  </a:extLst>
                </a:hlinkClick>
              </a:rPr>
              <a:t>What are examples of commensalism in a tropical rainforest? - Quora</a:t>
            </a:r>
            <a:endParaRPr sz="1500">
              <a:solidFill>
                <a:srgbClr val="FFFFFF"/>
              </a:solidFill>
              <a:highlight>
                <a:srgbClr val="202124"/>
              </a:highlight>
              <a:latin typeface="Droid Sans"/>
              <a:ea typeface="Droid Sans"/>
              <a:cs typeface="Droid Sans"/>
              <a:sym typeface="Droid Sans"/>
            </a:endParaRPr>
          </a:p>
          <a:p>
            <a:pPr indent="0" lvl="0" marL="0" rtl="0" algn="l">
              <a:lnSpc>
                <a:spcPct val="100000"/>
              </a:lnSpc>
              <a:spcBef>
                <a:spcPts val="0"/>
              </a:spcBef>
              <a:spcAft>
                <a:spcPts val="0"/>
              </a:spcAft>
              <a:buClr>
                <a:schemeClr val="dk1"/>
              </a:buClr>
              <a:buSzPts val="1100"/>
              <a:buFont typeface="Arial"/>
              <a:buNone/>
            </a:pPr>
            <a:r>
              <a:t/>
            </a:r>
            <a:endParaRPr sz="1500">
              <a:solidFill>
                <a:srgbClr val="FFFFFF"/>
              </a:solidFill>
              <a:highlight>
                <a:srgbClr val="202124"/>
              </a:highlight>
              <a:latin typeface="Droid Sans"/>
              <a:ea typeface="Droid Sans"/>
              <a:cs typeface="Droid Sans"/>
              <a:sym typeface="Droid Sans"/>
            </a:endParaRPr>
          </a:p>
          <a:p>
            <a:pPr indent="0" lvl="0" marL="0" rtl="0" algn="l">
              <a:lnSpc>
                <a:spcPct val="100000"/>
              </a:lnSpc>
              <a:spcBef>
                <a:spcPts val="0"/>
              </a:spcBef>
              <a:spcAft>
                <a:spcPts val="0"/>
              </a:spcAft>
              <a:buClr>
                <a:schemeClr val="dk1"/>
              </a:buClr>
              <a:buSzPts val="1100"/>
              <a:buFont typeface="Arial"/>
              <a:buNone/>
            </a:pPr>
            <a:r>
              <a:t/>
            </a:r>
            <a:endParaRPr sz="1500">
              <a:solidFill>
                <a:srgbClr val="FFFFFF"/>
              </a:solidFill>
              <a:highlight>
                <a:srgbClr val="202124"/>
              </a:highlight>
              <a:latin typeface="Droid Sans"/>
              <a:ea typeface="Droid Sans"/>
              <a:cs typeface="Droid Sans"/>
              <a:sym typeface="Droid Sans"/>
            </a:endParaRPr>
          </a:p>
          <a:p>
            <a:pPr indent="0" lvl="0" marL="0" rtl="0" algn="l">
              <a:lnSpc>
                <a:spcPct val="100000"/>
              </a:lnSpc>
              <a:spcBef>
                <a:spcPts val="0"/>
              </a:spcBef>
              <a:spcAft>
                <a:spcPts val="0"/>
              </a:spcAft>
              <a:buClr>
                <a:schemeClr val="dk1"/>
              </a:buClr>
              <a:buSzPts val="1100"/>
              <a:buFont typeface="Arial"/>
              <a:buNone/>
            </a:pPr>
            <a:r>
              <a:rPr lang="en" sz="1500" u="sng">
                <a:solidFill>
                  <a:schemeClr val="lt1"/>
                </a:solidFill>
                <a:highlight>
                  <a:srgbClr val="202124"/>
                </a:highlight>
                <a:latin typeface="Droid Sans"/>
                <a:ea typeface="Droid Sans"/>
                <a:cs typeface="Droid Sans"/>
                <a:sym typeface="Droid Sans"/>
                <a:hlinkClick r:id="rId6">
                  <a:extLst>
                    <a:ext uri="{A12FA001-AC4F-418D-AE19-62706E023703}">
                      <ahyp:hlinkClr val="tx"/>
                    </a:ext>
                  </a:extLst>
                </a:hlinkClick>
              </a:rPr>
              <a:t>https://www.bioexplorer.net/tropical-rainforest-animal-adaptations.html/#:~:text=In%20this%20article%2C%20let's%20explore,changing%20of%20habitats%20with%20illustrations.</a:t>
            </a:r>
            <a:endParaRPr sz="2600">
              <a:solidFill>
                <a:schemeClr val="lt1"/>
              </a:solidFill>
            </a:endParaRPr>
          </a:p>
        </p:txBody>
      </p:sp>
    </p:spTree>
  </p:cSld>
  <p:clrMapOvr>
    <a:masterClrMapping/>
  </p:clrMapOvr>
  <mc:AlternateContent>
    <mc:Choice Requires="p14">
      <p:transition spd="slow" p14:dur="1000">
        <p14:flip dir="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8" name="Shape 58"/>
        <p:cNvGrpSpPr/>
        <p:nvPr/>
      </p:nvGrpSpPr>
      <p:grpSpPr>
        <a:xfrm>
          <a:off x="0" y="0"/>
          <a:ext cx="0" cy="0"/>
          <a:chOff x="0" y="0"/>
          <a:chExt cx="0" cy="0"/>
        </a:xfrm>
      </p:grpSpPr>
      <p:sp>
        <p:nvSpPr>
          <p:cNvPr id="59" name="Google Shape;59;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3700">
                <a:solidFill>
                  <a:srgbClr val="FFFFFF"/>
                </a:solidFill>
                <a:latin typeface="Droid Sans"/>
                <a:ea typeface="Droid Sans"/>
                <a:cs typeface="Droid Sans"/>
                <a:sym typeface="Droid Sans"/>
              </a:rPr>
              <a:t>What is your tropical rainforest like?</a:t>
            </a:r>
            <a:endParaRPr sz="5300">
              <a:solidFill>
                <a:srgbClr val="FFFFFF"/>
              </a:solidFill>
            </a:endParaRPr>
          </a:p>
        </p:txBody>
      </p:sp>
      <p:sp>
        <p:nvSpPr>
          <p:cNvPr id="60" name="Google Shape;60;p14"/>
          <p:cNvSpPr txBox="1"/>
          <p:nvPr>
            <p:ph idx="1" type="body"/>
          </p:nvPr>
        </p:nvSpPr>
        <p:spPr>
          <a:xfrm>
            <a:off x="311700" y="114237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b="1" sz="2600">
              <a:solidFill>
                <a:schemeClr val="lt1"/>
              </a:solidFill>
            </a:endParaRPr>
          </a:p>
          <a:p>
            <a:pPr indent="0" lvl="0" marL="0" rtl="0" algn="l">
              <a:spcBef>
                <a:spcPts val="0"/>
              </a:spcBef>
              <a:spcAft>
                <a:spcPts val="1600"/>
              </a:spcAft>
              <a:buNone/>
            </a:pPr>
            <a:r>
              <a:t/>
            </a:r>
            <a:endParaRPr sz="1000">
              <a:solidFill>
                <a:schemeClr val="lt1"/>
              </a:solidFill>
            </a:endParaRPr>
          </a:p>
        </p:txBody>
      </p:sp>
      <p:graphicFrame>
        <p:nvGraphicFramePr>
          <p:cNvPr id="61" name="Google Shape;61;p14"/>
          <p:cNvGraphicFramePr/>
          <p:nvPr/>
        </p:nvGraphicFramePr>
        <p:xfrm>
          <a:off x="452113" y="1890150"/>
          <a:ext cx="3000000" cy="3000000"/>
        </p:xfrm>
        <a:graphic>
          <a:graphicData uri="http://schemas.openxmlformats.org/drawingml/2006/table">
            <a:tbl>
              <a:tblPr>
                <a:noFill/>
                <a:tableStyleId>{D709833D-28BE-4282-A679-D2AD5167B398}</a:tableStyleId>
              </a:tblPr>
              <a:tblGrid>
                <a:gridCol w="8691875"/>
              </a:tblGrid>
              <a:tr h="2778425">
                <a:tc>
                  <a:txBody>
                    <a:bodyPr/>
                    <a:lstStyle/>
                    <a:p>
                      <a:pPr indent="0" lvl="0" marL="0" rtl="0" algn="l">
                        <a:spcBef>
                          <a:spcPts val="0"/>
                        </a:spcBef>
                        <a:spcAft>
                          <a:spcPts val="0"/>
                        </a:spcAft>
                        <a:buNone/>
                      </a:pPr>
                      <a:r>
                        <a:rPr b="1" lang="en" sz="2500">
                          <a:solidFill>
                            <a:schemeClr val="lt1"/>
                          </a:solidFill>
                        </a:rPr>
                        <a:t>The tropical rainforest is hot and mostly moist.</a:t>
                      </a:r>
                      <a:endParaRPr b="1" sz="2500">
                        <a:solidFill>
                          <a:schemeClr val="lt1"/>
                        </a:solidFill>
                      </a:endParaRPr>
                    </a:p>
                    <a:p>
                      <a:pPr indent="0" lvl="0" marL="0" rtl="0" algn="l">
                        <a:spcBef>
                          <a:spcPts val="0"/>
                        </a:spcBef>
                        <a:spcAft>
                          <a:spcPts val="0"/>
                        </a:spcAft>
                        <a:buNone/>
                      </a:pPr>
                      <a:r>
                        <a:rPr b="1" lang="en" sz="2500">
                          <a:solidFill>
                            <a:schemeClr val="lt1"/>
                          </a:solidFill>
                        </a:rPr>
                        <a:t>The temperature is 68 F to 77F.</a:t>
                      </a:r>
                      <a:endParaRPr b="1" sz="2500">
                        <a:solidFill>
                          <a:schemeClr val="lt1"/>
                        </a:solidFill>
                      </a:endParaRPr>
                    </a:p>
                    <a:p>
                      <a:pPr indent="0" lvl="0" marL="0" rtl="0" algn="l">
                        <a:spcBef>
                          <a:spcPts val="0"/>
                        </a:spcBef>
                        <a:spcAft>
                          <a:spcPts val="0"/>
                        </a:spcAft>
                        <a:buNone/>
                      </a:pPr>
                      <a:r>
                        <a:rPr b="1" lang="en" sz="2500">
                          <a:solidFill>
                            <a:schemeClr val="lt1"/>
                          </a:solidFill>
                        </a:rPr>
                        <a:t> 2,000 to 10,000 millimeters (79 to 394 inches) of rain per year.</a:t>
                      </a:r>
                      <a:endParaRPr b="1" sz="2500">
                        <a:solidFill>
                          <a:schemeClr val="lt1"/>
                        </a:solidFill>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bl>
          </a:graphicData>
        </a:graphic>
      </p:graphicFrame>
    </p:spTree>
  </p:cSld>
  <p:clrMapOvr>
    <a:masterClrMapping/>
  </p:clrMapOvr>
  <mc:AlternateContent>
    <mc:Choice Requires="p14">
      <p:transition spd="slow" p14:dur="1000">
        <p14:flip dir="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5" name="Shape 65"/>
        <p:cNvGrpSpPr/>
        <p:nvPr/>
      </p:nvGrpSpPr>
      <p:grpSpPr>
        <a:xfrm>
          <a:off x="0" y="0"/>
          <a:ext cx="0" cy="0"/>
          <a:chOff x="0" y="0"/>
          <a:chExt cx="0" cy="0"/>
        </a:xfrm>
      </p:grpSpPr>
      <p:sp>
        <p:nvSpPr>
          <p:cNvPr id="66" name="Google Shape;66;p15"/>
          <p:cNvSpPr txBox="1"/>
          <p:nvPr>
            <p:ph type="title"/>
          </p:nvPr>
        </p:nvSpPr>
        <p:spPr>
          <a:xfrm>
            <a:off x="200250" y="455150"/>
            <a:ext cx="8943900" cy="572700"/>
          </a:xfrm>
          <a:prstGeom prst="rect">
            <a:avLst/>
          </a:prstGeom>
          <a:ln cap="flat" cmpd="sng" w="9525">
            <a:solidFill>
              <a:srgbClr val="93C47D"/>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200">
                <a:highlight>
                  <a:srgbClr val="93C47D"/>
                </a:highlight>
                <a:latin typeface="Droid Sans"/>
                <a:ea typeface="Droid Sans"/>
                <a:cs typeface="Droid Sans"/>
                <a:sym typeface="Droid Sans"/>
              </a:rPr>
              <a:t> </a:t>
            </a:r>
            <a:r>
              <a:rPr b="1" lang="en" sz="2200">
                <a:highlight>
                  <a:srgbClr val="93C47D"/>
                </a:highlight>
                <a:latin typeface="Droid Sans"/>
                <a:ea typeface="Droid Sans"/>
                <a:cs typeface="Droid Sans"/>
                <a:sym typeface="Droid Sans"/>
              </a:rPr>
              <a:t>A</a:t>
            </a:r>
            <a:r>
              <a:rPr b="1" lang="en" sz="2200">
                <a:highlight>
                  <a:srgbClr val="93C47D"/>
                </a:highlight>
                <a:latin typeface="Droid Sans"/>
                <a:ea typeface="Droid Sans"/>
                <a:cs typeface="Droid Sans"/>
                <a:sym typeface="Droid Sans"/>
              </a:rPr>
              <a:t>daptations creatures need to survive in a tropical rainforest.</a:t>
            </a:r>
            <a:endParaRPr sz="3800">
              <a:highlight>
                <a:srgbClr val="93C47D"/>
              </a:highlight>
            </a:endParaRPr>
          </a:p>
        </p:txBody>
      </p:sp>
      <p:sp>
        <p:nvSpPr>
          <p:cNvPr id="67" name="Google Shape;67;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sz="2200">
                <a:solidFill>
                  <a:schemeClr val="dk1"/>
                </a:solidFill>
              </a:rPr>
              <a:t> </a:t>
            </a:r>
            <a:r>
              <a:rPr b="1" lang="en">
                <a:solidFill>
                  <a:schemeClr val="dk1"/>
                </a:solidFill>
                <a:highlight>
                  <a:srgbClr val="B6D7A8"/>
                </a:highlight>
              </a:rPr>
              <a:t>Creatures need camouflage and mimicry to survive in a tropical rainforest</a:t>
            </a:r>
            <a:r>
              <a:rPr b="1" lang="en" sz="2500">
                <a:solidFill>
                  <a:schemeClr val="dk1"/>
                </a:solidFill>
              </a:rPr>
              <a:t>.          </a:t>
            </a:r>
            <a:r>
              <a:rPr b="1" lang="en" sz="2200">
                <a:solidFill>
                  <a:schemeClr val="dk1"/>
                </a:solidFill>
              </a:rPr>
              <a:t>                                                                          </a:t>
            </a:r>
            <a:endParaRPr sz="2700"/>
          </a:p>
        </p:txBody>
      </p:sp>
    </p:spTree>
  </p:cSld>
  <p:clrMapOvr>
    <a:masterClrMapping/>
  </p:clrMapOvr>
  <mc:AlternateContent>
    <mc:Choice Requires="p14">
      <p:transition spd="slow" p14:dur="1000">
        <p14:flip dir="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rgbClr val="202124"/>
                </a:solidFill>
                <a:highlight>
                  <a:schemeClr val="lt1"/>
                </a:highlight>
                <a:latin typeface="Droid Sans"/>
                <a:ea typeface="Droid Sans"/>
                <a:cs typeface="Droid Sans"/>
                <a:sym typeface="Droid Sans"/>
              </a:rPr>
              <a:t>Examples of Producers in tropical </a:t>
            </a:r>
            <a:r>
              <a:rPr b="1" lang="en">
                <a:solidFill>
                  <a:srgbClr val="202124"/>
                </a:solidFill>
                <a:highlight>
                  <a:schemeClr val="lt1"/>
                </a:highlight>
                <a:latin typeface="Droid Sans"/>
                <a:ea typeface="Droid Sans"/>
                <a:cs typeface="Droid Sans"/>
                <a:sym typeface="Droid Sans"/>
              </a:rPr>
              <a:t>rainforest</a:t>
            </a:r>
            <a:r>
              <a:rPr b="1" lang="en">
                <a:solidFill>
                  <a:srgbClr val="202124"/>
                </a:solidFill>
                <a:highlight>
                  <a:schemeClr val="lt1"/>
                </a:highlight>
                <a:latin typeface="Droid Sans"/>
                <a:ea typeface="Droid Sans"/>
                <a:cs typeface="Droid Sans"/>
                <a:sym typeface="Droid Sans"/>
              </a:rPr>
              <a:t>.</a:t>
            </a:r>
            <a:endParaRPr sz="4400"/>
          </a:p>
        </p:txBody>
      </p:sp>
      <p:sp>
        <p:nvSpPr>
          <p:cNvPr id="73" name="Google Shape;73;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b="1" sz="2500">
              <a:solidFill>
                <a:srgbClr val="000000"/>
              </a:solidFill>
              <a:highlight>
                <a:schemeClr val="lt1"/>
              </a:highlight>
            </a:endParaRPr>
          </a:p>
          <a:p>
            <a:pPr indent="0" lvl="0" marL="0" rtl="0" algn="l">
              <a:lnSpc>
                <a:spcPct val="100000"/>
              </a:lnSpc>
              <a:spcBef>
                <a:spcPts val="0"/>
              </a:spcBef>
              <a:spcAft>
                <a:spcPts val="0"/>
              </a:spcAft>
              <a:buNone/>
            </a:pPr>
            <a:r>
              <a:rPr b="1" lang="en" sz="2500">
                <a:solidFill>
                  <a:schemeClr val="dk1"/>
                </a:solidFill>
                <a:highlight>
                  <a:srgbClr val="FFFFFF"/>
                </a:highlight>
              </a:rPr>
              <a:t>Example of producers are trees, vines, mosses, grasses, and tropical fruit trees, </a:t>
            </a:r>
            <a:endParaRPr b="1" sz="2500">
              <a:solidFill>
                <a:schemeClr val="dk1"/>
              </a:solidFill>
              <a:highlight>
                <a:srgbClr val="FFFFFF"/>
              </a:highlight>
            </a:endParaRPr>
          </a:p>
          <a:p>
            <a:pPr indent="0" lvl="0" marL="0" rtl="0" algn="l">
              <a:spcBef>
                <a:spcPts val="0"/>
              </a:spcBef>
              <a:spcAft>
                <a:spcPts val="1600"/>
              </a:spcAft>
              <a:buNone/>
            </a:pPr>
            <a:r>
              <a:t/>
            </a:r>
            <a:endParaRPr/>
          </a:p>
        </p:txBody>
      </p:sp>
    </p:spTree>
  </p:cSld>
  <p:clrMapOvr>
    <a:masterClrMapping/>
  </p:clrMapOvr>
  <mc:AlternateContent>
    <mc:Choice Requires="p14">
      <p:transition spd="slow" p14:dur="1000">
        <p14:flip dir="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7" name="Shape 77"/>
        <p:cNvGrpSpPr/>
        <p:nvPr/>
      </p:nvGrpSpPr>
      <p:grpSpPr>
        <a:xfrm>
          <a:off x="0" y="0"/>
          <a:ext cx="0" cy="0"/>
          <a:chOff x="0" y="0"/>
          <a:chExt cx="0" cy="0"/>
        </a:xfrm>
      </p:grpSpPr>
      <p:sp>
        <p:nvSpPr>
          <p:cNvPr id="78" name="Google Shape;78;p17"/>
          <p:cNvSpPr txBox="1"/>
          <p:nvPr>
            <p:ph type="title"/>
          </p:nvPr>
        </p:nvSpPr>
        <p:spPr>
          <a:xfrm>
            <a:off x="311700" y="445025"/>
            <a:ext cx="8520600" cy="70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500">
                <a:solidFill>
                  <a:srgbClr val="202124"/>
                </a:solidFill>
                <a:highlight>
                  <a:schemeClr val="lt1"/>
                </a:highlight>
                <a:latin typeface="Droid Sans"/>
                <a:ea typeface="Droid Sans"/>
                <a:cs typeface="Droid Sans"/>
                <a:sym typeface="Droid Sans"/>
              </a:rPr>
              <a:t>Examples of Primary Consumers in Tropical Rainforest.</a:t>
            </a:r>
            <a:endParaRPr sz="4100">
              <a:highlight>
                <a:schemeClr val="lt1"/>
              </a:highlight>
            </a:endParaRPr>
          </a:p>
        </p:txBody>
      </p:sp>
      <p:sp>
        <p:nvSpPr>
          <p:cNvPr id="79" name="Google Shape;79;p17"/>
          <p:cNvSpPr txBox="1"/>
          <p:nvPr>
            <p:ph idx="1" type="body"/>
          </p:nvPr>
        </p:nvSpPr>
        <p:spPr>
          <a:xfrm>
            <a:off x="59750" y="1884750"/>
            <a:ext cx="8619600" cy="30606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sz="2500">
                <a:solidFill>
                  <a:schemeClr val="dk1"/>
                </a:solidFill>
                <a:highlight>
                  <a:schemeClr val="lt1"/>
                </a:highlight>
              </a:rPr>
              <a:t>Primary consumers in a tropical rainforest are monkeys and birds.</a:t>
            </a:r>
            <a:endParaRPr b="1" sz="2500">
              <a:solidFill>
                <a:schemeClr val="dk1"/>
              </a:solidFill>
              <a:highlight>
                <a:schemeClr val="lt1"/>
              </a:highlight>
            </a:endParaRPr>
          </a:p>
          <a:p>
            <a:pPr indent="0" lvl="0" marL="0" rtl="0" algn="l">
              <a:lnSpc>
                <a:spcPct val="100000"/>
              </a:lnSpc>
              <a:spcBef>
                <a:spcPts val="0"/>
              </a:spcBef>
              <a:spcAft>
                <a:spcPts val="0"/>
              </a:spcAft>
              <a:buClr>
                <a:schemeClr val="dk1"/>
              </a:buClr>
              <a:buSzPts val="1100"/>
              <a:buFont typeface="Arial"/>
              <a:buNone/>
            </a:pPr>
            <a:r>
              <a:t/>
            </a:r>
            <a:endParaRPr b="1" sz="2100">
              <a:solidFill>
                <a:schemeClr val="dk1"/>
              </a:solidFill>
              <a:highlight>
                <a:schemeClr val="lt1"/>
              </a:highlight>
            </a:endParaRPr>
          </a:p>
        </p:txBody>
      </p:sp>
    </p:spTree>
  </p:cSld>
  <p:clrMapOvr>
    <a:masterClrMapping/>
  </p:clrMapOvr>
  <mc:AlternateContent>
    <mc:Choice Requires="p14">
      <p:transition spd="slow" p14:dur="1000">
        <p14:flip dir="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sp>
        <p:nvSpPr>
          <p:cNvPr id="84" name="Google Shape;84;p18"/>
          <p:cNvSpPr txBox="1"/>
          <p:nvPr>
            <p:ph type="title"/>
          </p:nvPr>
        </p:nvSpPr>
        <p:spPr>
          <a:xfrm>
            <a:off x="311700" y="4753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400">
                <a:highlight>
                  <a:schemeClr val="lt1"/>
                </a:highlight>
                <a:latin typeface="Droid Sans"/>
                <a:ea typeface="Droid Sans"/>
                <a:cs typeface="Droid Sans"/>
                <a:sym typeface="Droid Sans"/>
              </a:rPr>
              <a:t>Examples of Secondary Consumers in Tropical Rainforest.</a:t>
            </a:r>
            <a:r>
              <a:rPr b="1" lang="en" sz="1200">
                <a:highlight>
                  <a:schemeClr val="lt1"/>
                </a:highlight>
                <a:latin typeface="Droid Sans"/>
                <a:ea typeface="Droid Sans"/>
                <a:cs typeface="Droid Sans"/>
                <a:sym typeface="Droid Sans"/>
              </a:rPr>
              <a:t>  </a:t>
            </a:r>
            <a:endParaRPr>
              <a:highlight>
                <a:schemeClr val="lt1"/>
              </a:highlight>
            </a:endParaRPr>
          </a:p>
        </p:txBody>
      </p:sp>
      <p:sp>
        <p:nvSpPr>
          <p:cNvPr id="85" name="Google Shape;85;p18"/>
          <p:cNvSpPr txBox="1"/>
          <p:nvPr>
            <p:ph idx="1" type="body"/>
          </p:nvPr>
        </p:nvSpPr>
        <p:spPr>
          <a:xfrm>
            <a:off x="311700" y="2016100"/>
            <a:ext cx="8520600" cy="2552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sz="2500">
                <a:solidFill>
                  <a:schemeClr val="dk1"/>
                </a:solidFill>
                <a:highlight>
                  <a:srgbClr val="FFFFFF"/>
                </a:highlight>
              </a:rPr>
              <a:t>Secondary consumers in a tropical rainforest are tree frogs, and giant spiders.</a:t>
            </a:r>
            <a:endParaRPr b="1" sz="2500">
              <a:solidFill>
                <a:srgbClr val="000000"/>
              </a:solidFill>
              <a:highlight>
                <a:srgbClr val="FFFFFF"/>
              </a:highlight>
            </a:endParaRPr>
          </a:p>
          <a:p>
            <a:pPr indent="0" lvl="0" marL="0" rtl="0" algn="l">
              <a:spcBef>
                <a:spcPts val="0"/>
              </a:spcBef>
              <a:spcAft>
                <a:spcPts val="1600"/>
              </a:spcAft>
              <a:buNone/>
            </a:pPr>
            <a:r>
              <a:t/>
            </a:r>
            <a:endParaRPr/>
          </a:p>
        </p:txBody>
      </p:sp>
    </p:spTree>
  </p:cSld>
  <p:clrMapOvr>
    <a:masterClrMapping/>
  </p:clrMapOvr>
  <mc:AlternateContent>
    <mc:Choice Requires="p14">
      <p:transition spd="slow" p14:dur="1000">
        <p14:flip dir="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9" name="Shape 89"/>
        <p:cNvGrpSpPr/>
        <p:nvPr/>
      </p:nvGrpSpPr>
      <p:grpSpPr>
        <a:xfrm>
          <a:off x="0" y="0"/>
          <a:ext cx="0" cy="0"/>
          <a:chOff x="0" y="0"/>
          <a:chExt cx="0" cy="0"/>
        </a:xfrm>
      </p:grpSpPr>
      <p:sp>
        <p:nvSpPr>
          <p:cNvPr id="90" name="Google Shape;90;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500">
                <a:highlight>
                  <a:schemeClr val="lt1"/>
                </a:highlight>
                <a:latin typeface="Droid Sans"/>
                <a:ea typeface="Droid Sans"/>
                <a:cs typeface="Droid Sans"/>
                <a:sym typeface="Droid Sans"/>
              </a:rPr>
              <a:t>Examples of Tertiary Consumers in tropical rainforest. </a:t>
            </a:r>
            <a:endParaRPr sz="4100">
              <a:highlight>
                <a:schemeClr val="lt1"/>
              </a:highlight>
            </a:endParaRPr>
          </a:p>
        </p:txBody>
      </p:sp>
      <p:sp>
        <p:nvSpPr>
          <p:cNvPr id="91" name="Google Shape;91;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b="1" sz="2600">
              <a:solidFill>
                <a:schemeClr val="dk1"/>
              </a:solidFill>
              <a:highlight>
                <a:schemeClr val="lt1"/>
              </a:highlight>
            </a:endParaRPr>
          </a:p>
          <a:p>
            <a:pPr indent="0" lvl="0" marL="0" rtl="0" algn="l">
              <a:lnSpc>
                <a:spcPct val="100000"/>
              </a:lnSpc>
              <a:spcBef>
                <a:spcPts val="0"/>
              </a:spcBef>
              <a:spcAft>
                <a:spcPts val="0"/>
              </a:spcAft>
              <a:buNone/>
            </a:pPr>
            <a:r>
              <a:rPr b="1" lang="en" sz="2500">
                <a:solidFill>
                  <a:srgbClr val="202124"/>
                </a:solidFill>
                <a:highlight>
                  <a:srgbClr val="FFFFFF"/>
                </a:highlight>
              </a:rPr>
              <a:t>Tertiary consumers in a tropical rain forest are jaguar and snakes. </a:t>
            </a:r>
            <a:endParaRPr b="1" sz="2500">
              <a:solidFill>
                <a:srgbClr val="202124"/>
              </a:solidFill>
              <a:highlight>
                <a:srgbClr val="FFFFFF"/>
              </a:highlight>
            </a:endParaRPr>
          </a:p>
          <a:p>
            <a:pPr indent="0" lvl="0" marL="0" rtl="0" algn="l">
              <a:spcBef>
                <a:spcPts val="0"/>
              </a:spcBef>
              <a:spcAft>
                <a:spcPts val="1600"/>
              </a:spcAft>
              <a:buNone/>
            </a:pPr>
            <a:r>
              <a:t/>
            </a:r>
            <a:endParaRPr/>
          </a:p>
        </p:txBody>
      </p:sp>
    </p:spTree>
  </p:cSld>
  <p:clrMapOvr>
    <a:masterClrMapping/>
  </p:clrMapOvr>
  <mc:AlternateContent>
    <mc:Choice Requires="p14">
      <p:transition spd="slow" p14:dur="1000">
        <p14:flip dir="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5" name="Shape 95"/>
        <p:cNvGrpSpPr/>
        <p:nvPr/>
      </p:nvGrpSpPr>
      <p:grpSpPr>
        <a:xfrm>
          <a:off x="0" y="0"/>
          <a:ext cx="0" cy="0"/>
          <a:chOff x="0" y="0"/>
          <a:chExt cx="0" cy="0"/>
        </a:xfrm>
      </p:grpSpPr>
      <p:sp>
        <p:nvSpPr>
          <p:cNvPr id="96" name="Google Shape;96;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600">
                <a:solidFill>
                  <a:srgbClr val="202124"/>
                </a:solidFill>
                <a:highlight>
                  <a:schemeClr val="lt1"/>
                </a:highlight>
                <a:latin typeface="Droid Sans"/>
                <a:ea typeface="Droid Sans"/>
                <a:cs typeface="Droid Sans"/>
                <a:sym typeface="Droid Sans"/>
              </a:rPr>
              <a:t>Examples of Decomposers in Tropical rainforest.</a:t>
            </a:r>
            <a:endParaRPr sz="4200">
              <a:highlight>
                <a:schemeClr val="lt1"/>
              </a:highlight>
            </a:endParaRPr>
          </a:p>
        </p:txBody>
      </p:sp>
      <p:sp>
        <p:nvSpPr>
          <p:cNvPr id="97" name="Google Shape;97;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2500">
                <a:solidFill>
                  <a:schemeClr val="dk1"/>
                </a:solidFill>
                <a:highlight>
                  <a:schemeClr val="lt1"/>
                </a:highlight>
              </a:rPr>
              <a:t>Decomposers such as termites, slugs, scorpions, worms, and fungi, live in the rainforest. </a:t>
            </a:r>
            <a:r>
              <a:rPr b="1" lang="en" sz="2600">
                <a:solidFill>
                  <a:schemeClr val="dk1"/>
                </a:solidFill>
                <a:highlight>
                  <a:schemeClr val="lt1"/>
                </a:highlight>
              </a:rPr>
              <a:t>            </a:t>
            </a:r>
            <a:r>
              <a:rPr b="1" lang="en" sz="2600">
                <a:solidFill>
                  <a:srgbClr val="000000"/>
                </a:solidFill>
                <a:highlight>
                  <a:schemeClr val="lt1"/>
                </a:highlight>
              </a:rPr>
              <a:t>                                      </a:t>
            </a:r>
            <a:endParaRPr/>
          </a:p>
        </p:txBody>
      </p:sp>
    </p:spTree>
  </p:cSld>
  <p:clrMapOvr>
    <a:masterClrMapping/>
  </p:clrMapOvr>
  <mc:AlternateContent>
    <mc:Choice Requires="p14">
      <p:transition spd="slow" p14:dur="1000">
        <p14:flip dir="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1" name="Shape 101"/>
        <p:cNvGrpSpPr/>
        <p:nvPr/>
      </p:nvGrpSpPr>
      <p:grpSpPr>
        <a:xfrm>
          <a:off x="0" y="0"/>
          <a:ext cx="0" cy="0"/>
          <a:chOff x="0" y="0"/>
          <a:chExt cx="0" cy="0"/>
        </a:xfrm>
      </p:grpSpPr>
      <p:sp>
        <p:nvSpPr>
          <p:cNvPr id="102" name="Google Shape;102;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700">
                <a:highlight>
                  <a:schemeClr val="lt1"/>
                </a:highlight>
                <a:latin typeface="Droid Sans"/>
                <a:ea typeface="Droid Sans"/>
                <a:cs typeface="Droid Sans"/>
                <a:sym typeface="Droid Sans"/>
              </a:rPr>
              <a:t>Example of Mutualism in Tropical rainforest.</a:t>
            </a:r>
            <a:endParaRPr sz="4300">
              <a:highlight>
                <a:schemeClr val="lt1"/>
              </a:highlight>
            </a:endParaRPr>
          </a:p>
        </p:txBody>
      </p:sp>
      <p:sp>
        <p:nvSpPr>
          <p:cNvPr id="103" name="Google Shape;103;p21"/>
          <p:cNvSpPr txBox="1"/>
          <p:nvPr>
            <p:ph idx="1" type="body"/>
          </p:nvPr>
        </p:nvSpPr>
        <p:spPr>
          <a:xfrm>
            <a:off x="352125" y="114237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sz="2500">
                <a:solidFill>
                  <a:schemeClr val="dk1"/>
                </a:solidFill>
                <a:highlight>
                  <a:schemeClr val="lt1"/>
                </a:highlight>
                <a:latin typeface="Roboto"/>
                <a:ea typeface="Roboto"/>
                <a:cs typeface="Roboto"/>
                <a:sym typeface="Roboto"/>
              </a:rPr>
              <a:t>Examples of mutualism at work are Monarch butterflies traveling in large groups to stay safe. Certain insects such as ants and termites rely on each other and work as a team to build mounds where the group will live, or hunt together to find food.           </a:t>
            </a:r>
            <a:endParaRPr b="1" sz="2500">
              <a:solidFill>
                <a:schemeClr val="dk1"/>
              </a:solidFill>
              <a:highlight>
                <a:schemeClr val="lt1"/>
              </a:highlight>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rPr b="1" lang="en" sz="1200">
                <a:solidFill>
                  <a:schemeClr val="dk1"/>
                </a:solidFill>
                <a:latin typeface="Roboto"/>
                <a:ea typeface="Roboto"/>
                <a:cs typeface="Roboto"/>
                <a:sym typeface="Roboto"/>
              </a:rPr>
              <a:t> </a:t>
            </a:r>
            <a:endParaRPr b="1" sz="1200">
              <a:solidFill>
                <a:schemeClr val="dk1"/>
              </a:solidFill>
              <a:latin typeface="Roboto"/>
              <a:ea typeface="Roboto"/>
              <a:cs typeface="Roboto"/>
              <a:sym typeface="Roboto"/>
            </a:endParaRPr>
          </a:p>
        </p:txBody>
      </p:sp>
    </p:spTree>
  </p:cSld>
  <p:clrMapOvr>
    <a:masterClrMapping/>
  </p:clrMapOvr>
  <mc:AlternateContent>
    <mc:Choice Requires="p14">
      <p:transition spd="slow" p14:dur="1000">
        <p14:flip dir="l"/>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