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Each slide have a different background</a:t>
            </a:r>
            <a:endParaRPr/>
          </a:p>
          <a:p>
            <a:pPr indent="0" lvl="0" marL="0" rtl="0" algn="l">
              <a:spcBef>
                <a:spcPts val="0"/>
              </a:spcBef>
              <a:spcAft>
                <a:spcPts val="0"/>
              </a:spcAft>
              <a:buClr>
                <a:schemeClr val="dk1"/>
              </a:buClr>
              <a:buSzPts val="1100"/>
              <a:buFont typeface="Arial"/>
              <a:buNone/>
            </a:pPr>
            <a:r>
              <a:rPr lang="en"/>
              <a:t>Each slide have pictures</a:t>
            </a:r>
            <a:endParaRPr/>
          </a:p>
          <a:p>
            <a:pPr indent="0" lvl="0" marL="0" rtl="0" algn="l">
              <a:spcBef>
                <a:spcPts val="0"/>
              </a:spcBef>
              <a:spcAft>
                <a:spcPts val="0"/>
              </a:spcAft>
              <a:buClr>
                <a:schemeClr val="dk1"/>
              </a:buClr>
              <a:buSzPts val="1100"/>
              <a:buFont typeface="Arial"/>
              <a:buNone/>
            </a:pPr>
            <a:r>
              <a:rPr lang="en"/>
              <a:t>Each slide have transitions (information slides in, rotates, etc.) </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rPr lang="en">
                <a:highlight>
                  <a:schemeClr val="accent2"/>
                </a:highlight>
              </a:rPr>
              <a:t>This slide is missing a transition.  This slide is missing a picture. </a:t>
            </a:r>
            <a:endParaRPr>
              <a:highlight>
                <a:schemeClr val="accent2"/>
              </a:highlight>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11755df37de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11755df37de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1755df37de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1755df37de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1755df37de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11755df37de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9d4748335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9d4748335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The text is hard to read against the background.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13b40bf86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13b40bf86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3b40bf86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3b40bf86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13b40bf86a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13b40bf86a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13b40bf86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13b40bf86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3b40bf86a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3b40bf86a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1755df37d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11755df37d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11755df37de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11755df37de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Each slide have a different background</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pictures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Each slide have transitions (information slides in, rotates, etc.) </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highlight>
                  <a:schemeClr val="accent2"/>
                </a:highlight>
              </a:rPr>
              <a:t>This slide is missing a transition.  This slide is missing a picture.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hyperlink" Target="https://www.bioexplorer.net/tropical-rainforest-animal-adaptations.html/" TargetMode="External"/><Relationship Id="rId4" Type="http://schemas.openxmlformats.org/officeDocument/2006/relationships/hyperlink" Target="https://www.nationalgeographic.org/encyclopedia/rain-forest/#:~:text=Tropical%20Rain%20Forest,a%20high%20amount%20of%20rainfall.&amp;text=The%20largest%20rainforests%20on%20Earth,Australia%20support%20dense%20rainforest%20habitats" TargetMode="External"/><Relationship Id="rId5" Type="http://schemas.openxmlformats.org/officeDocument/2006/relationships/hyperlink" Target="https://study.com/learn/lesson/tropical-rainforest-animals-plants.html#:~:text=There%20are%20millions%20of%20species,including%20the%20rubber%20tre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AA84F"/>
        </a:solid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147083" y="137555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Biome Project</a:t>
            </a:r>
            <a:endParaRPr/>
          </a:p>
          <a:p>
            <a:pPr indent="0" lvl="0" marL="0" rtl="0" algn="ctr">
              <a:spcBef>
                <a:spcPts val="0"/>
              </a:spcBef>
              <a:spcAft>
                <a:spcPts val="0"/>
              </a:spcAft>
              <a:buNone/>
            </a:pPr>
            <a:r>
              <a:t/>
            </a:r>
            <a:endParaRPr/>
          </a:p>
          <a:p>
            <a:pPr indent="0" lvl="0" marL="0" rtl="0" algn="ctr">
              <a:spcBef>
                <a:spcPts val="0"/>
              </a:spcBef>
              <a:spcAft>
                <a:spcPts val="0"/>
              </a:spcAft>
              <a:buNone/>
            </a:pPr>
            <a:r>
              <a:rPr lang="en"/>
              <a:t>By: miley barajas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8761D"/>
        </a:solidFill>
      </p:bgPr>
    </p:bg>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900">
                <a:solidFill>
                  <a:srgbClr val="FFFFFF"/>
                </a:solidFill>
                <a:latin typeface="Droid Sans"/>
                <a:ea typeface="Droid Sans"/>
                <a:cs typeface="Droid Sans"/>
                <a:sym typeface="Droid Sans"/>
              </a:rPr>
              <a:t>Example of Commensalism in the Rainforest </a:t>
            </a:r>
            <a:endParaRPr sz="3500"/>
          </a:p>
        </p:txBody>
      </p:sp>
      <p:sp>
        <p:nvSpPr>
          <p:cNvPr id="108" name="Google Shape;108;p22"/>
          <p:cNvSpPr txBox="1"/>
          <p:nvPr>
            <p:ph idx="1" type="body"/>
          </p:nvPr>
        </p:nvSpPr>
        <p:spPr>
          <a:xfrm>
            <a:off x="160825" y="1221050"/>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rgbClr val="FFFFFF"/>
                </a:solidFill>
                <a:highlight>
                  <a:srgbClr val="38761D"/>
                </a:highlight>
                <a:latin typeface="Droid Sans"/>
                <a:ea typeface="Droid Sans"/>
                <a:cs typeface="Droid Sans"/>
                <a:sym typeface="Droid Sans"/>
              </a:rPr>
              <a:t>Commensalism in the tropical rainforest can be as a tree frog taking shelter under a leaf or seeds falling from plants into the fur or feathers of animals to spread themselves around the forest.</a:t>
            </a:r>
            <a:endParaRPr sz="2400">
              <a:highlight>
                <a:srgbClr val="38761D"/>
              </a:highlight>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900">
                <a:solidFill>
                  <a:srgbClr val="FFFFFF"/>
                </a:solidFill>
                <a:latin typeface="Droid Sans"/>
                <a:ea typeface="Droid Sans"/>
                <a:cs typeface="Droid Sans"/>
                <a:sym typeface="Droid Sans"/>
              </a:rPr>
              <a:t>Example of Parasitism in the Rainforest </a:t>
            </a:r>
            <a:endParaRPr sz="3500"/>
          </a:p>
        </p:txBody>
      </p:sp>
      <p:sp>
        <p:nvSpPr>
          <p:cNvPr id="114" name="Google Shape;114;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200">
                <a:solidFill>
                  <a:srgbClr val="FFFFFF"/>
                </a:solidFill>
                <a:highlight>
                  <a:srgbClr val="D5A6BD"/>
                </a:highlight>
                <a:latin typeface="Droid Sans"/>
                <a:ea typeface="Droid Sans"/>
                <a:cs typeface="Droid Sans"/>
                <a:sym typeface="Droid Sans"/>
              </a:rPr>
              <a:t>T</a:t>
            </a:r>
            <a:r>
              <a:rPr b="1" lang="en">
                <a:solidFill>
                  <a:srgbClr val="FFFFFF"/>
                </a:solidFill>
                <a:highlight>
                  <a:srgbClr val="93C47D"/>
                </a:highlight>
                <a:latin typeface="Droid Sans"/>
                <a:ea typeface="Droid Sans"/>
                <a:cs typeface="Droid Sans"/>
                <a:sym typeface="Droid Sans"/>
              </a:rPr>
              <a:t>hree classes of worms we would expect to find in the rainforest are flatworms, nematodes /roundworms and annelids /segmented worms and leeches. Some of these are notoriously parasitic /such as those which live their lives in an animal's intestinal tract.</a:t>
            </a:r>
            <a:endParaRPr sz="2400">
              <a:highlight>
                <a:srgbClr val="93C47D"/>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t>
            </a:r>
            <a:r>
              <a:rPr lang="en"/>
              <a:t>Website</a:t>
            </a:r>
            <a:r>
              <a:rPr lang="en"/>
              <a:t> </a:t>
            </a:r>
            <a:endParaRPr/>
          </a:p>
        </p:txBody>
      </p:sp>
      <p:sp>
        <p:nvSpPr>
          <p:cNvPr id="120" name="Google Shape;120;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200" u="sng">
                <a:solidFill>
                  <a:srgbClr val="1155CC"/>
                </a:solidFill>
                <a:latin typeface="Droid Sans"/>
                <a:ea typeface="Droid Sans"/>
                <a:cs typeface="Droid Sans"/>
                <a:sym typeface="Droid Sans"/>
                <a:hlinkClick r:id="rId3">
                  <a:extLst>
                    <a:ext uri="{A12FA001-AC4F-418D-AE19-62706E023703}">
                      <ahyp:hlinkClr val="tx"/>
                    </a:ext>
                  </a:extLst>
                </a:hlinkClick>
              </a:rPr>
              <a:t>https://www.bioexplorer.net/tropical-rainforest-animal-adaptations.html/</a:t>
            </a:r>
            <a:endParaRPr sz="1200">
              <a:solidFill>
                <a:srgbClr val="FFFFFF"/>
              </a:solidFill>
              <a:latin typeface="Droid Sans"/>
              <a:ea typeface="Droid Sans"/>
              <a:cs typeface="Droid Sans"/>
              <a:sym typeface="Droid Sans"/>
            </a:endParaRPr>
          </a:p>
          <a:p>
            <a:pPr indent="0" lvl="0" marL="0" rtl="0" algn="l">
              <a:lnSpc>
                <a:spcPct val="100000"/>
              </a:lnSpc>
              <a:spcBef>
                <a:spcPts val="0"/>
              </a:spcBef>
              <a:spcAft>
                <a:spcPts val="0"/>
              </a:spcAft>
              <a:buClr>
                <a:schemeClr val="dk1"/>
              </a:buClr>
              <a:buSzPts val="1100"/>
              <a:buFont typeface="Arial"/>
              <a:buNone/>
            </a:pPr>
            <a:r>
              <a:t/>
            </a:r>
            <a:endParaRPr sz="1200">
              <a:solidFill>
                <a:srgbClr val="FFFFFF"/>
              </a:solidFill>
              <a:latin typeface="Droid Sans"/>
              <a:ea typeface="Droid Sans"/>
              <a:cs typeface="Droid Sans"/>
              <a:sym typeface="Droid Sans"/>
            </a:endParaRPr>
          </a:p>
          <a:p>
            <a:pPr indent="0" lvl="0" marL="0" rtl="0" algn="l">
              <a:lnSpc>
                <a:spcPct val="100000"/>
              </a:lnSpc>
              <a:spcBef>
                <a:spcPts val="0"/>
              </a:spcBef>
              <a:spcAft>
                <a:spcPts val="0"/>
              </a:spcAft>
              <a:buClr>
                <a:schemeClr val="dk1"/>
              </a:buClr>
              <a:buSzPts val="1100"/>
              <a:buFont typeface="Arial"/>
              <a:buNone/>
            </a:pPr>
            <a:r>
              <a:rPr lang="en" sz="1200" u="sng">
                <a:solidFill>
                  <a:srgbClr val="1155CC"/>
                </a:solidFill>
                <a:latin typeface="Droid Sans"/>
                <a:ea typeface="Droid Sans"/>
                <a:cs typeface="Droid Sans"/>
                <a:sym typeface="Droid Sans"/>
                <a:hlinkClick r:id="rId4">
                  <a:extLst>
                    <a:ext uri="{A12FA001-AC4F-418D-AE19-62706E023703}">
                      <ahyp:hlinkClr val="tx"/>
                    </a:ext>
                  </a:extLst>
                </a:hlinkClick>
              </a:rPr>
              <a:t>https://www.nationalgeographic.org/encyclopedia/rain-forest/#:~:text=Tropical%20Rain%20Forest,a%20high%20amount%20of%20rainfall.&amp;text=The%20largest%20rainforests%20on%20Earth,Australia%20support%20dense%20rainforest%20habitats</a:t>
            </a:r>
            <a:r>
              <a:rPr lang="en" sz="1200">
                <a:solidFill>
                  <a:srgbClr val="FFFFFF"/>
                </a:solidFill>
                <a:latin typeface="Droid Sans"/>
                <a:ea typeface="Droid Sans"/>
                <a:cs typeface="Droid Sans"/>
                <a:sym typeface="Droid Sans"/>
              </a:rPr>
              <a:t>.</a:t>
            </a:r>
            <a:endParaRPr sz="1200">
              <a:solidFill>
                <a:srgbClr val="FFFFFF"/>
              </a:solidFill>
              <a:latin typeface="Droid Sans"/>
              <a:ea typeface="Droid Sans"/>
              <a:cs typeface="Droid Sans"/>
              <a:sym typeface="Droid Sans"/>
            </a:endParaRPr>
          </a:p>
          <a:p>
            <a:pPr indent="0" lvl="0" marL="0" rtl="0" algn="l">
              <a:lnSpc>
                <a:spcPct val="100000"/>
              </a:lnSpc>
              <a:spcBef>
                <a:spcPts val="0"/>
              </a:spcBef>
              <a:spcAft>
                <a:spcPts val="0"/>
              </a:spcAft>
              <a:buClr>
                <a:schemeClr val="dk1"/>
              </a:buClr>
              <a:buSzPts val="1100"/>
              <a:buFont typeface="Arial"/>
              <a:buNone/>
            </a:pPr>
            <a:r>
              <a:t/>
            </a:r>
            <a:endParaRPr sz="1200">
              <a:solidFill>
                <a:srgbClr val="FFFFFF"/>
              </a:solidFill>
              <a:latin typeface="Droid Sans"/>
              <a:ea typeface="Droid Sans"/>
              <a:cs typeface="Droid Sans"/>
              <a:sym typeface="Droid Sans"/>
            </a:endParaRPr>
          </a:p>
          <a:p>
            <a:pPr indent="0" lvl="0" marL="0" rtl="0" algn="l">
              <a:lnSpc>
                <a:spcPct val="100000"/>
              </a:lnSpc>
              <a:spcBef>
                <a:spcPts val="0"/>
              </a:spcBef>
              <a:spcAft>
                <a:spcPts val="0"/>
              </a:spcAft>
              <a:buClr>
                <a:schemeClr val="dk1"/>
              </a:buClr>
              <a:buSzPts val="1100"/>
              <a:buFont typeface="Arial"/>
              <a:buNone/>
            </a:pPr>
            <a:r>
              <a:rPr lang="en" sz="1200" u="sng">
                <a:solidFill>
                  <a:srgbClr val="1155CC"/>
                </a:solidFill>
                <a:latin typeface="Droid Sans"/>
                <a:ea typeface="Droid Sans"/>
                <a:cs typeface="Droid Sans"/>
                <a:sym typeface="Droid Sans"/>
                <a:hlinkClick r:id="rId5">
                  <a:extLst>
                    <a:ext uri="{A12FA001-AC4F-418D-AE19-62706E023703}">
                      <ahyp:hlinkClr val="tx"/>
                    </a:ext>
                  </a:extLst>
                </a:hlinkClick>
              </a:rPr>
              <a:t>https://study.com/learn/lesson/tropical-rainforest-animals-plants.html#:~:text=There%20are%20millions%20of%20species,including%20the%20rubber%20tree</a:t>
            </a:r>
            <a:r>
              <a:rPr lang="en" sz="1200">
                <a:solidFill>
                  <a:srgbClr val="FFFFFF"/>
                </a:solidFill>
                <a:latin typeface="Droid Sans"/>
                <a:ea typeface="Droid Sans"/>
                <a:cs typeface="Droid Sans"/>
                <a:sym typeface="Droid Sans"/>
              </a:rPr>
              <a: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58" name="Shape 58"/>
        <p:cNvGrpSpPr/>
        <p:nvPr/>
      </p:nvGrpSpPr>
      <p:grpSpPr>
        <a:xfrm>
          <a:off x="0" y="0"/>
          <a:ext cx="0" cy="0"/>
          <a:chOff x="0" y="0"/>
          <a:chExt cx="0" cy="0"/>
        </a:xfrm>
      </p:grpSpPr>
      <p:sp>
        <p:nvSpPr>
          <p:cNvPr id="59" name="Google Shape;59;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300">
                <a:solidFill>
                  <a:srgbClr val="FFFFFF"/>
                </a:solidFill>
                <a:highlight>
                  <a:srgbClr val="B6D7A8"/>
                </a:highlight>
                <a:latin typeface="Droid Sans"/>
                <a:ea typeface="Droid Sans"/>
                <a:cs typeface="Droid Sans"/>
                <a:sym typeface="Droid Sans"/>
              </a:rPr>
              <a:t>What is it like in the </a:t>
            </a:r>
            <a:r>
              <a:rPr b="1" lang="en" sz="2300">
                <a:solidFill>
                  <a:srgbClr val="FFFFFF"/>
                </a:solidFill>
                <a:highlight>
                  <a:srgbClr val="B6D7A8"/>
                </a:highlight>
                <a:latin typeface="Droid Sans"/>
                <a:ea typeface="Droid Sans"/>
                <a:cs typeface="Droid Sans"/>
                <a:sym typeface="Droid Sans"/>
              </a:rPr>
              <a:t>tropical rainforest? </a:t>
            </a:r>
            <a:r>
              <a:rPr b="1" lang="en" sz="2300">
                <a:solidFill>
                  <a:srgbClr val="FFFFFF"/>
                </a:solidFill>
                <a:highlight>
                  <a:srgbClr val="D5A6BD"/>
                </a:highlight>
                <a:latin typeface="Droid Sans"/>
                <a:ea typeface="Droid Sans"/>
                <a:cs typeface="Droid Sans"/>
                <a:sym typeface="Droid Sans"/>
              </a:rPr>
              <a:t> </a:t>
            </a:r>
            <a:endParaRPr sz="3900"/>
          </a:p>
        </p:txBody>
      </p:sp>
      <p:sp>
        <p:nvSpPr>
          <p:cNvPr id="60" name="Google Shape;60;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700">
                <a:solidFill>
                  <a:srgbClr val="FFFFFF"/>
                </a:solidFill>
                <a:highlight>
                  <a:srgbClr val="B6D7A8"/>
                </a:highlight>
                <a:latin typeface="Droid Sans"/>
                <a:ea typeface="Droid Sans"/>
                <a:cs typeface="Droid Sans"/>
                <a:sym typeface="Droid Sans"/>
              </a:rPr>
              <a:t>Tropical rainforests are rainforests that occur in areas of tropical rainforest climate in which there is no dry season. All months have an average precipitation of at least 60  and may also be referred to as lowland equatorial evergreen rainforest.</a:t>
            </a:r>
            <a:endParaRPr sz="2300">
              <a:highlight>
                <a:srgbClr val="B6D7A8"/>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6D7A8"/>
        </a:solidFill>
      </p:bgPr>
    </p:bg>
    <p:spTree>
      <p:nvGrpSpPr>
        <p:cNvPr id="64" name="Shape 64"/>
        <p:cNvGrpSpPr/>
        <p:nvPr/>
      </p:nvGrpSpPr>
      <p:grpSpPr>
        <a:xfrm>
          <a:off x="0" y="0"/>
          <a:ext cx="0" cy="0"/>
          <a:chOff x="0" y="0"/>
          <a:chExt cx="0" cy="0"/>
        </a:xfrm>
      </p:grpSpPr>
      <p:sp>
        <p:nvSpPr>
          <p:cNvPr id="65" name="Google Shape;65;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000">
                <a:solidFill>
                  <a:srgbClr val="FFFFFF"/>
                </a:solidFill>
                <a:highlight>
                  <a:srgbClr val="93C47D"/>
                </a:highlight>
                <a:latin typeface="Droid Sans"/>
                <a:ea typeface="Droid Sans"/>
                <a:cs typeface="Droid Sans"/>
                <a:sym typeface="Droid Sans"/>
              </a:rPr>
              <a:t>Are there any adaptations creatures need to survive in </a:t>
            </a:r>
            <a:r>
              <a:rPr b="1" lang="en" sz="2000">
                <a:solidFill>
                  <a:srgbClr val="FFFFFF"/>
                </a:solidFill>
                <a:highlight>
                  <a:srgbClr val="93C47D"/>
                </a:highlight>
                <a:latin typeface="Droid Sans"/>
                <a:ea typeface="Droid Sans"/>
                <a:cs typeface="Droid Sans"/>
                <a:sym typeface="Droid Sans"/>
              </a:rPr>
              <a:t>tropical rainforest?</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900">
                <a:solidFill>
                  <a:srgbClr val="FFFFFF"/>
                </a:solidFill>
                <a:highlight>
                  <a:srgbClr val="93C47D"/>
                </a:highlight>
                <a:latin typeface="Droid Sans"/>
                <a:ea typeface="Droid Sans"/>
                <a:cs typeface="Droid Sans"/>
                <a:sym typeface="Droid Sans"/>
              </a:rPr>
              <a:t>Some animals in the rainforest have adapted to a limited diet so they don't face competition for food.</a:t>
            </a:r>
            <a:endParaRPr sz="2500">
              <a:highlight>
                <a:srgbClr val="93C47D"/>
              </a:highlight>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100">
                <a:solidFill>
                  <a:srgbClr val="FFFFFF"/>
                </a:solidFill>
                <a:highlight>
                  <a:srgbClr val="6AA84F"/>
                </a:highlight>
                <a:latin typeface="Droid Sans"/>
                <a:ea typeface="Droid Sans"/>
                <a:cs typeface="Droid Sans"/>
                <a:sym typeface="Droid Sans"/>
              </a:rPr>
              <a:t>Examples of Producers in </a:t>
            </a:r>
            <a:r>
              <a:rPr b="1" lang="en" sz="2300">
                <a:solidFill>
                  <a:srgbClr val="FFFFFF"/>
                </a:solidFill>
                <a:highlight>
                  <a:srgbClr val="6AA84F"/>
                </a:highlight>
                <a:latin typeface="Droid Sans"/>
                <a:ea typeface="Droid Sans"/>
                <a:cs typeface="Droid Sans"/>
                <a:sym typeface="Droid Sans"/>
              </a:rPr>
              <a:t>Tropical Rainforest</a:t>
            </a:r>
            <a:endParaRPr>
              <a:highlight>
                <a:srgbClr val="6AA84F"/>
              </a:highlight>
            </a:endParaRPr>
          </a:p>
        </p:txBody>
      </p:sp>
      <p:sp>
        <p:nvSpPr>
          <p:cNvPr id="72" name="Google Shape;72;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rgbClr val="FFFFFF"/>
                </a:solidFill>
                <a:highlight>
                  <a:srgbClr val="6AA84F"/>
                </a:highlight>
                <a:latin typeface="Droid Sans"/>
                <a:ea typeface="Droid Sans"/>
                <a:cs typeface="Droid Sans"/>
                <a:sym typeface="Droid Sans"/>
              </a:rPr>
              <a:t>Important producers of the tropical rainforest include bromeliads, fungi, lianas, and canopy trees. Bromeliads Survive on Air and Water Alone</a:t>
            </a:r>
            <a:endParaRPr sz="2400">
              <a:highlight>
                <a:srgbClr val="6AA84F"/>
              </a:highlight>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100">
                <a:solidFill>
                  <a:srgbClr val="FFFFFF"/>
                </a:solidFill>
                <a:highlight>
                  <a:srgbClr val="93C47D"/>
                </a:highlight>
                <a:latin typeface="Droid Sans"/>
                <a:ea typeface="Droid Sans"/>
                <a:cs typeface="Droid Sans"/>
                <a:sym typeface="Droid Sans"/>
              </a:rPr>
              <a:t>Examples of Primary Consumers in the </a:t>
            </a:r>
            <a:r>
              <a:rPr b="1" lang="en" sz="2300">
                <a:solidFill>
                  <a:srgbClr val="FFFFFF"/>
                </a:solidFill>
                <a:highlight>
                  <a:srgbClr val="93C47D"/>
                </a:highlight>
                <a:latin typeface="Droid Sans"/>
                <a:ea typeface="Droid Sans"/>
                <a:cs typeface="Droid Sans"/>
                <a:sym typeface="Droid Sans"/>
              </a:rPr>
              <a:t>T</a:t>
            </a:r>
            <a:r>
              <a:rPr b="1" lang="en" sz="2300">
                <a:solidFill>
                  <a:srgbClr val="FFFFFF"/>
                </a:solidFill>
                <a:highlight>
                  <a:srgbClr val="93C47D"/>
                </a:highlight>
                <a:latin typeface="Droid Sans"/>
                <a:ea typeface="Droid Sans"/>
                <a:cs typeface="Droid Sans"/>
                <a:sym typeface="Droid Sans"/>
              </a:rPr>
              <a:t>ropical Rainforest</a:t>
            </a:r>
            <a:endParaRPr sz="3700">
              <a:highlight>
                <a:srgbClr val="93C47D"/>
              </a:highlight>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100">
                <a:solidFill>
                  <a:srgbClr val="FFFFFF"/>
                </a:solidFill>
                <a:highlight>
                  <a:srgbClr val="93C47D"/>
                </a:highlight>
                <a:latin typeface="Roboto"/>
                <a:ea typeface="Roboto"/>
                <a:cs typeface="Roboto"/>
                <a:sym typeface="Roboto"/>
              </a:rPr>
              <a:t>he primary consumers in the rainforest are often herbivores, such as monkeys, snakes and capybaras. Here are a few primary consumers in the tropical rainforest , Sloth, Lemurs, Grasshopper and  Hummingbird .</a:t>
            </a:r>
            <a:endParaRPr b="1" sz="2100">
              <a:solidFill>
                <a:srgbClr val="FFFFFF"/>
              </a:solidFill>
              <a:highlight>
                <a:srgbClr val="93C47D"/>
              </a:highlight>
              <a:latin typeface="Droid Sans"/>
              <a:ea typeface="Droid Sans"/>
              <a:cs typeface="Droid Sans"/>
              <a:sym typeface="Droid Sans"/>
            </a:endParaRPr>
          </a:p>
          <a:p>
            <a:pPr indent="0" lvl="0" marL="0" rtl="0" algn="l">
              <a:spcBef>
                <a:spcPts val="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38761D"/>
        </a:solidFill>
      </p:bgPr>
    </p:bg>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100">
                <a:solidFill>
                  <a:srgbClr val="FFFFFF"/>
                </a:solidFill>
                <a:highlight>
                  <a:srgbClr val="93C47D"/>
                </a:highlight>
                <a:latin typeface="Droid Sans"/>
                <a:ea typeface="Droid Sans"/>
                <a:cs typeface="Droid Sans"/>
                <a:sym typeface="Droid Sans"/>
              </a:rPr>
              <a:t>Examples of Secondary Consumers in </a:t>
            </a:r>
            <a:r>
              <a:rPr b="1" lang="en" sz="2100">
                <a:solidFill>
                  <a:srgbClr val="FFFFFF"/>
                </a:solidFill>
                <a:highlight>
                  <a:srgbClr val="93C47D"/>
                </a:highlight>
                <a:latin typeface="Droid Sans"/>
                <a:ea typeface="Droid Sans"/>
                <a:cs typeface="Droid Sans"/>
                <a:sym typeface="Droid Sans"/>
              </a:rPr>
              <a:t>the Tropical Rainforest</a:t>
            </a:r>
            <a:endParaRPr sz="2100">
              <a:highlight>
                <a:srgbClr val="93C47D"/>
              </a:highlight>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000">
                <a:solidFill>
                  <a:srgbClr val="FFFFFF"/>
                </a:solidFill>
                <a:highlight>
                  <a:srgbClr val="93C47D"/>
                </a:highlight>
                <a:latin typeface="Droid Sans"/>
                <a:ea typeface="Droid Sans"/>
                <a:cs typeface="Droid Sans"/>
                <a:sym typeface="Droid Sans"/>
              </a:rPr>
              <a:t>secondary consumers, a group that often includes carnivores like ocelots, tapirs and birds of prey.</a:t>
            </a:r>
            <a:endParaRPr sz="2600">
              <a:highlight>
                <a:srgbClr val="93C47D"/>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900">
                <a:solidFill>
                  <a:srgbClr val="FFFFFF"/>
                </a:solidFill>
                <a:latin typeface="Droid Sans"/>
                <a:ea typeface="Droid Sans"/>
                <a:cs typeface="Droid Sans"/>
                <a:sym typeface="Droid Sans"/>
              </a:rPr>
              <a:t>Examples of Tertiary Consumers of </a:t>
            </a:r>
            <a:r>
              <a:rPr b="1" lang="en" sz="1900">
                <a:solidFill>
                  <a:srgbClr val="FFFFFF"/>
                </a:solidFill>
                <a:highlight>
                  <a:srgbClr val="93C47D"/>
                </a:highlight>
                <a:latin typeface="Droid Sans"/>
                <a:ea typeface="Droid Sans"/>
                <a:cs typeface="Droid Sans"/>
                <a:sym typeface="Droid Sans"/>
              </a:rPr>
              <a:t>the Tropical Rainforest</a:t>
            </a:r>
            <a:r>
              <a:rPr b="1" lang="en" sz="1900">
                <a:solidFill>
                  <a:srgbClr val="FFFFFF"/>
                </a:solidFill>
                <a:latin typeface="Droid Sans"/>
                <a:ea typeface="Droid Sans"/>
                <a:cs typeface="Droid Sans"/>
                <a:sym typeface="Droid Sans"/>
              </a:rPr>
              <a:t> </a:t>
            </a:r>
            <a:endParaRPr sz="1900"/>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rgbClr val="FFFFFF"/>
                </a:solidFill>
                <a:highlight>
                  <a:srgbClr val="93C47D"/>
                </a:highlight>
                <a:latin typeface="Droid Sans"/>
                <a:ea typeface="Droid Sans"/>
                <a:cs typeface="Droid Sans"/>
                <a:sym typeface="Droid Sans"/>
              </a:rPr>
              <a:t>Tertiary Consumers are also considered carnivores since they eat animals as well. Some examples of tertiary consumers in the rainforest include jaguars, river otters, dolphins, and piranhas.</a:t>
            </a:r>
            <a:endParaRPr>
              <a:highlight>
                <a:srgbClr val="93C47D"/>
              </a:highlight>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3C47D"/>
        </a:solidFill>
      </p:bgPr>
    </p:bg>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900">
                <a:solidFill>
                  <a:srgbClr val="FFFFFF"/>
                </a:solidFill>
                <a:latin typeface="Droid Sans"/>
                <a:ea typeface="Droid Sans"/>
                <a:cs typeface="Droid Sans"/>
                <a:sym typeface="Droid Sans"/>
              </a:rPr>
              <a:t>Examples of </a:t>
            </a:r>
            <a:r>
              <a:rPr b="1" lang="en" sz="1900">
                <a:solidFill>
                  <a:srgbClr val="FFFFFF"/>
                </a:solidFill>
                <a:latin typeface="Droid Sans"/>
                <a:ea typeface="Droid Sans"/>
                <a:cs typeface="Droid Sans"/>
                <a:sym typeface="Droid Sans"/>
              </a:rPr>
              <a:t>Decomposers Composers in the Tropical Rainforest </a:t>
            </a:r>
            <a:r>
              <a:rPr b="1" lang="en" sz="1700">
                <a:solidFill>
                  <a:srgbClr val="FFFFFF"/>
                </a:solidFill>
                <a:latin typeface="Droid Sans"/>
                <a:ea typeface="Droid Sans"/>
                <a:cs typeface="Droid Sans"/>
                <a:sym typeface="Droid Sans"/>
              </a:rPr>
              <a:t> </a:t>
            </a:r>
            <a:endParaRPr sz="3300"/>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rgbClr val="FFFFFF"/>
                </a:solidFill>
                <a:highlight>
                  <a:srgbClr val="B6D7A8"/>
                </a:highlight>
                <a:latin typeface="Droid Sans"/>
                <a:ea typeface="Droid Sans"/>
                <a:cs typeface="Droid Sans"/>
                <a:sym typeface="Droid Sans"/>
              </a:rPr>
              <a:t>Decomposers, such as termites, slugs, scorpions, worms, and fungi, thrive on the forest floor. Organic matter falls from trees and plants, and these organisms break down the decaying material into nutrients.</a:t>
            </a:r>
            <a:endParaRPr sz="2400">
              <a:highlight>
                <a:srgbClr val="B6D7A8"/>
              </a:highlight>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AA84F"/>
        </a:solidFill>
      </p:bgPr>
    </p:bg>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2100">
                <a:solidFill>
                  <a:srgbClr val="FFFFFF"/>
                </a:solidFill>
                <a:latin typeface="Droid Sans"/>
                <a:ea typeface="Droid Sans"/>
                <a:cs typeface="Droid Sans"/>
                <a:sym typeface="Droid Sans"/>
              </a:rPr>
              <a:t>Example of Mutualism in Tropical R</a:t>
            </a:r>
            <a:r>
              <a:rPr b="1" lang="en" sz="2100">
                <a:solidFill>
                  <a:srgbClr val="FFFFFF"/>
                </a:solidFill>
                <a:latin typeface="Droid Sans"/>
                <a:ea typeface="Droid Sans"/>
                <a:cs typeface="Droid Sans"/>
                <a:sym typeface="Droid Sans"/>
              </a:rPr>
              <a:t>ainforest</a:t>
            </a:r>
            <a:endParaRPr sz="3700"/>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a:solidFill>
                  <a:srgbClr val="FFFFFF"/>
                </a:solidFill>
                <a:highlight>
                  <a:srgbClr val="6AA84F"/>
                </a:highlight>
                <a:latin typeface="Droid Sans"/>
                <a:ea typeface="Droid Sans"/>
                <a:cs typeface="Droid Sans"/>
                <a:sym typeface="Droid Sans"/>
              </a:rPr>
              <a:t>There are many examples of mutualism. Monarch butterflies travel in large groups to stay safe. Certain insects such as ants and termites rely on each other and work as a team to build mounds where the group will live, or hunt together to find food.</a:t>
            </a:r>
            <a:endParaRPr sz="2900">
              <a:highlight>
                <a:srgbClr val="6AA84F"/>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