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4507f4c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4507f4c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4507f4c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4507f4c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4507f4c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4507f4c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68a07c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68a07c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568a07cf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568a07cf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568a07cf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568a07cf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68a07cf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568a07cf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568a07c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568a07c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68a07cf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568a07cf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507f4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507f4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B4A7D6"/>
                </a:highlight>
                <a:latin typeface="Caveat"/>
                <a:ea typeface="Caveat"/>
                <a:cs typeface="Caveat"/>
                <a:sym typeface="Caveat"/>
              </a:rPr>
              <a:t>Biome Project</a:t>
            </a:r>
            <a:endParaRPr b="1">
              <a:solidFill>
                <a:schemeClr val="lt1"/>
              </a:solidFill>
              <a:highlight>
                <a:srgbClr val="B4A7D6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B4A7D6"/>
                </a:highlight>
                <a:latin typeface="Caveat"/>
                <a:ea typeface="Caveat"/>
                <a:cs typeface="Caveat"/>
                <a:sym typeface="Caveat"/>
              </a:rPr>
              <a:t>The Taiga</a:t>
            </a:r>
            <a:endParaRPr b="1">
              <a:solidFill>
                <a:schemeClr val="lt1"/>
              </a:solidFill>
              <a:highlight>
                <a:srgbClr val="B4A7D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05800" y="3337925"/>
            <a:ext cx="4848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highlight>
                  <a:srgbClr val="B4A7D6"/>
                </a:highlight>
                <a:latin typeface="Caveat"/>
                <a:ea typeface="Caveat"/>
                <a:cs typeface="Caveat"/>
                <a:sym typeface="Caveat"/>
              </a:rPr>
              <a:t>By Nushmia Khan</a:t>
            </a:r>
            <a:endParaRPr b="1" sz="2100">
              <a:solidFill>
                <a:schemeClr val="lt1"/>
              </a:solidFill>
              <a:highlight>
                <a:srgbClr val="B4A7D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Commensalism in the Taiga</a:t>
            </a:r>
            <a:endParaRPr b="1">
              <a:solidFill>
                <a:schemeClr val="lt1"/>
              </a:solidFill>
              <a:highlight>
                <a:srgbClr val="D3D3AD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5524150" y="1152475"/>
            <a:ext cx="3308100" cy="25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An example of commensalism is Moss and Trees. The Moss </a:t>
            </a:r>
            <a:r>
              <a:rPr b="1" lang="en" sz="2100"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benefits</a:t>
            </a:r>
            <a:r>
              <a:rPr b="1" lang="en" sz="2100"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 because it has a nice and shady place to grow, the tree doesn’t </a:t>
            </a:r>
            <a:r>
              <a:rPr b="1" lang="en" sz="2100"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benefit nor does it get harmed</a:t>
            </a:r>
            <a:r>
              <a:rPr b="1" lang="en" sz="2100">
                <a:highlight>
                  <a:srgbClr val="D3D3AD"/>
                </a:highlight>
                <a:latin typeface="Caveat"/>
                <a:ea typeface="Caveat"/>
                <a:cs typeface="Caveat"/>
                <a:sym typeface="Caveat"/>
              </a:rPr>
              <a:t>. OMG this reminds me of Moana, the mother nature lady or whatever.</a:t>
            </a:r>
            <a:endParaRPr b="1" sz="2100">
              <a:highlight>
                <a:srgbClr val="D3D3AD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F1C6E2"/>
                </a:highlight>
                <a:latin typeface="Caveat"/>
                <a:ea typeface="Caveat"/>
                <a:cs typeface="Caveat"/>
                <a:sym typeface="Caveat"/>
              </a:rPr>
              <a:t>Parasitism in the Taiga</a:t>
            </a:r>
            <a:endParaRPr b="1">
              <a:solidFill>
                <a:schemeClr val="lt1"/>
              </a:solidFill>
              <a:highlight>
                <a:srgbClr val="F1C6E2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5807175" y="1574025"/>
            <a:ext cx="3171600" cy="45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rgbClr val="F1C6E2"/>
                </a:highlight>
                <a:latin typeface="Caveat"/>
                <a:ea typeface="Caveat"/>
                <a:cs typeface="Caveat"/>
                <a:sym typeface="Caveat"/>
              </a:rPr>
              <a:t>An example of Parasitism is a winter tick and a moose. The winter tick </a:t>
            </a:r>
            <a:r>
              <a:rPr b="1" lang="en" sz="2100">
                <a:highlight>
                  <a:srgbClr val="F1C6E2"/>
                </a:highlight>
                <a:latin typeface="Caveat"/>
                <a:ea typeface="Caveat"/>
                <a:cs typeface="Caveat"/>
                <a:sym typeface="Caveat"/>
              </a:rPr>
              <a:t>benefits by getting food and blood while the moose on the other hand is getting the opposite,</a:t>
            </a:r>
            <a:r>
              <a:rPr b="1" lang="en" sz="2100">
                <a:highlight>
                  <a:srgbClr val="F1C6E2"/>
                </a:highlight>
                <a:latin typeface="Caveat"/>
                <a:ea typeface="Caveat"/>
                <a:cs typeface="Caveat"/>
                <a:sym typeface="Caveat"/>
              </a:rPr>
              <a:t> the moose does not benefit and gets harmed.</a:t>
            </a:r>
            <a:endParaRPr b="1" sz="2100">
              <a:highlight>
                <a:srgbClr val="F1C6E2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F1C6E2"/>
                </a:highlight>
                <a:latin typeface="Caveat"/>
                <a:ea typeface="Caveat"/>
                <a:cs typeface="Caveat"/>
                <a:sym typeface="Caveat"/>
              </a:rPr>
              <a:t>(The tick is hangin on for dear life)</a:t>
            </a:r>
            <a:endParaRPr b="1" sz="2100">
              <a:highlight>
                <a:srgbClr val="F1C6E2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Taiga food chain</a:t>
            </a:r>
            <a:endParaRPr b="1">
              <a:solidFill>
                <a:schemeClr val="lt1"/>
              </a:solidFill>
              <a:highlight>
                <a:srgbClr val="A8E1BB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925" y="1152474"/>
            <a:ext cx="1767505" cy="132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371" y="1106726"/>
            <a:ext cx="2125685" cy="14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8125" y="1152475"/>
            <a:ext cx="1180975" cy="163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7150" y="1106725"/>
            <a:ext cx="1434349" cy="12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1725" y="3034375"/>
            <a:ext cx="1767499" cy="1325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2069100" y="1825125"/>
            <a:ext cx="458100" cy="17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4899500" y="1747025"/>
            <a:ext cx="566100" cy="28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7115000" y="1610400"/>
            <a:ext cx="458100" cy="37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/>
          <p:nvPr/>
        </p:nvSpPr>
        <p:spPr>
          <a:xfrm rot="10800000">
            <a:off x="7617162" y="2480206"/>
            <a:ext cx="741000" cy="1156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B6D7A8"/>
                </a:highlight>
                <a:latin typeface="Caveat"/>
                <a:ea typeface="Caveat"/>
                <a:cs typeface="Caveat"/>
                <a:sym typeface="Caveat"/>
              </a:rPr>
              <a:t>What is the Taiga like?</a:t>
            </a:r>
            <a:endParaRPr b="1">
              <a:solidFill>
                <a:srgbClr val="FFFFFF"/>
              </a:solidFill>
              <a:highlight>
                <a:srgbClr val="B6D7A8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1200" y="1127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highlight>
                  <a:srgbClr val="B6D7A8"/>
                </a:highlight>
                <a:latin typeface="Caveat"/>
                <a:ea typeface="Caveat"/>
                <a:cs typeface="Caveat"/>
                <a:sym typeface="Caveat"/>
              </a:rPr>
              <a:t>The Taiga is identified by Cold, Harsh climate. Temperatures in the Taiga range from a few degrees Celsius above freezing to -10 °C (14 °F) or more.The average rain amount is 15-33 inches.The Taiga has 2 major seasons which are Winter and Summer.</a:t>
            </a:r>
            <a:endParaRPr b="1" sz="2300">
              <a:highlight>
                <a:srgbClr val="B6D7A8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highlight>
                <a:srgbClr val="D9EAD3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300">
              <a:highlight>
                <a:srgbClr val="D9EAD3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A2C4C9"/>
                </a:highlight>
                <a:latin typeface="Caveat"/>
                <a:ea typeface="Caveat"/>
                <a:cs typeface="Caveat"/>
                <a:sym typeface="Caveat"/>
              </a:rPr>
              <a:t>Adaptations in the Taiga</a:t>
            </a:r>
            <a:endParaRPr b="1">
              <a:solidFill>
                <a:schemeClr val="lt1"/>
              </a:solidFill>
              <a:highlight>
                <a:srgbClr val="A2C4C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highlight>
                  <a:srgbClr val="A2C4C9"/>
                </a:highlight>
                <a:latin typeface="Caveat"/>
                <a:ea typeface="Caveat"/>
                <a:cs typeface="Caveat"/>
                <a:sym typeface="Caveat"/>
              </a:rPr>
              <a:t>In the Tundra, birds stay warm using their feathers, Some animals hibernate during the winter, Some use their fur to keep warm, and snakes </a:t>
            </a:r>
            <a:r>
              <a:rPr b="1" lang="en" sz="2100">
                <a:highlight>
                  <a:srgbClr val="A2C4C9"/>
                </a:highlight>
                <a:latin typeface="Caveat"/>
                <a:ea typeface="Caveat"/>
                <a:cs typeface="Caveat"/>
                <a:sym typeface="Caveat"/>
              </a:rPr>
              <a:t>camouflage</a:t>
            </a:r>
            <a:r>
              <a:rPr b="1" lang="en" sz="2100">
                <a:highlight>
                  <a:srgbClr val="A2C4C9"/>
                </a:highlight>
                <a:latin typeface="Caveat"/>
                <a:ea typeface="Caveat"/>
                <a:cs typeface="Caveat"/>
                <a:sym typeface="Caveat"/>
              </a:rPr>
              <a:t> to hunt prey.</a:t>
            </a:r>
            <a:endParaRPr b="1" sz="2100">
              <a:highlight>
                <a:srgbClr val="A2C4C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lt1"/>
              </a:solidFill>
              <a:highlight>
                <a:srgbClr val="A2C4C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highlight>
                <a:srgbClr val="A2C4C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D5A6BD"/>
                </a:highlight>
                <a:latin typeface="Caveat"/>
                <a:ea typeface="Caveat"/>
                <a:cs typeface="Caveat"/>
                <a:sym typeface="Caveat"/>
              </a:rPr>
              <a:t>Producers in the Taiga</a:t>
            </a:r>
            <a:endParaRPr b="1">
              <a:solidFill>
                <a:schemeClr val="lt1"/>
              </a:solidFill>
              <a:highlight>
                <a:srgbClr val="D5A6BD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D5A6BD"/>
                </a:highlight>
                <a:latin typeface="Caveat"/>
                <a:ea typeface="Caveat"/>
                <a:cs typeface="Caveat"/>
                <a:sym typeface="Caveat"/>
              </a:rPr>
              <a:t>Needleleaf and Coniferous trees are examples of Producers in the Taiga</a:t>
            </a:r>
            <a:endParaRPr b="1" sz="2100">
              <a:highlight>
                <a:srgbClr val="D5A6BD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F9CB9C"/>
                </a:highlight>
                <a:latin typeface="Caveat"/>
                <a:ea typeface="Caveat"/>
                <a:cs typeface="Caveat"/>
                <a:sym typeface="Caveat"/>
              </a:rPr>
              <a:t>Primary Consumers in the Taiga</a:t>
            </a:r>
            <a:endParaRPr b="1">
              <a:solidFill>
                <a:schemeClr val="lt1"/>
              </a:solidFill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251800" y="752400"/>
            <a:ext cx="2864700" cy="43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rgbClr val="F9CB9C"/>
                </a:highlight>
                <a:latin typeface="Caveat"/>
                <a:ea typeface="Caveat"/>
                <a:cs typeface="Caveat"/>
                <a:sym typeface="Caveat"/>
              </a:rPr>
              <a:t>Rabbits, Voles, Mice, and Shrews are all examples of Primary consumers in the Taiga.</a:t>
            </a:r>
            <a:endParaRPr b="1" sz="2100"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F9CB9C"/>
                </a:highlight>
                <a:latin typeface="Caveat"/>
                <a:ea typeface="Caveat"/>
                <a:cs typeface="Caveat"/>
                <a:sym typeface="Caveat"/>
              </a:rPr>
              <a:t>(my dude lookin like Big Chungus) </a:t>
            </a:r>
            <a:endParaRPr b="1" sz="2100">
              <a:highlight>
                <a:srgbClr val="F9CB9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6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FFE599"/>
                </a:highlight>
                <a:latin typeface="Caveat"/>
                <a:ea typeface="Caveat"/>
                <a:cs typeface="Caveat"/>
                <a:sym typeface="Caveat"/>
              </a:rPr>
              <a:t>Secondary Consumers in the Taiga</a:t>
            </a:r>
            <a:endParaRPr b="1">
              <a:solidFill>
                <a:schemeClr val="lt1"/>
              </a:solidFill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439200" y="1132375"/>
            <a:ext cx="2393100" cy="25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rgbClr val="FFE599"/>
                </a:highlight>
                <a:latin typeface="Caveat"/>
                <a:ea typeface="Caveat"/>
                <a:cs typeface="Caveat"/>
                <a:sym typeface="Caveat"/>
              </a:rPr>
              <a:t>The secondary consumers in the Taiga are, Lynx,  Bobcats, and </a:t>
            </a:r>
            <a:r>
              <a:rPr b="1" lang="en" sz="2100">
                <a:highlight>
                  <a:srgbClr val="FFE599"/>
                </a:highlight>
                <a:latin typeface="Caveat"/>
                <a:ea typeface="Caveat"/>
                <a:cs typeface="Caveat"/>
                <a:sym typeface="Caveat"/>
              </a:rPr>
              <a:t>Carnivorous</a:t>
            </a:r>
            <a:r>
              <a:rPr b="1" lang="en" sz="2100">
                <a:highlight>
                  <a:srgbClr val="FFE599"/>
                </a:highlight>
                <a:latin typeface="Caveat"/>
                <a:ea typeface="Caveat"/>
                <a:cs typeface="Caveat"/>
                <a:sym typeface="Caveat"/>
              </a:rPr>
              <a:t> birds.</a:t>
            </a:r>
            <a:endParaRPr b="1" sz="2100"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FFE599"/>
                </a:highlight>
                <a:latin typeface="Caveat"/>
                <a:ea typeface="Caveat"/>
                <a:cs typeface="Caveat"/>
                <a:sym typeface="Caveat"/>
              </a:rPr>
              <a:t>(why does this lynx look like my cat???).</a:t>
            </a:r>
            <a:endParaRPr b="1" sz="2100">
              <a:highlight>
                <a:srgbClr val="FFE59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125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Tertiary Consumers in the Taiga</a:t>
            </a:r>
            <a:r>
              <a:rPr b="1" lang="en">
                <a:solidFill>
                  <a:schemeClr val="lt1"/>
                </a:solidFill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endParaRPr b="1">
              <a:solidFill>
                <a:schemeClr val="lt1"/>
              </a:solidFill>
              <a:highlight>
                <a:srgbClr val="A8E1BB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6498075" y="1017725"/>
            <a:ext cx="2367900" cy="33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Bears, Owls, Eagles, and Large Cats are the </a:t>
            </a:r>
            <a:r>
              <a:rPr b="1" lang="en" sz="2100"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Tertiary Consumers.</a:t>
            </a:r>
            <a:endParaRPr b="1" sz="2100">
              <a:highlight>
                <a:srgbClr val="A8E1BB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highlight>
                <a:srgbClr val="A8E1BB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A8E1BB"/>
                </a:highlight>
                <a:latin typeface="Caveat"/>
                <a:ea typeface="Caveat"/>
                <a:cs typeface="Caveat"/>
                <a:sym typeface="Caveat"/>
              </a:rPr>
              <a:t>(Ahhhh this picture is so aesthetic! Whoever took this picture, I love you &lt;3.) .</a:t>
            </a:r>
            <a:endParaRPr b="1" sz="2100">
              <a:highlight>
                <a:srgbClr val="A8E1BB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E2A0FF"/>
                </a:highlight>
                <a:latin typeface="Caveat"/>
                <a:ea typeface="Caveat"/>
                <a:cs typeface="Caveat"/>
                <a:sym typeface="Caveat"/>
              </a:rPr>
              <a:t>Decomposers in the Taiga</a:t>
            </a:r>
            <a:endParaRPr b="1">
              <a:solidFill>
                <a:schemeClr val="lt1"/>
              </a:solidFill>
              <a:highlight>
                <a:srgbClr val="E2A0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5943825" y="732000"/>
            <a:ext cx="29574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highlight>
                  <a:srgbClr val="E2A0FF"/>
                </a:highlight>
                <a:latin typeface="Caveat"/>
                <a:ea typeface="Caveat"/>
                <a:cs typeface="Caveat"/>
                <a:sym typeface="Caveat"/>
              </a:rPr>
              <a:t>The Decomposers are, Fungi, Slime molds (which one of y’all left your slime at the Taiga???), Bacteria, Slugs, Snails, Woodlice (ey, i know people have lice, but wood??), Springtails, Earthworms, Flies, Maggots, Beetles, and their larvae</a:t>
            </a:r>
            <a:endParaRPr b="1" sz="2100">
              <a:solidFill>
                <a:schemeClr val="lt1"/>
              </a:solidFill>
              <a:highlight>
                <a:srgbClr val="E2A0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100">
              <a:highlight>
                <a:srgbClr val="E2A0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D59D8C"/>
                </a:highlight>
                <a:latin typeface="Caveat"/>
                <a:ea typeface="Caveat"/>
                <a:cs typeface="Caveat"/>
                <a:sym typeface="Caveat"/>
              </a:rPr>
              <a:t>Mutualism in the Taiga .</a:t>
            </a:r>
            <a:endParaRPr b="1">
              <a:solidFill>
                <a:schemeClr val="lt1"/>
              </a:solidFill>
              <a:highlight>
                <a:srgbClr val="D59D8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4245600" y="0"/>
            <a:ext cx="458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>
                <a:highlight>
                  <a:srgbClr val="D59D8C"/>
                </a:highlight>
                <a:latin typeface="Caveat"/>
                <a:ea typeface="Caveat"/>
                <a:cs typeface="Caveat"/>
                <a:sym typeface="Caveat"/>
              </a:rPr>
              <a:t>An example of m</a:t>
            </a:r>
            <a:r>
              <a:rPr b="1" lang="en" sz="2100">
                <a:highlight>
                  <a:srgbClr val="D59D8C"/>
                </a:highlight>
                <a:latin typeface="Caveat"/>
                <a:ea typeface="Caveat"/>
                <a:cs typeface="Caveat"/>
                <a:sym typeface="Caveat"/>
              </a:rPr>
              <a:t>utualism</a:t>
            </a:r>
            <a:r>
              <a:rPr b="1" lang="en" sz="2100">
                <a:highlight>
                  <a:srgbClr val="D59D8C"/>
                </a:highlight>
                <a:latin typeface="Caveat"/>
                <a:ea typeface="Caveat"/>
                <a:cs typeface="Caveat"/>
                <a:sym typeface="Caveat"/>
              </a:rPr>
              <a:t> is plants and bees. The plants benefit by getting pollinated and the bees benefit by getting food.</a:t>
            </a:r>
            <a:endParaRPr b="1" sz="2100">
              <a:highlight>
                <a:srgbClr val="D59D8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