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Each slide have a different background</a:t>
            </a:r>
            <a:endParaRPr/>
          </a:p>
          <a:p>
            <a:pPr indent="0" lvl="0" marL="0" rtl="0" algn="l">
              <a:spcBef>
                <a:spcPts val="0"/>
              </a:spcBef>
              <a:spcAft>
                <a:spcPts val="0"/>
              </a:spcAft>
              <a:buClr>
                <a:schemeClr val="dk1"/>
              </a:buClr>
              <a:buSzPts val="1100"/>
              <a:buFont typeface="Arial"/>
              <a:buNone/>
            </a:pPr>
            <a:r>
              <a:rPr lang="en"/>
              <a:t>Each slide have pictures</a:t>
            </a:r>
            <a:endParaRPr/>
          </a:p>
          <a:p>
            <a:pPr indent="0" lvl="0" marL="0" rtl="0" algn="l">
              <a:spcBef>
                <a:spcPts val="0"/>
              </a:spcBef>
              <a:spcAft>
                <a:spcPts val="0"/>
              </a:spcAft>
              <a:buClr>
                <a:schemeClr val="dk1"/>
              </a:buClr>
              <a:buSzPts val="1100"/>
              <a:buFont typeface="Arial"/>
              <a:buNone/>
            </a:pPr>
            <a:r>
              <a:rPr lang="en"/>
              <a:t>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43f78c1c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43f78c1c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43f78c1c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43f78c1c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43f78c1c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43f78c1c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d474833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d474833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Each slide have a different background</a:t>
            </a:r>
            <a:endParaRPr/>
          </a:p>
          <a:p>
            <a:pPr indent="0" lvl="0" marL="0" rtl="0" algn="l">
              <a:spcBef>
                <a:spcPts val="0"/>
              </a:spcBef>
              <a:spcAft>
                <a:spcPts val="0"/>
              </a:spcAft>
              <a:buClr>
                <a:schemeClr val="dk1"/>
              </a:buClr>
              <a:buSzPts val="1100"/>
              <a:buFont typeface="Arial"/>
              <a:buNone/>
            </a:pPr>
            <a:r>
              <a:rPr lang="en"/>
              <a:t>Each slide have pictures</a:t>
            </a:r>
            <a:endParaRPr/>
          </a:p>
          <a:p>
            <a:pPr indent="0" lvl="0" marL="0" rtl="0" algn="l">
              <a:spcBef>
                <a:spcPts val="0"/>
              </a:spcBef>
              <a:spcAft>
                <a:spcPts val="0"/>
              </a:spcAft>
              <a:buClr>
                <a:schemeClr val="dk1"/>
              </a:buClr>
              <a:buSzPts val="1100"/>
              <a:buFont typeface="Arial"/>
              <a:buNone/>
            </a:pPr>
            <a:r>
              <a:rPr lang="en"/>
              <a:t>Each slide have transitions (information slides in, rotates,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accent2"/>
                </a:highlight>
              </a:rPr>
              <a:t>Please increase the paragraph font size a little.</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43f78c1c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43f78c1c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43f78c1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43f78c1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43f78c1c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43f78c1c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43f78c1c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43f78c1c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43f78c1c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43f78c1c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43f78c1c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43f78c1c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r>
              <a:rPr lang="en">
                <a:solidFill>
                  <a:schemeClr val="dk1"/>
                </a:solidFill>
                <a:highlight>
                  <a:schemeClr val="accent2"/>
                </a:highlight>
              </a:rPr>
              <a:t>The text is hard to read agains this background</a:t>
            </a:r>
            <a:r>
              <a:rPr lang="en">
                <a:solidFill>
                  <a:schemeClr val="dk1"/>
                </a:solidFil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43f78c1c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43f78c1c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Please increase the paragraph font size a little.</a:t>
            </a:r>
            <a:r>
              <a:rPr lang="en">
                <a:solidFill>
                  <a:schemeClr val="dk1"/>
                </a:solidFill>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image" Target="../media/image19.jpg"/><Relationship Id="rId5"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Polar region</a:t>
            </a:r>
            <a:endParaRPr/>
          </a:p>
        </p:txBody>
      </p:sp>
      <p:sp>
        <p:nvSpPr>
          <p:cNvPr id="55" name="Google Shape;55;p13"/>
          <p:cNvSpPr txBox="1"/>
          <p:nvPr/>
        </p:nvSpPr>
        <p:spPr>
          <a:xfrm>
            <a:off x="2006325" y="3380350"/>
            <a:ext cx="526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By Samuel Frappier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Commensalism in the Polar Region</a:t>
            </a:r>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Commensalism is where </a:t>
            </a:r>
            <a:r>
              <a:rPr b="1" lang="en" sz="1200">
                <a:solidFill>
                  <a:srgbClr val="FFFFFF"/>
                </a:solidFill>
                <a:latin typeface="Roboto"/>
                <a:ea typeface="Roboto"/>
                <a:cs typeface="Roboto"/>
                <a:sym typeface="Roboto"/>
              </a:rPr>
              <a:t>one species benefits while the other is unaffected</a:t>
            </a:r>
            <a:r>
              <a:rPr lang="en" sz="1200">
                <a:solidFill>
                  <a:srgbClr val="FFFFFF"/>
                </a:solidFill>
                <a:latin typeface="Roboto"/>
                <a:ea typeface="Roboto"/>
                <a:cs typeface="Roboto"/>
                <a:sym typeface="Roboto"/>
              </a:rPr>
              <a:t>, arctic foxes travel behind polar bears and scavenge on scraps of food.</a:t>
            </a:r>
            <a:endParaRPr/>
          </a:p>
        </p:txBody>
      </p:sp>
      <p:pic>
        <p:nvPicPr>
          <p:cNvPr id="129" name="Google Shape;129;p22"/>
          <p:cNvPicPr preferRelativeResize="0"/>
          <p:nvPr/>
        </p:nvPicPr>
        <p:blipFill>
          <a:blip r:embed="rId3">
            <a:alphaModFix/>
          </a:blip>
          <a:stretch>
            <a:fillRect/>
          </a:stretch>
        </p:blipFill>
        <p:spPr>
          <a:xfrm>
            <a:off x="3951850" y="2219101"/>
            <a:ext cx="3737050" cy="2489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lin ang="5400012" scaled="0"/>
        </a:gradFill>
      </p:bgPr>
    </p:bg>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Parasitism in the Polar Region</a:t>
            </a:r>
            <a:endParaRPr/>
          </a:p>
        </p:txBody>
      </p:sp>
      <p:sp>
        <p:nvSpPr>
          <p:cNvPr id="135" name="Google Shape;13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Even the Arctic has parasitism typically, it is seen in the case of a </a:t>
            </a:r>
            <a:r>
              <a:rPr b="1" lang="en" sz="1200">
                <a:solidFill>
                  <a:srgbClr val="FFFFFF"/>
                </a:solidFill>
                <a:latin typeface="Roboto"/>
                <a:ea typeface="Roboto"/>
                <a:cs typeface="Roboto"/>
                <a:sym typeface="Roboto"/>
              </a:rPr>
              <a:t>tapeworm cyst</a:t>
            </a:r>
            <a:r>
              <a:rPr lang="en" sz="1200">
                <a:solidFill>
                  <a:srgbClr val="FFFFFF"/>
                </a:solidFill>
                <a:latin typeface="Roboto"/>
                <a:ea typeface="Roboto"/>
                <a:cs typeface="Roboto"/>
                <a:sym typeface="Roboto"/>
              </a:rPr>
              <a:t> these organisms are prone to live in the bodies of different animals like wolves, caribou, polar bears, and moose.</a:t>
            </a:r>
            <a:endParaRPr/>
          </a:p>
        </p:txBody>
      </p:sp>
      <p:pic>
        <p:nvPicPr>
          <p:cNvPr id="136" name="Google Shape;136;p23"/>
          <p:cNvPicPr preferRelativeResize="0"/>
          <p:nvPr/>
        </p:nvPicPr>
        <p:blipFill>
          <a:blip r:embed="rId3">
            <a:alphaModFix/>
          </a:blip>
          <a:stretch>
            <a:fillRect/>
          </a:stretch>
        </p:blipFill>
        <p:spPr>
          <a:xfrm>
            <a:off x="2237350" y="2056650"/>
            <a:ext cx="4369350" cy="288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Food Web</a:t>
            </a:r>
            <a:endParaRPr/>
          </a:p>
        </p:txBody>
      </p:sp>
      <p:pic>
        <p:nvPicPr>
          <p:cNvPr id="142" name="Google Shape;142;p24"/>
          <p:cNvPicPr preferRelativeResize="0"/>
          <p:nvPr/>
        </p:nvPicPr>
        <p:blipFill>
          <a:blip r:embed="rId3">
            <a:alphaModFix/>
          </a:blip>
          <a:stretch>
            <a:fillRect/>
          </a:stretch>
        </p:blipFill>
        <p:spPr>
          <a:xfrm>
            <a:off x="1918063" y="1177429"/>
            <a:ext cx="5307875" cy="387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Biomes Climate and Weather</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Droid Sans"/>
                <a:ea typeface="Droid Sans"/>
                <a:cs typeface="Droid Sans"/>
                <a:sym typeface="Droid Sans"/>
              </a:rPr>
              <a:t>In the polar region there are minimal warm summers and the average is about 10 degrees celsius since it is so cold it can result in sometimes permanent layers of ice the 2 seasons are summer and winter</a:t>
            </a:r>
            <a:endParaRPr/>
          </a:p>
        </p:txBody>
      </p:sp>
      <p:pic>
        <p:nvPicPr>
          <p:cNvPr id="62" name="Google Shape;62;p14"/>
          <p:cNvPicPr preferRelativeResize="0"/>
          <p:nvPr/>
        </p:nvPicPr>
        <p:blipFill>
          <a:blip r:embed="rId3">
            <a:alphaModFix/>
          </a:blip>
          <a:stretch>
            <a:fillRect/>
          </a:stretch>
        </p:blipFill>
        <p:spPr>
          <a:xfrm>
            <a:off x="166200" y="3028663"/>
            <a:ext cx="3048000" cy="2028825"/>
          </a:xfrm>
          <a:prstGeom prst="rect">
            <a:avLst/>
          </a:prstGeom>
          <a:noFill/>
          <a:ln>
            <a:noFill/>
          </a:ln>
        </p:spPr>
      </p:pic>
      <p:pic>
        <p:nvPicPr>
          <p:cNvPr id="63" name="Google Shape;63;p14"/>
          <p:cNvPicPr preferRelativeResize="0"/>
          <p:nvPr/>
        </p:nvPicPr>
        <p:blipFill>
          <a:blip r:embed="rId4">
            <a:alphaModFix/>
          </a:blip>
          <a:stretch>
            <a:fillRect/>
          </a:stretch>
        </p:blipFill>
        <p:spPr>
          <a:xfrm>
            <a:off x="4195050" y="2289050"/>
            <a:ext cx="3805950" cy="2854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Creature Adaptations</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Droid Sans"/>
                <a:ea typeface="Droid Sans"/>
                <a:cs typeface="Droid Sans"/>
                <a:sym typeface="Droid Sans"/>
              </a:rPr>
              <a:t>Some animals like the polar bear use their white fur as a disguise to hide from predators and some have double layered  fur so they don't freeze to death</a:t>
            </a:r>
            <a:endParaRPr/>
          </a:p>
        </p:txBody>
      </p:sp>
      <p:pic>
        <p:nvPicPr>
          <p:cNvPr id="70" name="Google Shape;70;p15"/>
          <p:cNvPicPr preferRelativeResize="0"/>
          <p:nvPr/>
        </p:nvPicPr>
        <p:blipFill>
          <a:blip r:embed="rId3">
            <a:alphaModFix/>
          </a:blip>
          <a:stretch>
            <a:fillRect/>
          </a:stretch>
        </p:blipFill>
        <p:spPr>
          <a:xfrm>
            <a:off x="133745" y="1688175"/>
            <a:ext cx="3500449" cy="2345000"/>
          </a:xfrm>
          <a:prstGeom prst="rect">
            <a:avLst/>
          </a:prstGeom>
          <a:noFill/>
          <a:ln>
            <a:noFill/>
          </a:ln>
        </p:spPr>
      </p:pic>
      <p:pic>
        <p:nvPicPr>
          <p:cNvPr id="71" name="Google Shape;71;p15"/>
          <p:cNvPicPr preferRelativeResize="0"/>
          <p:nvPr/>
        </p:nvPicPr>
        <p:blipFill>
          <a:blip r:embed="rId4">
            <a:alphaModFix/>
          </a:blip>
          <a:stretch>
            <a:fillRect/>
          </a:stretch>
        </p:blipFill>
        <p:spPr>
          <a:xfrm>
            <a:off x="4097801" y="2352876"/>
            <a:ext cx="2790624" cy="2790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highlight>
                  <a:srgbClr val="1155CC"/>
                </a:highlight>
              </a:rPr>
              <a:t>Producers</a:t>
            </a:r>
            <a:r>
              <a:rPr lang="en">
                <a:highlight>
                  <a:srgbClr val="1155CC"/>
                </a:highlight>
              </a:rPr>
              <a:t> in the Polar Region</a:t>
            </a:r>
            <a:endParaRPr>
              <a:highlight>
                <a:srgbClr val="1155CC"/>
              </a:highlight>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lt1"/>
                </a:solidFill>
                <a:latin typeface="Roboto"/>
                <a:ea typeface="Roboto"/>
                <a:cs typeface="Roboto"/>
                <a:sym typeface="Roboto"/>
              </a:rPr>
              <a:t>The main producers in the polar region are </a:t>
            </a:r>
            <a:r>
              <a:rPr b="1" lang="en" sz="1200">
                <a:solidFill>
                  <a:schemeClr val="lt1"/>
                </a:solidFill>
                <a:latin typeface="Roboto"/>
                <a:ea typeface="Roboto"/>
                <a:cs typeface="Roboto"/>
                <a:sym typeface="Roboto"/>
              </a:rPr>
              <a:t>phytoplankton</a:t>
            </a:r>
            <a:r>
              <a:rPr lang="en" sz="1200">
                <a:solidFill>
                  <a:schemeClr val="lt1"/>
                </a:solidFill>
                <a:latin typeface="Roboto"/>
                <a:ea typeface="Roboto"/>
                <a:cs typeface="Roboto"/>
                <a:sym typeface="Roboto"/>
              </a:rPr>
              <a:t>, </a:t>
            </a:r>
            <a:endParaRPr>
              <a:solidFill>
                <a:schemeClr val="lt1"/>
              </a:solidFill>
            </a:endParaRPr>
          </a:p>
        </p:txBody>
      </p:sp>
      <p:pic>
        <p:nvPicPr>
          <p:cNvPr id="78" name="Google Shape;78;p16"/>
          <p:cNvPicPr preferRelativeResize="0"/>
          <p:nvPr/>
        </p:nvPicPr>
        <p:blipFill>
          <a:blip r:embed="rId3">
            <a:alphaModFix/>
          </a:blip>
          <a:stretch>
            <a:fillRect/>
          </a:stretch>
        </p:blipFill>
        <p:spPr>
          <a:xfrm>
            <a:off x="469500" y="1541925"/>
            <a:ext cx="3822825" cy="3127347"/>
          </a:xfrm>
          <a:prstGeom prst="rect">
            <a:avLst/>
          </a:prstGeom>
          <a:noFill/>
          <a:ln>
            <a:noFill/>
          </a:ln>
        </p:spPr>
      </p:pic>
      <p:pic>
        <p:nvPicPr>
          <p:cNvPr id="79" name="Google Shape;79;p16"/>
          <p:cNvPicPr preferRelativeResize="0"/>
          <p:nvPr/>
        </p:nvPicPr>
        <p:blipFill>
          <a:blip r:embed="rId4">
            <a:alphaModFix/>
          </a:blip>
          <a:stretch>
            <a:fillRect/>
          </a:stretch>
        </p:blipFill>
        <p:spPr>
          <a:xfrm>
            <a:off x="5180000" y="2332300"/>
            <a:ext cx="3256280" cy="24422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Primary Consumers</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Herbivores such as pikas, musk oxen, caribou, lemmings, and arctic hares make up the next rung.</a:t>
            </a:r>
            <a:r>
              <a:rPr lang="en" sz="1200">
                <a:solidFill>
                  <a:srgbClr val="FFFFFF"/>
                </a:solidFill>
                <a:highlight>
                  <a:srgbClr val="FFFFFF"/>
                </a:highlight>
                <a:latin typeface="Roboto"/>
                <a:ea typeface="Roboto"/>
                <a:cs typeface="Roboto"/>
                <a:sym typeface="Roboto"/>
              </a:rPr>
              <a:t> </a:t>
            </a:r>
            <a:endParaRPr/>
          </a:p>
        </p:txBody>
      </p:sp>
      <p:pic>
        <p:nvPicPr>
          <p:cNvPr id="86" name="Google Shape;86;p17"/>
          <p:cNvPicPr preferRelativeResize="0"/>
          <p:nvPr/>
        </p:nvPicPr>
        <p:blipFill>
          <a:blip r:embed="rId3">
            <a:alphaModFix/>
          </a:blip>
          <a:stretch>
            <a:fillRect/>
          </a:stretch>
        </p:blipFill>
        <p:spPr>
          <a:xfrm>
            <a:off x="161375" y="1431632"/>
            <a:ext cx="2657600" cy="2280225"/>
          </a:xfrm>
          <a:prstGeom prst="rect">
            <a:avLst/>
          </a:prstGeom>
          <a:noFill/>
          <a:ln>
            <a:noFill/>
          </a:ln>
        </p:spPr>
      </p:pic>
      <p:pic>
        <p:nvPicPr>
          <p:cNvPr id="87" name="Google Shape;87;p17"/>
          <p:cNvPicPr preferRelativeResize="0"/>
          <p:nvPr/>
        </p:nvPicPr>
        <p:blipFill>
          <a:blip r:embed="rId4">
            <a:alphaModFix/>
          </a:blip>
          <a:stretch>
            <a:fillRect/>
          </a:stretch>
        </p:blipFill>
        <p:spPr>
          <a:xfrm>
            <a:off x="6449078" y="1431625"/>
            <a:ext cx="2473900" cy="1750974"/>
          </a:xfrm>
          <a:prstGeom prst="rect">
            <a:avLst/>
          </a:prstGeom>
          <a:noFill/>
          <a:ln>
            <a:noFill/>
          </a:ln>
        </p:spPr>
      </p:pic>
      <p:pic>
        <p:nvPicPr>
          <p:cNvPr id="88" name="Google Shape;88;p17"/>
          <p:cNvPicPr preferRelativeResize="0"/>
          <p:nvPr/>
        </p:nvPicPr>
        <p:blipFill>
          <a:blip r:embed="rId5">
            <a:alphaModFix/>
          </a:blip>
          <a:stretch>
            <a:fillRect/>
          </a:stretch>
        </p:blipFill>
        <p:spPr>
          <a:xfrm>
            <a:off x="2892808" y="2173725"/>
            <a:ext cx="3482425" cy="278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Secondary Consumers</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Omnivores and carnivores such as arctic foxes, brown bears, arctic wolves, and snowy owls top the web</a:t>
            </a:r>
            <a:endParaRPr/>
          </a:p>
        </p:txBody>
      </p:sp>
      <p:pic>
        <p:nvPicPr>
          <p:cNvPr id="95" name="Google Shape;95;p18"/>
          <p:cNvPicPr preferRelativeResize="0"/>
          <p:nvPr/>
        </p:nvPicPr>
        <p:blipFill>
          <a:blip r:embed="rId3">
            <a:alphaModFix/>
          </a:blip>
          <a:stretch>
            <a:fillRect/>
          </a:stretch>
        </p:blipFill>
        <p:spPr>
          <a:xfrm>
            <a:off x="1" y="1970149"/>
            <a:ext cx="2565553" cy="3173350"/>
          </a:xfrm>
          <a:prstGeom prst="rect">
            <a:avLst/>
          </a:prstGeom>
          <a:noFill/>
          <a:ln>
            <a:noFill/>
          </a:ln>
        </p:spPr>
      </p:pic>
      <p:pic>
        <p:nvPicPr>
          <p:cNvPr id="96" name="Google Shape;96;p18"/>
          <p:cNvPicPr preferRelativeResize="0"/>
          <p:nvPr/>
        </p:nvPicPr>
        <p:blipFill>
          <a:blip r:embed="rId4">
            <a:alphaModFix/>
          </a:blip>
          <a:stretch>
            <a:fillRect/>
          </a:stretch>
        </p:blipFill>
        <p:spPr>
          <a:xfrm>
            <a:off x="6243925" y="1605062"/>
            <a:ext cx="2900076" cy="1933376"/>
          </a:xfrm>
          <a:prstGeom prst="rect">
            <a:avLst/>
          </a:prstGeom>
          <a:noFill/>
          <a:ln>
            <a:noFill/>
          </a:ln>
        </p:spPr>
      </p:pic>
      <p:pic>
        <p:nvPicPr>
          <p:cNvPr id="97" name="Google Shape;97;p18"/>
          <p:cNvPicPr preferRelativeResize="0"/>
          <p:nvPr/>
        </p:nvPicPr>
        <p:blipFill>
          <a:blip r:embed="rId5">
            <a:alphaModFix/>
          </a:blip>
          <a:stretch>
            <a:fillRect/>
          </a:stretch>
        </p:blipFill>
        <p:spPr>
          <a:xfrm>
            <a:off x="3016531" y="2235150"/>
            <a:ext cx="2776400" cy="1850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72B9"/>
        </a:soli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Tertiary Consumers</a:t>
            </a:r>
            <a:endParaRPr/>
          </a:p>
          <a:p>
            <a:pPr indent="0" lvl="0" marL="0" rtl="0" algn="l">
              <a:spcBef>
                <a:spcPts val="0"/>
              </a:spcBef>
              <a:spcAft>
                <a:spcPts val="0"/>
              </a:spcAft>
              <a:buNone/>
            </a:pPr>
            <a:r>
              <a:t/>
            </a:r>
            <a:endParaRPr/>
          </a:p>
        </p:txBody>
      </p:sp>
      <p:sp>
        <p:nvSpPr>
          <p:cNvPr id="103" name="Google Shape;10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Tertiary consumers include </a:t>
            </a:r>
            <a:r>
              <a:rPr b="1" lang="en" sz="1200">
                <a:solidFill>
                  <a:srgbClr val="FFFFFF"/>
                </a:solidFill>
                <a:latin typeface="Roboto"/>
                <a:ea typeface="Roboto"/>
                <a:cs typeface="Roboto"/>
                <a:sym typeface="Roboto"/>
              </a:rPr>
              <a:t>the polar bear, wolves, and eagles</a:t>
            </a:r>
            <a:r>
              <a:rPr lang="en" sz="1200">
                <a:solidFill>
                  <a:srgbClr val="FFFFFF"/>
                </a:solidFill>
                <a:latin typeface="Roboto"/>
                <a:ea typeface="Roboto"/>
                <a:cs typeface="Roboto"/>
                <a:sym typeface="Roboto"/>
              </a:rPr>
              <a:t>, which prey on the arctic fox as well as primary consumers.</a:t>
            </a:r>
            <a:endParaRPr/>
          </a:p>
        </p:txBody>
      </p:sp>
      <p:pic>
        <p:nvPicPr>
          <p:cNvPr id="104" name="Google Shape;104;p19"/>
          <p:cNvPicPr preferRelativeResize="0"/>
          <p:nvPr/>
        </p:nvPicPr>
        <p:blipFill>
          <a:blip r:embed="rId3">
            <a:alphaModFix/>
          </a:blip>
          <a:stretch>
            <a:fillRect/>
          </a:stretch>
        </p:blipFill>
        <p:spPr>
          <a:xfrm>
            <a:off x="6378750" y="3300000"/>
            <a:ext cx="2765249" cy="1843501"/>
          </a:xfrm>
          <a:prstGeom prst="rect">
            <a:avLst/>
          </a:prstGeom>
          <a:noFill/>
          <a:ln>
            <a:noFill/>
          </a:ln>
        </p:spPr>
      </p:pic>
      <p:pic>
        <p:nvPicPr>
          <p:cNvPr id="105" name="Google Shape;105;p19"/>
          <p:cNvPicPr preferRelativeResize="0"/>
          <p:nvPr/>
        </p:nvPicPr>
        <p:blipFill>
          <a:blip r:embed="rId4">
            <a:alphaModFix/>
          </a:blip>
          <a:stretch>
            <a:fillRect/>
          </a:stretch>
        </p:blipFill>
        <p:spPr>
          <a:xfrm>
            <a:off x="3971050" y="1416774"/>
            <a:ext cx="3344950" cy="1883225"/>
          </a:xfrm>
          <a:prstGeom prst="rect">
            <a:avLst/>
          </a:prstGeom>
          <a:noFill/>
          <a:ln>
            <a:noFill/>
          </a:ln>
        </p:spPr>
      </p:pic>
      <p:pic>
        <p:nvPicPr>
          <p:cNvPr id="106" name="Google Shape;106;p19"/>
          <p:cNvPicPr preferRelativeResize="0"/>
          <p:nvPr/>
        </p:nvPicPr>
        <p:blipFill>
          <a:blip r:embed="rId5">
            <a:alphaModFix/>
          </a:blip>
          <a:stretch>
            <a:fillRect/>
          </a:stretch>
        </p:blipFill>
        <p:spPr>
          <a:xfrm>
            <a:off x="231049" y="2261350"/>
            <a:ext cx="3546254" cy="26821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EEEA">
            <a:alpha val="92180"/>
          </a:srgbClr>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Decomposers in polar region</a:t>
            </a:r>
            <a:endParaRPr/>
          </a:p>
        </p:txBody>
      </p:sp>
      <p:sp>
        <p:nvSpPr>
          <p:cNvPr id="112" name="Google Shape;11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The decomposers found in the Arctic tundra are </a:t>
            </a:r>
            <a:r>
              <a:rPr b="1" lang="en" sz="1200">
                <a:solidFill>
                  <a:srgbClr val="FFFFFF"/>
                </a:solidFill>
                <a:latin typeface="Roboto"/>
                <a:ea typeface="Roboto"/>
                <a:cs typeface="Roboto"/>
                <a:sym typeface="Roboto"/>
              </a:rPr>
              <a:t>bacteria</a:t>
            </a:r>
            <a:r>
              <a:rPr lang="en" sz="1200">
                <a:solidFill>
                  <a:srgbClr val="FFFFFF"/>
                </a:solidFill>
                <a:latin typeface="Roboto"/>
                <a:ea typeface="Roboto"/>
                <a:cs typeface="Roboto"/>
                <a:sym typeface="Roboto"/>
              </a:rPr>
              <a:t>, which are microorganisms, and fungi, which I previously mentioned as a member of the lichen.</a:t>
            </a:r>
            <a:endParaRPr/>
          </a:p>
        </p:txBody>
      </p:sp>
      <p:pic>
        <p:nvPicPr>
          <p:cNvPr id="113" name="Google Shape;113;p20"/>
          <p:cNvPicPr preferRelativeResize="0"/>
          <p:nvPr/>
        </p:nvPicPr>
        <p:blipFill>
          <a:blip r:embed="rId3">
            <a:alphaModFix/>
          </a:blip>
          <a:stretch>
            <a:fillRect/>
          </a:stretch>
        </p:blipFill>
        <p:spPr>
          <a:xfrm>
            <a:off x="559325" y="1918850"/>
            <a:ext cx="3918401" cy="3285425"/>
          </a:xfrm>
          <a:prstGeom prst="rect">
            <a:avLst/>
          </a:prstGeom>
          <a:noFill/>
          <a:ln>
            <a:noFill/>
          </a:ln>
        </p:spPr>
      </p:pic>
      <p:pic>
        <p:nvPicPr>
          <p:cNvPr id="114" name="Google Shape;114;p20"/>
          <p:cNvPicPr preferRelativeResize="0"/>
          <p:nvPr/>
        </p:nvPicPr>
        <p:blipFill>
          <a:blip r:embed="rId4">
            <a:alphaModFix/>
          </a:blip>
          <a:stretch>
            <a:fillRect/>
          </a:stretch>
        </p:blipFill>
        <p:spPr>
          <a:xfrm>
            <a:off x="5803125" y="1918846"/>
            <a:ext cx="3189899" cy="23948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lin ang="5400012" scaled="0"/>
        </a:gra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Mutualism in the Polar Region</a:t>
            </a:r>
            <a:endParaRPr/>
          </a:p>
        </p:txBody>
      </p:sp>
      <p:sp>
        <p:nvSpPr>
          <p:cNvPr id="120" name="Google Shape;12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A mutualistic relationship between the animals of the Arctic is </a:t>
            </a:r>
            <a:r>
              <a:rPr b="1" lang="en" sz="1200">
                <a:solidFill>
                  <a:srgbClr val="FFFFFF"/>
                </a:solidFill>
                <a:latin typeface="Roboto"/>
                <a:ea typeface="Roboto"/>
                <a:cs typeface="Roboto"/>
                <a:sym typeface="Roboto"/>
              </a:rPr>
              <a:t>between the Caribou and the Arctic Fox</a:t>
            </a:r>
            <a:r>
              <a:rPr lang="en" sz="1200">
                <a:solidFill>
                  <a:srgbClr val="FFFFFF"/>
                </a:solidFill>
                <a:latin typeface="Roboto"/>
                <a:ea typeface="Roboto"/>
                <a:cs typeface="Roboto"/>
                <a:sym typeface="Roboto"/>
              </a:rPr>
              <a:t> When Caribou are out looking for food the Arctic fox follows.</a:t>
            </a:r>
            <a:endParaRPr sz="1200">
              <a:solidFill>
                <a:srgbClr val="FFFFFF"/>
              </a:solidFill>
              <a:latin typeface="Droid Sans"/>
              <a:ea typeface="Droid Sans"/>
              <a:cs typeface="Droid Sans"/>
              <a:sym typeface="Droid Sans"/>
            </a:endParaRPr>
          </a:p>
          <a:p>
            <a:pPr indent="0" lvl="0" marL="0" rtl="0" algn="l">
              <a:spcBef>
                <a:spcPts val="0"/>
              </a:spcBef>
              <a:spcAft>
                <a:spcPts val="1600"/>
              </a:spcAft>
              <a:buNone/>
            </a:pPr>
            <a:r>
              <a:t/>
            </a:r>
            <a:endParaRPr/>
          </a:p>
        </p:txBody>
      </p:sp>
      <p:pic>
        <p:nvPicPr>
          <p:cNvPr id="121" name="Google Shape;121;p21"/>
          <p:cNvPicPr preferRelativeResize="0"/>
          <p:nvPr/>
        </p:nvPicPr>
        <p:blipFill>
          <a:blip r:embed="rId3">
            <a:alphaModFix/>
          </a:blip>
          <a:stretch>
            <a:fillRect/>
          </a:stretch>
        </p:blipFill>
        <p:spPr>
          <a:xfrm>
            <a:off x="218874" y="1712449"/>
            <a:ext cx="3687400" cy="2458274"/>
          </a:xfrm>
          <a:prstGeom prst="rect">
            <a:avLst/>
          </a:prstGeom>
          <a:noFill/>
          <a:ln>
            <a:noFill/>
          </a:ln>
        </p:spPr>
      </p:pic>
      <p:pic>
        <p:nvPicPr>
          <p:cNvPr id="122" name="Google Shape;122;p21"/>
          <p:cNvPicPr preferRelativeResize="0"/>
          <p:nvPr/>
        </p:nvPicPr>
        <p:blipFill>
          <a:blip r:embed="rId4">
            <a:alphaModFix/>
          </a:blip>
          <a:stretch>
            <a:fillRect/>
          </a:stretch>
        </p:blipFill>
        <p:spPr>
          <a:xfrm>
            <a:off x="4797124" y="2082771"/>
            <a:ext cx="3687401" cy="24162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