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Each slide have a different background</a:t>
            </a:r>
            <a:endParaRPr/>
          </a:p>
          <a:p>
            <a:pPr indent="0" lvl="0" marL="0" rtl="0" algn="l">
              <a:spcBef>
                <a:spcPts val="0"/>
              </a:spcBef>
              <a:spcAft>
                <a:spcPts val="0"/>
              </a:spcAft>
              <a:buClr>
                <a:schemeClr val="dk1"/>
              </a:buClr>
              <a:buSzPts val="1100"/>
              <a:buFont typeface="Arial"/>
              <a:buNone/>
            </a:pPr>
            <a:r>
              <a:rPr lang="en"/>
              <a:t>Each slide have pictures</a:t>
            </a:r>
            <a:endParaRPr/>
          </a:p>
          <a:p>
            <a:pPr indent="0" lvl="0" marL="0" rtl="0" algn="l">
              <a:spcBef>
                <a:spcPts val="0"/>
              </a:spcBef>
              <a:spcAft>
                <a:spcPts val="0"/>
              </a:spcAft>
              <a:buClr>
                <a:schemeClr val="dk1"/>
              </a:buClr>
              <a:buSzPts val="1100"/>
              <a:buFont typeface="Arial"/>
              <a:buNone/>
            </a:pPr>
            <a:r>
              <a:rPr lang="en"/>
              <a:t>Each slide have transitions (information slides in, rotates, etc.)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highlight>
                  <a:schemeClr val="accent2"/>
                </a:highlight>
              </a:rPr>
              <a:t>This slide needs a transition. </a:t>
            </a:r>
            <a:endParaRPr>
              <a:highlight>
                <a:schemeClr val="accent2"/>
              </a:high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1749d4fef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1749d4fef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1749d4fef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1749d4fef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1749d4fef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1749d4fef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d4748335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d4748335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This slide needs a transition.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16c875e75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16c875e75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16c875e75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16c875e75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16c875e75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16c875e75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16c875e75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16c875e75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16c875e75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16c875e75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16c875e750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16c875e75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16c875e75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16c875e75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457200" lvl="0" marL="1828800" rtl="0" algn="l">
              <a:spcBef>
                <a:spcPts val="0"/>
              </a:spcBef>
              <a:spcAft>
                <a:spcPts val="0"/>
              </a:spcAft>
              <a:buNone/>
            </a:pPr>
            <a:r>
              <a:rPr lang="en">
                <a:solidFill>
                  <a:srgbClr val="FFFFFF"/>
                </a:solidFill>
              </a:rPr>
              <a:t>Bio</a:t>
            </a:r>
            <a:r>
              <a:rPr lang="en">
                <a:solidFill>
                  <a:srgbClr val="FFFFFF"/>
                </a:solidFill>
              </a:rPr>
              <a:t>me Project</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000000"/>
                </a:solidFill>
                <a:latin typeface="Droid Sans"/>
                <a:ea typeface="Droid Sans"/>
                <a:cs typeface="Droid Sans"/>
                <a:sym typeface="Droid Sans"/>
              </a:rPr>
              <a:t>Example of Commensalism in your Biome:</a:t>
            </a:r>
            <a:endParaRPr b="1" sz="2200">
              <a:solidFill>
                <a:srgbClr val="000000"/>
              </a:solidFill>
              <a:latin typeface="Droid Sans"/>
              <a:ea typeface="Droid Sans"/>
              <a:cs typeface="Droid Sans"/>
              <a:sym typeface="Droid Sans"/>
            </a:endParaRPr>
          </a:p>
          <a:p>
            <a:pPr indent="0" lvl="0" marL="0" rtl="0" algn="l">
              <a:spcBef>
                <a:spcPts val="0"/>
              </a:spcBef>
              <a:spcAft>
                <a:spcPts val="0"/>
              </a:spcAft>
              <a:buNone/>
            </a:pPr>
            <a:r>
              <a:t/>
            </a:r>
            <a:endParaRPr/>
          </a:p>
        </p:txBody>
      </p:sp>
      <p:sp>
        <p:nvSpPr>
          <p:cNvPr id="108" name="Google Shape;108;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300">
                <a:solidFill>
                  <a:srgbClr val="FFFFFF"/>
                </a:solidFill>
                <a:latin typeface="Droid Sans"/>
                <a:ea typeface="Droid Sans"/>
                <a:cs typeface="Droid Sans"/>
                <a:sym typeface="Droid Sans"/>
              </a:rPr>
              <a:t>An example of commensalism in the Taiga biome is</a:t>
            </a:r>
            <a:r>
              <a:rPr lang="en" sz="2300">
                <a:solidFill>
                  <a:srgbClr val="FFFFFF"/>
                </a:solidFill>
                <a:latin typeface="Roboto"/>
                <a:ea typeface="Roboto"/>
                <a:cs typeface="Roboto"/>
                <a:sym typeface="Roboto"/>
              </a:rPr>
              <a:t> moss growing on trees because the moss benefits by having a cool place to grow because if it grew in the sun it would dry up, but the tree is neither benefited nor harmed.</a:t>
            </a:r>
            <a:endParaRPr sz="2300">
              <a:solidFill>
                <a:srgbClr val="FFFFFF"/>
              </a:solidFill>
              <a:latin typeface="Droid Sans"/>
              <a:ea typeface="Droid Sans"/>
              <a:cs typeface="Droid Sans"/>
              <a:sym typeface="Droid Sans"/>
            </a:endParaRPr>
          </a:p>
          <a:p>
            <a:pPr indent="0" lvl="0" marL="0" rtl="0" algn="l">
              <a:spcBef>
                <a:spcPts val="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Google Shape;113;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000000"/>
                </a:solidFill>
                <a:latin typeface="Droid Sans"/>
                <a:ea typeface="Droid Sans"/>
                <a:cs typeface="Droid Sans"/>
                <a:sym typeface="Droid Sans"/>
              </a:rPr>
              <a:t>Example of Parasitism in your Biome:</a:t>
            </a:r>
            <a:endParaRPr b="1" sz="2200">
              <a:solidFill>
                <a:srgbClr val="000000"/>
              </a:solidFill>
              <a:latin typeface="Droid Sans"/>
              <a:ea typeface="Droid Sans"/>
              <a:cs typeface="Droid Sans"/>
              <a:sym typeface="Droid Sans"/>
            </a:endParaRPr>
          </a:p>
          <a:p>
            <a:pPr indent="0" lvl="0" marL="0" rtl="0" algn="l">
              <a:spcBef>
                <a:spcPts val="0"/>
              </a:spcBef>
              <a:spcAft>
                <a:spcPts val="0"/>
              </a:spcAft>
              <a:buNone/>
            </a:pPr>
            <a:r>
              <a:t/>
            </a:r>
            <a:endParaRPr/>
          </a:p>
        </p:txBody>
      </p:sp>
      <p:sp>
        <p:nvSpPr>
          <p:cNvPr id="114" name="Google Shape;114;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100">
                <a:solidFill>
                  <a:srgbClr val="FF0000"/>
                </a:solidFill>
                <a:latin typeface="Roboto"/>
                <a:ea typeface="Roboto"/>
                <a:cs typeface="Roboto"/>
                <a:sym typeface="Roboto"/>
              </a:rPr>
              <a:t>An example of parasitism in the Taiga biome is when a winter tick hitchhikes on a moose's back. The winter tick is receiving food and a place to stay while sucking blood from the moose's body which is beneficial for the tick, but the complete opposite for the moose.</a:t>
            </a:r>
            <a:endParaRPr sz="2100">
              <a:solidFill>
                <a:srgbClr val="FF0000"/>
              </a:solidFill>
              <a:latin typeface="Droid Sans"/>
              <a:ea typeface="Droid Sans"/>
              <a:cs typeface="Droid Sans"/>
              <a:sym typeface="Droid Sans"/>
            </a:endParaRPr>
          </a:p>
          <a:p>
            <a:pPr indent="0" lvl="0" marL="0" rtl="0" algn="l">
              <a:spcBef>
                <a:spcPts val="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18" name="Shape 118"/>
        <p:cNvGrpSpPr/>
        <p:nvPr/>
      </p:nvGrpSpPr>
      <p:grpSpPr>
        <a:xfrm>
          <a:off x="0" y="0"/>
          <a:ext cx="0" cy="0"/>
          <a:chOff x="0" y="0"/>
          <a:chExt cx="0" cy="0"/>
        </a:xfrm>
      </p:grpSpPr>
      <p:sp>
        <p:nvSpPr>
          <p:cNvPr id="119" name="Google Shape;119;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700">
                <a:solidFill>
                  <a:srgbClr val="FFFFFF"/>
                </a:solidFill>
              </a:rPr>
              <a:t>Food Web</a:t>
            </a:r>
            <a:endParaRPr sz="2700">
              <a:solidFill>
                <a:srgbClr val="FFFFFF"/>
              </a:solidFill>
            </a:endParaRPr>
          </a:p>
          <a:p>
            <a:pPr indent="0" lvl="0" marL="0" rtl="0" algn="l">
              <a:spcBef>
                <a:spcPts val="0"/>
              </a:spcBef>
              <a:spcAft>
                <a:spcPts val="0"/>
              </a:spcAft>
              <a:buNone/>
            </a:pPr>
            <a:r>
              <a:t/>
            </a:r>
            <a:endParaRPr/>
          </a:p>
        </p:txBody>
      </p:sp>
      <p:pic>
        <p:nvPicPr>
          <p:cNvPr id="120" name="Google Shape;120;p24"/>
          <p:cNvPicPr preferRelativeResize="0"/>
          <p:nvPr/>
        </p:nvPicPr>
        <p:blipFill>
          <a:blip r:embed="rId3">
            <a:alphaModFix/>
          </a:blip>
          <a:stretch>
            <a:fillRect/>
          </a:stretch>
        </p:blipFill>
        <p:spPr>
          <a:xfrm>
            <a:off x="1176425" y="1017725"/>
            <a:ext cx="6898100" cy="3915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Biome name: Taiga. </a:t>
            </a:r>
            <a:r>
              <a:rPr lang="en"/>
              <a:t>Temperature?</a:t>
            </a:r>
            <a:r>
              <a:rPr lang="en"/>
              <a:t> </a:t>
            </a:r>
            <a:endParaRPr/>
          </a:p>
        </p:txBody>
      </p:sp>
      <p:sp>
        <p:nvSpPr>
          <p:cNvPr id="60" name="Google Shape;60;p14"/>
          <p:cNvSpPr txBox="1"/>
          <p:nvPr>
            <p:ph idx="1" type="body"/>
          </p:nvPr>
        </p:nvSpPr>
        <p:spPr>
          <a:xfrm>
            <a:off x="311700" y="2430425"/>
            <a:ext cx="8520600" cy="2138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700">
                <a:solidFill>
                  <a:srgbClr val="000000"/>
                </a:solidFill>
                <a:latin typeface="Droid Sans"/>
                <a:ea typeface="Droid Sans"/>
                <a:cs typeface="Droid Sans"/>
                <a:sym typeface="Droid Sans"/>
              </a:rPr>
              <a:t>In the Taiga Biome, there are harsh and very cold winters with extreme rain and snow. The Taiga Biome receives up to 30 to 50 cm of annual precipitation. The Taiga region has only Winter and Summer seasons.</a:t>
            </a:r>
            <a:endParaRPr sz="23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600">
                <a:latin typeface="Droid Sans"/>
                <a:ea typeface="Droid Sans"/>
                <a:cs typeface="Droid Sans"/>
                <a:sym typeface="Droid Sans"/>
              </a:rPr>
              <a:t>Any adaptations </a:t>
            </a:r>
            <a:r>
              <a:rPr b="1" lang="en" sz="2600">
                <a:solidFill>
                  <a:schemeClr val="lt1"/>
                </a:solidFill>
                <a:latin typeface="Droid Sans"/>
                <a:ea typeface="Droid Sans"/>
                <a:cs typeface="Droid Sans"/>
                <a:sym typeface="Droid Sans"/>
              </a:rPr>
              <a:t>creatures</a:t>
            </a:r>
            <a:r>
              <a:rPr b="1" lang="en" sz="2600">
                <a:latin typeface="Droid Sans"/>
                <a:ea typeface="Droid Sans"/>
                <a:cs typeface="Droid Sans"/>
                <a:sym typeface="Droid Sans"/>
              </a:rPr>
              <a:t> </a:t>
            </a:r>
            <a:r>
              <a:rPr b="1" lang="en" sz="2600">
                <a:solidFill>
                  <a:srgbClr val="FFFFFF"/>
                </a:solidFill>
                <a:latin typeface="Droid Sans"/>
                <a:ea typeface="Droid Sans"/>
                <a:cs typeface="Droid Sans"/>
                <a:sym typeface="Droid Sans"/>
              </a:rPr>
              <a:t>need to</a:t>
            </a:r>
            <a:r>
              <a:rPr b="1" lang="en" sz="2600">
                <a:latin typeface="Droid Sans"/>
                <a:ea typeface="Droid Sans"/>
                <a:cs typeface="Droid Sans"/>
                <a:sym typeface="Droid Sans"/>
              </a:rPr>
              <a:t> survive in your biome?</a:t>
            </a:r>
            <a:endParaRPr sz="4200"/>
          </a:p>
        </p:txBody>
      </p:sp>
      <p:sp>
        <p:nvSpPr>
          <p:cNvPr id="66" name="Google Shape;66;p15"/>
          <p:cNvSpPr txBox="1"/>
          <p:nvPr>
            <p:ph idx="1" type="body"/>
          </p:nvPr>
        </p:nvSpPr>
        <p:spPr>
          <a:xfrm>
            <a:off x="311700" y="2046425"/>
            <a:ext cx="8520600" cy="2522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200">
                <a:solidFill>
                  <a:srgbClr val="000000"/>
                </a:solidFill>
                <a:latin typeface="Droid Sans"/>
                <a:ea typeface="Droid Sans"/>
                <a:cs typeface="Droid Sans"/>
                <a:sym typeface="Droid Sans"/>
              </a:rPr>
              <a:t>Bears and other </a:t>
            </a:r>
            <a:r>
              <a:rPr lang="en" sz="2200">
                <a:solidFill>
                  <a:srgbClr val="FFFFFF"/>
                </a:solidFill>
                <a:latin typeface="Droid Sans"/>
                <a:ea typeface="Droid Sans"/>
                <a:cs typeface="Droid Sans"/>
                <a:sym typeface="Droid Sans"/>
              </a:rPr>
              <a:t>animals need to hibernate, some</a:t>
            </a:r>
            <a:r>
              <a:rPr lang="en" sz="2200">
                <a:solidFill>
                  <a:srgbClr val="000000"/>
                </a:solidFill>
                <a:latin typeface="Droid Sans"/>
                <a:ea typeface="Droid Sans"/>
                <a:cs typeface="Droid Sans"/>
                <a:sym typeface="Droid Sans"/>
              </a:rPr>
              <a:t> need insulated feet, and some </a:t>
            </a:r>
            <a:r>
              <a:rPr lang="en" sz="2200">
                <a:solidFill>
                  <a:srgbClr val="FFFFFF"/>
                </a:solidFill>
                <a:latin typeface="Droid Sans"/>
                <a:ea typeface="Droid Sans"/>
                <a:cs typeface="Droid Sans"/>
                <a:sym typeface="Droid Sans"/>
              </a:rPr>
              <a:t>need seasonal coats.</a:t>
            </a:r>
            <a:endParaRPr sz="2200">
              <a:solidFill>
                <a:srgbClr val="FFFFFF"/>
              </a:solidFill>
              <a:latin typeface="Droid Sans"/>
              <a:ea typeface="Droid Sans"/>
              <a:cs typeface="Droid Sans"/>
              <a:sym typeface="Droid Sans"/>
            </a:endParaRPr>
          </a:p>
          <a:p>
            <a:pPr indent="0" lvl="0" marL="0" rtl="0" algn="l">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Droid Sans"/>
                <a:ea typeface="Droid Sans"/>
                <a:cs typeface="Droid Sans"/>
                <a:sym typeface="Droid Sans"/>
              </a:rPr>
              <a:t>Examples of Producers in your biome</a:t>
            </a:r>
            <a:r>
              <a:rPr b="1" lang="en" sz="2000">
                <a:solidFill>
                  <a:srgbClr val="FFFFFF"/>
                </a:solidFill>
                <a:latin typeface="Droid Sans"/>
                <a:ea typeface="Droid Sans"/>
                <a:cs typeface="Droid Sans"/>
                <a:sym typeface="Droid Sans"/>
              </a:rPr>
              <a:t>:</a:t>
            </a:r>
            <a:endParaRPr sz="3600"/>
          </a:p>
        </p:txBody>
      </p:sp>
      <p:sp>
        <p:nvSpPr>
          <p:cNvPr id="72" name="Google Shape;72;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200">
                <a:solidFill>
                  <a:srgbClr val="FFFFFF"/>
                </a:solidFill>
                <a:latin typeface="Droid Sans"/>
                <a:ea typeface="Droid Sans"/>
                <a:cs typeface="Droid Sans"/>
                <a:sym typeface="Droid Sans"/>
              </a:rPr>
              <a:t>In the Taiga region, some of the producers there include pine trees, fir trees, evergreen spruce, and the </a:t>
            </a:r>
            <a:r>
              <a:rPr lang="en" sz="2200">
                <a:solidFill>
                  <a:srgbClr val="FFFFFF"/>
                </a:solidFill>
                <a:latin typeface="Roboto"/>
                <a:ea typeface="Roboto"/>
                <a:cs typeface="Roboto"/>
                <a:sym typeface="Roboto"/>
              </a:rPr>
              <a:t>larch or tamarack.</a:t>
            </a:r>
            <a:endParaRPr sz="2200">
              <a:solidFill>
                <a:srgbClr val="FFFFFF"/>
              </a:solidFill>
              <a:latin typeface="Droid Sans"/>
              <a:ea typeface="Droid Sans"/>
              <a:cs typeface="Droid Sans"/>
              <a:sym typeface="Droid Sans"/>
            </a:endParaRPr>
          </a:p>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700">
                <a:solidFill>
                  <a:srgbClr val="FFFFFF"/>
                </a:solidFill>
                <a:latin typeface="Droid Sans"/>
                <a:ea typeface="Droid Sans"/>
                <a:cs typeface="Droid Sans"/>
                <a:sym typeface="Droid Sans"/>
              </a:rPr>
              <a:t>Examples of Primary Consumers in your Biome:</a:t>
            </a:r>
            <a:endParaRPr b="1" sz="2700">
              <a:solidFill>
                <a:srgbClr val="FFFFFF"/>
              </a:solidFill>
              <a:latin typeface="Droid Sans"/>
              <a:ea typeface="Droid Sans"/>
              <a:cs typeface="Droid Sans"/>
              <a:sym typeface="Droid Sans"/>
            </a:endParaRPr>
          </a:p>
          <a:p>
            <a:pPr indent="0" lvl="0" marL="0" rtl="0" algn="l">
              <a:spcBef>
                <a:spcPts val="0"/>
              </a:spcBef>
              <a:spcAft>
                <a:spcPts val="0"/>
              </a:spcAft>
              <a:buNone/>
            </a:pPr>
            <a:r>
              <a:t/>
            </a:r>
            <a:endParaRPr/>
          </a:p>
        </p:txBody>
      </p:sp>
      <p:sp>
        <p:nvSpPr>
          <p:cNvPr id="78" name="Google Shape;78;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900">
                <a:solidFill>
                  <a:srgbClr val="FFFFFF"/>
                </a:solidFill>
                <a:latin typeface="Droid Sans"/>
                <a:ea typeface="Droid Sans"/>
                <a:cs typeface="Droid Sans"/>
                <a:sym typeface="Droid Sans"/>
              </a:rPr>
              <a:t>In the Taiga region, </a:t>
            </a:r>
            <a:r>
              <a:rPr lang="en" sz="1900">
                <a:solidFill>
                  <a:srgbClr val="FFFFFF"/>
                </a:solidFill>
                <a:latin typeface="Roboto"/>
                <a:ea typeface="Roboto"/>
                <a:cs typeface="Roboto"/>
                <a:sym typeface="Roboto"/>
              </a:rPr>
              <a:t>the primary consumers there include small mammals such as rabbits, voles, mice, shrews, and other rodents.</a:t>
            </a:r>
            <a:endParaRPr sz="1900">
              <a:solidFill>
                <a:srgbClr val="FFFFFF"/>
              </a:solidFill>
              <a:latin typeface="Droid Sans"/>
              <a:ea typeface="Droid Sans"/>
              <a:cs typeface="Droid Sans"/>
              <a:sym typeface="Droid Sans"/>
            </a:endParaRPr>
          </a:p>
          <a:p>
            <a:pPr indent="0" lvl="0" marL="0" rtl="0" algn="l">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p18"/>
          <p:cNvSpPr txBox="1"/>
          <p:nvPr>
            <p:ph type="title"/>
          </p:nvPr>
        </p:nvSpPr>
        <p:spPr>
          <a:xfrm>
            <a:off x="311700" y="805950"/>
            <a:ext cx="9046200" cy="45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rgbClr val="FFFFFF"/>
                </a:solidFill>
                <a:latin typeface="Droid Sans"/>
                <a:ea typeface="Droid Sans"/>
                <a:cs typeface="Droid Sans"/>
                <a:sym typeface="Droid Sans"/>
              </a:rPr>
              <a:t>Examples of Secondary Consumers in your Biome:</a:t>
            </a:r>
            <a:endParaRPr b="1" sz="2500">
              <a:solidFill>
                <a:srgbClr val="FFFFFF"/>
              </a:solidFill>
              <a:latin typeface="Droid Sans"/>
              <a:ea typeface="Droid Sans"/>
              <a:cs typeface="Droid Sans"/>
              <a:sym typeface="Droid Sans"/>
            </a:endParaRPr>
          </a:p>
          <a:p>
            <a:pPr indent="0" lvl="0" marL="0" rtl="0" algn="l">
              <a:spcBef>
                <a:spcPts val="0"/>
              </a:spcBef>
              <a:spcAft>
                <a:spcPts val="0"/>
              </a:spcAft>
              <a:buNone/>
            </a:pPr>
            <a:r>
              <a:t/>
            </a:r>
            <a:endParaRPr/>
          </a:p>
        </p:txBody>
      </p:sp>
      <p:sp>
        <p:nvSpPr>
          <p:cNvPr id="84" name="Google Shape;84;p18"/>
          <p:cNvSpPr txBox="1"/>
          <p:nvPr>
            <p:ph idx="1" type="body"/>
          </p:nvPr>
        </p:nvSpPr>
        <p:spPr>
          <a:xfrm>
            <a:off x="311700" y="1265550"/>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FFFFFF"/>
                </a:solidFill>
                <a:highlight>
                  <a:srgbClr val="38761D"/>
                </a:highlight>
                <a:latin typeface="Droid Sans"/>
                <a:ea typeface="Droid Sans"/>
                <a:cs typeface="Droid Sans"/>
                <a:sym typeface="Droid Sans"/>
              </a:rPr>
              <a:t>In the Taiga region, the secondary consumers there include the hawk owl, ermine, marten, red-throated loon and the sable.</a:t>
            </a:r>
            <a:endParaRPr>
              <a:solidFill>
                <a:srgbClr val="FFFFFF"/>
              </a:solidFill>
              <a:highlight>
                <a:srgbClr val="38761D"/>
              </a:highlight>
              <a:latin typeface="Droid Sans"/>
              <a:ea typeface="Droid Sans"/>
              <a:cs typeface="Droid Sans"/>
              <a:sym typeface="Droid Sans"/>
            </a:endParaRPr>
          </a:p>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0000"/>
                </a:solidFill>
                <a:highlight>
                  <a:schemeClr val="dk1"/>
                </a:highlight>
                <a:latin typeface="Droid Sans"/>
                <a:ea typeface="Droid Sans"/>
                <a:cs typeface="Droid Sans"/>
                <a:sym typeface="Droid Sans"/>
              </a:rPr>
              <a:t>Examples of Tertiary Consumers in your Biome:</a:t>
            </a:r>
            <a:endParaRPr b="1" sz="2400">
              <a:solidFill>
                <a:srgbClr val="FF0000"/>
              </a:solidFill>
              <a:highlight>
                <a:schemeClr val="dk1"/>
              </a:highlight>
              <a:latin typeface="Droid Sans"/>
              <a:ea typeface="Droid Sans"/>
              <a:cs typeface="Droid Sans"/>
              <a:sym typeface="Droid Sans"/>
            </a:endParaRPr>
          </a:p>
          <a:p>
            <a:pPr indent="0" lvl="0" marL="0" rtl="0" algn="l">
              <a:spcBef>
                <a:spcPts val="0"/>
              </a:spcBef>
              <a:spcAft>
                <a:spcPts val="0"/>
              </a:spcAft>
              <a:buNone/>
            </a:pPr>
            <a:r>
              <a:t/>
            </a:r>
            <a:endParaRPr/>
          </a:p>
        </p:txBody>
      </p:sp>
      <p:sp>
        <p:nvSpPr>
          <p:cNvPr id="90" name="Google Shape;90;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700">
                <a:solidFill>
                  <a:srgbClr val="FF0000"/>
                </a:solidFill>
                <a:highlight>
                  <a:schemeClr val="dk1"/>
                </a:highlight>
                <a:latin typeface="Droid Sans"/>
                <a:ea typeface="Droid Sans"/>
                <a:cs typeface="Droid Sans"/>
                <a:sym typeface="Droid Sans"/>
              </a:rPr>
              <a:t>In the Taiga region, the tertiary consumers there include </a:t>
            </a:r>
            <a:r>
              <a:rPr lang="en" sz="1700">
                <a:solidFill>
                  <a:srgbClr val="FF0000"/>
                </a:solidFill>
                <a:highlight>
                  <a:schemeClr val="dk1"/>
                </a:highlight>
                <a:latin typeface="Roboto"/>
                <a:ea typeface="Roboto"/>
                <a:cs typeface="Roboto"/>
                <a:sym typeface="Roboto"/>
              </a:rPr>
              <a:t>Canada Lynx, Peregrine Falcon, Wolverine, Red Fox, and the Black Bear.</a:t>
            </a:r>
            <a:endParaRPr sz="1700">
              <a:solidFill>
                <a:srgbClr val="FF0000"/>
              </a:solidFill>
              <a:highlight>
                <a:schemeClr val="dk1"/>
              </a:highlight>
              <a:latin typeface="Droid Sans"/>
              <a:ea typeface="Droid Sans"/>
              <a:cs typeface="Droid Sans"/>
              <a:sym typeface="Droid Sans"/>
            </a:endParaRPr>
          </a:p>
          <a:p>
            <a:pPr indent="0" lvl="0" marL="0" rtl="0" algn="l">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rgbClr val="FFFFFF"/>
                </a:solidFill>
                <a:latin typeface="Droid Sans"/>
                <a:ea typeface="Droid Sans"/>
                <a:cs typeface="Droid Sans"/>
                <a:sym typeface="Droid Sans"/>
              </a:rPr>
              <a:t>Examples of Decomposers in your Biome:</a:t>
            </a:r>
            <a:endParaRPr b="1" sz="2600">
              <a:solidFill>
                <a:srgbClr val="FFFFFF"/>
              </a:solidFill>
              <a:latin typeface="Droid Sans"/>
              <a:ea typeface="Droid Sans"/>
              <a:cs typeface="Droid Sans"/>
              <a:sym typeface="Droid Sans"/>
            </a:endParaRPr>
          </a:p>
          <a:p>
            <a:pPr indent="0" lvl="0" marL="0" rtl="0" algn="l">
              <a:spcBef>
                <a:spcPts val="0"/>
              </a:spcBef>
              <a:spcAft>
                <a:spcPts val="0"/>
              </a:spcAft>
              <a:buNone/>
            </a:pPr>
            <a:r>
              <a:t/>
            </a:r>
            <a:endParaRPr/>
          </a:p>
        </p:txBody>
      </p:sp>
      <p:sp>
        <p:nvSpPr>
          <p:cNvPr id="96" name="Google Shape;96;p20"/>
          <p:cNvSpPr txBox="1"/>
          <p:nvPr>
            <p:ph idx="1" type="body"/>
          </p:nvPr>
        </p:nvSpPr>
        <p:spPr>
          <a:xfrm>
            <a:off x="311700" y="1652325"/>
            <a:ext cx="6033300" cy="2916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900">
                <a:solidFill>
                  <a:srgbClr val="FFFFFF"/>
                </a:solidFill>
                <a:latin typeface="Droid Sans"/>
                <a:ea typeface="Droid Sans"/>
                <a:cs typeface="Droid Sans"/>
                <a:sym typeface="Droid Sans"/>
              </a:rPr>
              <a:t>In the Taiga region, the decomposers there include honey fungus, fungi, moss, worms and soil bacteria.</a:t>
            </a:r>
            <a:endParaRPr sz="1900">
              <a:solidFill>
                <a:srgbClr val="FFFFFF"/>
              </a:solidFill>
              <a:latin typeface="Droid Sans"/>
              <a:ea typeface="Droid Sans"/>
              <a:cs typeface="Droid Sans"/>
              <a:sym typeface="Droid Sans"/>
            </a:endParaRPr>
          </a:p>
          <a:p>
            <a:pPr indent="0" lvl="0" marL="0" rtl="0" algn="l">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0000"/>
                </a:solidFill>
                <a:latin typeface="Droid Sans"/>
                <a:ea typeface="Droid Sans"/>
                <a:cs typeface="Droid Sans"/>
                <a:sym typeface="Droid Sans"/>
              </a:rPr>
              <a:t>Example of Mutualism in your Biome:</a:t>
            </a:r>
            <a:endParaRPr b="1" sz="2000">
              <a:solidFill>
                <a:srgbClr val="000000"/>
              </a:solidFill>
              <a:latin typeface="Droid Sans"/>
              <a:ea typeface="Droid Sans"/>
              <a:cs typeface="Droid Sans"/>
              <a:sym typeface="Droid Sans"/>
            </a:endParaRPr>
          </a:p>
          <a:p>
            <a:pPr indent="0" lvl="0" marL="0" rtl="0" algn="l">
              <a:spcBef>
                <a:spcPts val="0"/>
              </a:spcBef>
              <a:spcAft>
                <a:spcPts val="0"/>
              </a:spcAft>
              <a:buNone/>
            </a:pPr>
            <a:r>
              <a:t/>
            </a:r>
            <a:endParaRPr/>
          </a:p>
        </p:txBody>
      </p:sp>
      <p:sp>
        <p:nvSpPr>
          <p:cNvPr id="102" name="Google Shape;102;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FFFFFF"/>
                </a:solidFill>
                <a:latin typeface="Roboto"/>
                <a:ea typeface="Roboto"/>
                <a:cs typeface="Roboto"/>
                <a:sym typeface="Roboto"/>
              </a:rPr>
              <a:t>An example of mutualism in the Taiga biome is when bees fly from plant to plant. The flowers are benefiting by getting pollinated and the bees are getting food.</a:t>
            </a:r>
            <a:endParaRPr>
              <a:solidFill>
                <a:srgbClr val="FFFFFF"/>
              </a:solidFill>
              <a:latin typeface="Droid Sans"/>
              <a:ea typeface="Droid Sans"/>
              <a:cs typeface="Droid Sans"/>
              <a:sym typeface="Droid Sans"/>
            </a:endParaRPr>
          </a:p>
          <a:p>
            <a:pPr indent="0" lvl="0" marL="0" rtl="0" algn="l">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