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acifico"/>
      <p:regular r:id="rId23"/>
    </p:embeddedFont>
    <p:embeddedFont>
      <p:font typeface="Josefin Sans"/>
      <p:regular r:id="rId24"/>
      <p:bold r:id="rId25"/>
      <p:italic r:id="rId26"/>
      <p:boldItalic r:id="rId27"/>
    </p:embeddedFont>
    <p:embeddedFont>
      <p:font typeface="Alfa Slab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JosefinSans-regular.fntdata"/><Relationship Id="rId23" Type="http://schemas.openxmlformats.org/officeDocument/2006/relationships/font" Target="fonts/Pacific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JosefinSans-italic.fntdata"/><Relationship Id="rId25" Type="http://schemas.openxmlformats.org/officeDocument/2006/relationships/font" Target="fonts/JosefinSans-bold.fntdata"/><Relationship Id="rId28" Type="http://schemas.openxmlformats.org/officeDocument/2006/relationships/font" Target="fonts/AlfaSlabOne-regular.fntdata"/><Relationship Id="rId27" Type="http://schemas.openxmlformats.org/officeDocument/2006/relationships/font" Target="fonts/Josefi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235fed38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235fed38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1235fed38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1235fed38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1-Each slide have a different background</a:t>
            </a:r>
            <a:endParaRPr b="1"/>
          </a:p>
          <a:p>
            <a:pPr indent="0" lvl="0" marL="0" rtl="0" algn="l">
              <a:spcBef>
                <a:spcPts val="0"/>
              </a:spcBef>
              <a:spcAft>
                <a:spcPts val="0"/>
              </a:spcAft>
              <a:buClr>
                <a:schemeClr val="dk1"/>
              </a:buClr>
              <a:buSzPts val="1100"/>
              <a:buFont typeface="Arial"/>
              <a:buNone/>
            </a:pPr>
            <a:r>
              <a:rPr b="1" lang="en"/>
              <a:t>1-Each slide have pictures</a:t>
            </a:r>
            <a:endParaRPr b="1"/>
          </a:p>
          <a:p>
            <a:pPr indent="0" lvl="0" marL="0" rtl="0" algn="l">
              <a:spcBef>
                <a:spcPts val="0"/>
              </a:spcBef>
              <a:spcAft>
                <a:spcPts val="0"/>
              </a:spcAft>
              <a:buClr>
                <a:schemeClr val="dk1"/>
              </a:buClr>
              <a:buSzPts val="1100"/>
              <a:buFont typeface="Arial"/>
              <a:buNone/>
            </a:pPr>
            <a:r>
              <a:rPr b="1" lang="en"/>
              <a:t>1-Each slide have transitions (information slides in, rotates, etc.) </a:t>
            </a:r>
            <a:endParaRPr b="1"/>
          </a:p>
          <a:p>
            <a:pPr indent="0" lvl="0" marL="0" rtl="0" algn="l">
              <a:spcBef>
                <a:spcPts val="0"/>
              </a:spcBef>
              <a:spcAft>
                <a:spcPts val="0"/>
              </a:spcAft>
              <a:buNone/>
            </a:pPr>
            <a:r>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235fed38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235fed38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1-Each slide have a different background</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1-Each slide have pictures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1-Each slide have transitions (information slides in, rotates, etc.)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235fed38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235fed38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235fed38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1235fed38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235fed38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235fed38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1-Each slide have a different background</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1-Each slide have pictures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1-Each slide have transitions (information slides in, rotates, etc.)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235fed381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235fed381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1-Each slide have a different background</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1-Each slide have pictures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1-Each slide have transitions (information slides in, rotates, etc.)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1235fed381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1235fed381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1-Each slide have a different background</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1-Each slide have pictures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1-Each slide have transitions (information slides in, rotates, etc.)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d4748335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d474833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235fed3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235fed3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235fed38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1235fed3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235fed3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235fed3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235fed3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235fed3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235fed38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235fed38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1235fed38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1235fed38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235fed38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235fed38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1-Each slide have a different background</a:t>
            </a:r>
            <a:endParaRPr/>
          </a:p>
          <a:p>
            <a:pPr indent="0" lvl="0" marL="0" rtl="0" algn="l">
              <a:spcBef>
                <a:spcPts val="0"/>
              </a:spcBef>
              <a:spcAft>
                <a:spcPts val="0"/>
              </a:spcAft>
              <a:buClr>
                <a:schemeClr val="dk1"/>
              </a:buClr>
              <a:buSzPts val="1100"/>
              <a:buFont typeface="Arial"/>
              <a:buNone/>
            </a:pPr>
            <a:r>
              <a:rPr lang="en"/>
              <a:t>1-Each slide have pictures</a:t>
            </a:r>
            <a:endParaRPr/>
          </a:p>
          <a:p>
            <a:pPr indent="0" lvl="0" marL="0" rtl="0" algn="l">
              <a:spcBef>
                <a:spcPts val="0"/>
              </a:spcBef>
              <a:spcAft>
                <a:spcPts val="0"/>
              </a:spcAft>
              <a:buClr>
                <a:schemeClr val="dk1"/>
              </a:buClr>
              <a:buSzPts val="1100"/>
              <a:buFont typeface="Arial"/>
              <a:buNone/>
            </a:pPr>
            <a:r>
              <a:rPr lang="en"/>
              <a:t>1-Each slide have transitions (information slides in, rotates, etc.)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30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9.jpg"/><Relationship Id="rId5"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study.com/academy/lesson/tropical-rainforest-producers-and-consumers.html" TargetMode="External"/><Relationship Id="rId4" Type="http://schemas.openxmlformats.org/officeDocument/2006/relationships/hyperlink" Target="https://study.com/academy/lesson/tropical-rainforest-producers-and-consumers.html" TargetMode="External"/><Relationship Id="rId9" Type="http://schemas.openxmlformats.org/officeDocument/2006/relationships/hyperlink" Target="https://borealforestandtaiga.weebly.com/mutualism-commensalism-and-parasitism-examples.html" TargetMode="External"/><Relationship Id="rId5" Type="http://schemas.openxmlformats.org/officeDocument/2006/relationships/hyperlink" Target="https://birdfact.com/articles/do-birds-eat-frogs" TargetMode="External"/><Relationship Id="rId6" Type="http://schemas.openxmlformats.org/officeDocument/2006/relationships/hyperlink" Target="https://www.bioexplorer.net/tropical-rainforest-animal-adaptations.html" TargetMode="External"/><Relationship Id="rId7" Type="http://schemas.openxmlformats.org/officeDocument/2006/relationships/hyperlink" Target="https://sciencing.com/food-chain-animals-rain-forest-6733903.html" TargetMode="External"/><Relationship Id="rId8" Type="http://schemas.openxmlformats.org/officeDocument/2006/relationships/hyperlink" Target="https://prezi.com/scytixxmykhb/amazon-rainforest-food-we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youtube.com/watch?v=3vijLre760w" TargetMode="External"/><Relationship Id="rId4" Type="http://schemas.openxmlformats.org/officeDocument/2006/relationships/hyperlink" Target="http://www.youtube.com/watch?v=3vijLre760w" TargetMode="External"/><Relationship Id="rId5"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8.jp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9.jpg"/><Relationship Id="rId5" Type="http://schemas.openxmlformats.org/officeDocument/2006/relationships/image" Target="../media/image21.jpg"/><Relationship Id="rId6" Type="http://schemas.openxmlformats.org/officeDocument/2006/relationships/image" Target="../media/image3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9.jpg"/><Relationship Id="rId4" Type="http://schemas.openxmlformats.org/officeDocument/2006/relationships/image" Target="../media/image6.jpg"/><Relationship Id="rId5" Type="http://schemas.openxmlformats.org/officeDocument/2006/relationships/image" Target="../media/image26.jpg"/><Relationship Id="rId6"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2.jpg"/><Relationship Id="rId4" Type="http://schemas.openxmlformats.org/officeDocument/2006/relationships/image" Target="../media/image22.jpg"/><Relationship Id="rId5" Type="http://schemas.openxmlformats.org/officeDocument/2006/relationships/image" Target="../media/image15.jpg"/><Relationship Id="rId6" Type="http://schemas.openxmlformats.org/officeDocument/2006/relationships/image" Target="../media/image23.jpg"/><Relationship Id="rId7"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09725" y="150900"/>
            <a:ext cx="6844200" cy="126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Alfa Slab One"/>
                <a:ea typeface="Alfa Slab One"/>
                <a:cs typeface="Alfa Slab One"/>
                <a:sym typeface="Alfa Slab One"/>
              </a:rPr>
              <a:t>Tropical rainforest</a:t>
            </a:r>
            <a:endParaRPr>
              <a:solidFill>
                <a:schemeClr val="lt1"/>
              </a:solidFill>
              <a:latin typeface="Alfa Slab One"/>
              <a:ea typeface="Alfa Slab One"/>
              <a:cs typeface="Alfa Slab One"/>
              <a:sym typeface="Alfa Slab One"/>
            </a:endParaRPr>
          </a:p>
        </p:txBody>
      </p:sp>
      <p:sp>
        <p:nvSpPr>
          <p:cNvPr id="55" name="Google Shape;55;p13"/>
          <p:cNvSpPr txBox="1"/>
          <p:nvPr/>
        </p:nvSpPr>
        <p:spPr>
          <a:xfrm>
            <a:off x="754400" y="2811750"/>
            <a:ext cx="73407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300">
                <a:solidFill>
                  <a:schemeClr val="lt1"/>
                </a:solidFill>
                <a:latin typeface="Josefin Sans"/>
                <a:ea typeface="Josefin Sans"/>
                <a:cs typeface="Josefin Sans"/>
                <a:sym typeface="Josefin Sans"/>
              </a:rPr>
              <a:t>By Yasleen Perez</a:t>
            </a:r>
            <a:endParaRPr b="1" sz="4300">
              <a:solidFill>
                <a:schemeClr val="lt1"/>
              </a:solidFill>
              <a:latin typeface="Josefin Sans"/>
              <a:ea typeface="Josefin Sans"/>
              <a:cs typeface="Josefin Sans"/>
              <a:sym typeface="Josefi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135" name="Shape 135"/>
        <p:cNvGrpSpPr/>
        <p:nvPr/>
      </p:nvGrpSpPr>
      <p:grpSpPr>
        <a:xfrm>
          <a:off x="0" y="0"/>
          <a:ext cx="0" cy="0"/>
          <a:chOff x="0" y="0"/>
          <a:chExt cx="0" cy="0"/>
        </a:xfrm>
      </p:grpSpPr>
      <p:sp>
        <p:nvSpPr>
          <p:cNvPr id="136" name="Google Shape;136;p22"/>
          <p:cNvSpPr txBox="1"/>
          <p:nvPr>
            <p:ph type="title"/>
          </p:nvPr>
        </p:nvSpPr>
        <p:spPr>
          <a:xfrm>
            <a:off x="78550" y="184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What is an example of commensalism in the tropical rainforest?</a:t>
            </a:r>
            <a:endParaRPr b="1">
              <a:latin typeface="Josefin Sans"/>
              <a:ea typeface="Josefin Sans"/>
              <a:cs typeface="Josefin Sans"/>
              <a:sym typeface="Josefin Sans"/>
            </a:endParaRPr>
          </a:p>
        </p:txBody>
      </p:sp>
      <p:sp>
        <p:nvSpPr>
          <p:cNvPr id="137" name="Google Shape;137;p22"/>
          <p:cNvSpPr txBox="1"/>
          <p:nvPr>
            <p:ph idx="1" type="body"/>
          </p:nvPr>
        </p:nvSpPr>
        <p:spPr>
          <a:xfrm>
            <a:off x="311700" y="145045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400">
                <a:solidFill>
                  <a:srgbClr val="000000"/>
                </a:solidFill>
                <a:latin typeface="Josefin Sans"/>
                <a:ea typeface="Josefin Sans"/>
                <a:cs typeface="Josefin Sans"/>
                <a:sym typeface="Josefin Sans"/>
              </a:rPr>
              <a:t>In the rainforest an example of commensalism is orchids growing on branches. It is commensal because the orchid has the benefit of having a place to live whereas the branch is not harmed.</a:t>
            </a:r>
            <a:endParaRPr b="1" sz="2400">
              <a:solidFill>
                <a:srgbClr val="000000"/>
              </a:solidFill>
              <a:latin typeface="Josefin Sans"/>
              <a:ea typeface="Josefin Sans"/>
              <a:cs typeface="Josefin Sans"/>
              <a:sym typeface="Josefin Sans"/>
            </a:endParaRPr>
          </a:p>
        </p:txBody>
      </p:sp>
      <p:pic>
        <p:nvPicPr>
          <p:cNvPr id="138" name="Google Shape;138;p22"/>
          <p:cNvPicPr preferRelativeResize="0"/>
          <p:nvPr/>
        </p:nvPicPr>
        <p:blipFill>
          <a:blip r:embed="rId3">
            <a:alphaModFix/>
          </a:blip>
          <a:stretch>
            <a:fillRect/>
          </a:stretch>
        </p:blipFill>
        <p:spPr>
          <a:xfrm>
            <a:off x="364500" y="3083934"/>
            <a:ext cx="2964725" cy="1976491"/>
          </a:xfrm>
          <a:prstGeom prst="rect">
            <a:avLst/>
          </a:prstGeom>
          <a:noFill/>
          <a:ln>
            <a:noFill/>
          </a:ln>
        </p:spPr>
      </p:pic>
      <p:pic>
        <p:nvPicPr>
          <p:cNvPr id="139" name="Google Shape;139;p22"/>
          <p:cNvPicPr preferRelativeResize="0"/>
          <p:nvPr/>
        </p:nvPicPr>
        <p:blipFill>
          <a:blip r:embed="rId4">
            <a:alphaModFix/>
          </a:blip>
          <a:stretch>
            <a:fillRect/>
          </a:stretch>
        </p:blipFill>
        <p:spPr>
          <a:xfrm>
            <a:off x="3421001" y="3213200"/>
            <a:ext cx="2563426" cy="1708950"/>
          </a:xfrm>
          <a:prstGeom prst="rect">
            <a:avLst/>
          </a:prstGeom>
          <a:noFill/>
          <a:ln>
            <a:noFill/>
          </a:ln>
        </p:spPr>
      </p:pic>
      <p:pic>
        <p:nvPicPr>
          <p:cNvPr id="140" name="Google Shape;140;p22"/>
          <p:cNvPicPr preferRelativeResize="0"/>
          <p:nvPr/>
        </p:nvPicPr>
        <p:blipFill>
          <a:blip r:embed="rId5">
            <a:alphaModFix/>
          </a:blip>
          <a:stretch>
            <a:fillRect/>
          </a:stretch>
        </p:blipFill>
        <p:spPr>
          <a:xfrm>
            <a:off x="6076200" y="2864287"/>
            <a:ext cx="2964725" cy="22251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144" name="Shape 144"/>
        <p:cNvGrpSpPr/>
        <p:nvPr/>
      </p:nvGrpSpPr>
      <p:grpSpPr>
        <a:xfrm>
          <a:off x="0" y="0"/>
          <a:ext cx="0" cy="0"/>
          <a:chOff x="0" y="0"/>
          <a:chExt cx="0" cy="0"/>
        </a:xfrm>
      </p:grpSpPr>
      <p:sp>
        <p:nvSpPr>
          <p:cNvPr id="145" name="Google Shape;145;p23"/>
          <p:cNvSpPr txBox="1"/>
          <p:nvPr>
            <p:ph type="title"/>
          </p:nvPr>
        </p:nvSpPr>
        <p:spPr>
          <a:xfrm>
            <a:off x="133400" y="170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What is an example of parasitism in the tropical rainforest?</a:t>
            </a:r>
            <a:endParaRPr b="1">
              <a:latin typeface="Josefin Sans"/>
              <a:ea typeface="Josefin Sans"/>
              <a:cs typeface="Josefin Sans"/>
              <a:sym typeface="Josefin Sans"/>
            </a:endParaRPr>
          </a:p>
        </p:txBody>
      </p:sp>
      <p:sp>
        <p:nvSpPr>
          <p:cNvPr id="146" name="Google Shape;14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400">
                <a:solidFill>
                  <a:schemeClr val="dk1"/>
                </a:solidFill>
                <a:latin typeface="Josefin Sans"/>
                <a:ea typeface="Josefin Sans"/>
                <a:cs typeface="Josefin Sans"/>
                <a:sym typeface="Josefin Sans"/>
              </a:rPr>
              <a:t>An example of parasitism is the phorid fly and leaf-cutter ants in the tropical rainforest. When these leaf-cutter ants are collecting leaves, the phorid flies attack them and lay their eggs in the crevices of the worker ant's head.</a:t>
            </a:r>
            <a:endParaRPr b="1" sz="2400">
              <a:solidFill>
                <a:schemeClr val="dk1"/>
              </a:solidFill>
              <a:latin typeface="Josefin Sans"/>
              <a:ea typeface="Josefin Sans"/>
              <a:cs typeface="Josefin Sans"/>
              <a:sym typeface="Josefin Sans"/>
            </a:endParaRPr>
          </a:p>
        </p:txBody>
      </p:sp>
      <p:pic>
        <p:nvPicPr>
          <p:cNvPr id="147" name="Google Shape;147;p23"/>
          <p:cNvPicPr preferRelativeResize="0"/>
          <p:nvPr/>
        </p:nvPicPr>
        <p:blipFill>
          <a:blip r:embed="rId3">
            <a:alphaModFix/>
          </a:blip>
          <a:stretch>
            <a:fillRect/>
          </a:stretch>
        </p:blipFill>
        <p:spPr>
          <a:xfrm>
            <a:off x="3192250" y="2962650"/>
            <a:ext cx="3046177" cy="2125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151" name="Shape 151"/>
        <p:cNvGrpSpPr/>
        <p:nvPr/>
      </p:nvGrpSpPr>
      <p:grpSpPr>
        <a:xfrm>
          <a:off x="0" y="0"/>
          <a:ext cx="0" cy="0"/>
          <a:chOff x="0" y="0"/>
          <a:chExt cx="0" cy="0"/>
        </a:xfrm>
      </p:grpSpPr>
      <p:sp>
        <p:nvSpPr>
          <p:cNvPr id="152" name="Google Shape;152;p24"/>
          <p:cNvSpPr txBox="1"/>
          <p:nvPr>
            <p:ph type="title"/>
          </p:nvPr>
        </p:nvSpPr>
        <p:spPr>
          <a:xfrm>
            <a:off x="147100" y="239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A food chain about the tropical rainforest.</a:t>
            </a:r>
            <a:endParaRPr b="1">
              <a:latin typeface="Josefin Sans"/>
              <a:ea typeface="Josefin Sans"/>
              <a:cs typeface="Josefin Sans"/>
              <a:sym typeface="Josefin Sans"/>
            </a:endParaRPr>
          </a:p>
        </p:txBody>
      </p:sp>
      <p:sp>
        <p:nvSpPr>
          <p:cNvPr id="153" name="Google Shape;153;p24"/>
          <p:cNvSpPr txBox="1"/>
          <p:nvPr>
            <p:ph idx="1" type="body"/>
          </p:nvPr>
        </p:nvSpPr>
        <p:spPr>
          <a:xfrm>
            <a:off x="243125" y="932700"/>
            <a:ext cx="8520600" cy="358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3400">
              <a:solidFill>
                <a:schemeClr val="dk1"/>
              </a:solidFill>
              <a:latin typeface="Pacifico"/>
              <a:ea typeface="Pacifico"/>
              <a:cs typeface="Pacifico"/>
              <a:sym typeface="Pacifico"/>
            </a:endParaRPr>
          </a:p>
          <a:p>
            <a:pPr indent="0" lvl="0" marL="0" rtl="0" algn="ctr">
              <a:spcBef>
                <a:spcPts val="1600"/>
              </a:spcBef>
              <a:spcAft>
                <a:spcPts val="0"/>
              </a:spcAft>
              <a:buNone/>
            </a:pPr>
            <a:r>
              <a:t/>
            </a:r>
            <a:endParaRPr sz="3400">
              <a:solidFill>
                <a:schemeClr val="dk1"/>
              </a:solidFill>
              <a:latin typeface="Pacifico"/>
              <a:ea typeface="Pacifico"/>
              <a:cs typeface="Pacifico"/>
              <a:sym typeface="Pacifico"/>
            </a:endParaRPr>
          </a:p>
          <a:p>
            <a:pPr indent="0" lvl="0" marL="0" rtl="0" algn="ctr">
              <a:spcBef>
                <a:spcPts val="1600"/>
              </a:spcBef>
              <a:spcAft>
                <a:spcPts val="1600"/>
              </a:spcAft>
              <a:buNone/>
            </a:pPr>
            <a:r>
              <a:t/>
            </a:r>
            <a:endParaRPr b="1" sz="3900">
              <a:solidFill>
                <a:schemeClr val="dk1"/>
              </a:solidFill>
              <a:latin typeface="Pacifico"/>
              <a:ea typeface="Pacifico"/>
              <a:cs typeface="Pacifico"/>
              <a:sym typeface="Pacifico"/>
            </a:endParaRPr>
          </a:p>
        </p:txBody>
      </p:sp>
      <p:pic>
        <p:nvPicPr>
          <p:cNvPr id="154" name="Google Shape;154;p24"/>
          <p:cNvPicPr preferRelativeResize="0"/>
          <p:nvPr/>
        </p:nvPicPr>
        <p:blipFill>
          <a:blip r:embed="rId3">
            <a:alphaModFix/>
          </a:blip>
          <a:stretch>
            <a:fillRect/>
          </a:stretch>
        </p:blipFill>
        <p:spPr>
          <a:xfrm>
            <a:off x="862363" y="1110625"/>
            <a:ext cx="7419275" cy="3744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58" name="Shape 158"/>
        <p:cNvGrpSpPr/>
        <p:nvPr/>
      </p:nvGrpSpPr>
      <p:grpSpPr>
        <a:xfrm>
          <a:off x="0" y="0"/>
          <a:ext cx="0" cy="0"/>
          <a:chOff x="0" y="0"/>
          <a:chExt cx="0" cy="0"/>
        </a:xfrm>
      </p:grpSpPr>
      <p:sp>
        <p:nvSpPr>
          <p:cNvPr id="159" name="Google Shape;159;p25"/>
          <p:cNvSpPr txBox="1"/>
          <p:nvPr>
            <p:ph type="title"/>
          </p:nvPr>
        </p:nvSpPr>
        <p:spPr>
          <a:xfrm>
            <a:off x="311700" y="225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Here are the resources that I used to find my information</a:t>
            </a:r>
            <a:endParaRPr b="1">
              <a:latin typeface="Josefin Sans"/>
              <a:ea typeface="Josefin Sans"/>
              <a:cs typeface="Josefin Sans"/>
              <a:sym typeface="Josefin Sans"/>
            </a:endParaRPr>
          </a:p>
        </p:txBody>
      </p:sp>
      <p:sp>
        <p:nvSpPr>
          <p:cNvPr id="160" name="Google Shape;160;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400" u="sng">
                <a:solidFill>
                  <a:srgbClr val="0000FF"/>
                </a:solidFill>
                <a:latin typeface="Josefin Sans"/>
                <a:ea typeface="Josefin Sans"/>
                <a:cs typeface="Josefin Sans"/>
                <a:sym typeface="Josefin Sans"/>
                <a:hlinkClick r:id="rId3">
                  <a:extLst>
                    <a:ext uri="{A12FA001-AC4F-418D-AE19-62706E023703}">
                      <ahyp:hlinkClr val="tx"/>
                    </a:ext>
                  </a:extLst>
                </a:hlinkClick>
              </a:rPr>
              <a:t>h</a:t>
            </a:r>
            <a:r>
              <a:rPr b="1" lang="en" sz="2200" u="sng">
                <a:solidFill>
                  <a:srgbClr val="0000FF"/>
                </a:solidFill>
                <a:latin typeface="Josefin Sans"/>
                <a:ea typeface="Josefin Sans"/>
                <a:cs typeface="Josefin Sans"/>
                <a:sym typeface="Josefin Sans"/>
                <a:hlinkClick r:id="rId4">
                  <a:extLst>
                    <a:ext uri="{A12FA001-AC4F-418D-AE19-62706E023703}">
                      <ahyp:hlinkClr val="tx"/>
                    </a:ext>
                  </a:extLst>
                </a:hlinkClick>
              </a:rPr>
              <a:t>ttps://study.com/academy/lesson/tropical-rainforest-producers-and-consumers.html</a:t>
            </a:r>
            <a:endParaRPr b="1" sz="2200">
              <a:solidFill>
                <a:srgbClr val="0000FF"/>
              </a:solidFill>
              <a:latin typeface="Josefin Sans"/>
              <a:ea typeface="Josefin Sans"/>
              <a:cs typeface="Josefin Sans"/>
              <a:sym typeface="Josefin Sans"/>
            </a:endParaRPr>
          </a:p>
          <a:p>
            <a:pPr indent="0" lvl="0" marL="0" rtl="0" algn="l">
              <a:lnSpc>
                <a:spcPct val="100000"/>
              </a:lnSpc>
              <a:spcBef>
                <a:spcPts val="0"/>
              </a:spcBef>
              <a:spcAft>
                <a:spcPts val="0"/>
              </a:spcAft>
              <a:buClr>
                <a:schemeClr val="dk1"/>
              </a:buClr>
              <a:buSzPts val="1100"/>
              <a:buFont typeface="Arial"/>
              <a:buNone/>
            </a:pPr>
            <a:r>
              <a:rPr b="1" lang="en" sz="2200" u="sng">
                <a:solidFill>
                  <a:srgbClr val="0000FF"/>
                </a:solidFill>
                <a:latin typeface="Josefin Sans"/>
                <a:ea typeface="Josefin Sans"/>
                <a:cs typeface="Josefin Sans"/>
                <a:sym typeface="Josefin Sans"/>
                <a:hlinkClick r:id="rId5">
                  <a:extLst>
                    <a:ext uri="{A12FA001-AC4F-418D-AE19-62706E023703}">
                      <ahyp:hlinkClr val="tx"/>
                    </a:ext>
                  </a:extLst>
                </a:hlinkClick>
              </a:rPr>
              <a:t>https://birdfact.com/articles/do-birds-eat-frogs</a:t>
            </a:r>
            <a:endParaRPr b="1" sz="2200">
              <a:solidFill>
                <a:srgbClr val="0000FF"/>
              </a:solidFill>
              <a:latin typeface="Josefin Sans"/>
              <a:ea typeface="Josefin Sans"/>
              <a:cs typeface="Josefin Sans"/>
              <a:sym typeface="Josefin Sans"/>
            </a:endParaRPr>
          </a:p>
          <a:p>
            <a:pPr indent="0" lvl="0" marL="0" rtl="0" algn="l">
              <a:lnSpc>
                <a:spcPct val="100000"/>
              </a:lnSpc>
              <a:spcBef>
                <a:spcPts val="0"/>
              </a:spcBef>
              <a:spcAft>
                <a:spcPts val="0"/>
              </a:spcAft>
              <a:buClr>
                <a:schemeClr val="dk1"/>
              </a:buClr>
              <a:buSzPts val="1100"/>
              <a:buFont typeface="Arial"/>
              <a:buNone/>
            </a:pPr>
            <a:r>
              <a:rPr b="1" lang="en" sz="2200" u="sng">
                <a:solidFill>
                  <a:srgbClr val="0000FF"/>
                </a:solidFill>
                <a:latin typeface="Josefin Sans"/>
                <a:ea typeface="Josefin Sans"/>
                <a:cs typeface="Josefin Sans"/>
                <a:sym typeface="Josefin Sans"/>
                <a:hlinkClick r:id="rId6">
                  <a:extLst>
                    <a:ext uri="{A12FA001-AC4F-418D-AE19-62706E023703}">
                      <ahyp:hlinkClr val="tx"/>
                    </a:ext>
                  </a:extLst>
                </a:hlinkClick>
              </a:rPr>
              <a:t>https://www.bioexplorer.net/tropical-rainforest-animal-adaptations.html</a:t>
            </a:r>
            <a:endParaRPr b="1" sz="2200">
              <a:solidFill>
                <a:srgbClr val="0000FF"/>
              </a:solidFill>
              <a:latin typeface="Josefin Sans"/>
              <a:ea typeface="Josefin Sans"/>
              <a:cs typeface="Josefin Sans"/>
              <a:sym typeface="Josefin Sans"/>
            </a:endParaRPr>
          </a:p>
          <a:p>
            <a:pPr indent="0" lvl="0" marL="0" rtl="0" algn="l">
              <a:lnSpc>
                <a:spcPct val="100000"/>
              </a:lnSpc>
              <a:spcBef>
                <a:spcPts val="0"/>
              </a:spcBef>
              <a:spcAft>
                <a:spcPts val="0"/>
              </a:spcAft>
              <a:buClr>
                <a:schemeClr val="dk1"/>
              </a:buClr>
              <a:buSzPts val="1100"/>
              <a:buFont typeface="Arial"/>
              <a:buNone/>
            </a:pPr>
            <a:r>
              <a:rPr b="1" lang="en" sz="2200" u="sng">
                <a:solidFill>
                  <a:srgbClr val="0000FF"/>
                </a:solidFill>
                <a:latin typeface="Josefin Sans"/>
                <a:ea typeface="Josefin Sans"/>
                <a:cs typeface="Josefin Sans"/>
                <a:sym typeface="Josefin Sans"/>
                <a:hlinkClick r:id="rId7">
                  <a:extLst>
                    <a:ext uri="{A12FA001-AC4F-418D-AE19-62706E023703}">
                      <ahyp:hlinkClr val="tx"/>
                    </a:ext>
                  </a:extLst>
                </a:hlinkClick>
              </a:rPr>
              <a:t>https://sciencing.com/food-chain-animals-rain-forest-6733903.html</a:t>
            </a:r>
            <a:endParaRPr b="1" sz="2200">
              <a:solidFill>
                <a:srgbClr val="0000FF"/>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b="1" lang="en" sz="2200" u="sng">
                <a:solidFill>
                  <a:srgbClr val="0000FF"/>
                </a:solidFill>
                <a:latin typeface="Josefin Sans"/>
                <a:ea typeface="Josefin Sans"/>
                <a:cs typeface="Josefin Sans"/>
                <a:sym typeface="Josefin Sans"/>
                <a:hlinkClick r:id="rId8">
                  <a:extLst>
                    <a:ext uri="{A12FA001-AC4F-418D-AE19-62706E023703}">
                      <ahyp:hlinkClr val="tx"/>
                    </a:ext>
                  </a:extLst>
                </a:hlinkClick>
              </a:rPr>
              <a:t>https://prezi.com/scytixxmykhb/amazon-rainforest-food-web/</a:t>
            </a:r>
            <a:endParaRPr b="1" sz="2200">
              <a:solidFill>
                <a:srgbClr val="0000FF"/>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b="1" lang="en" sz="2200" u="sng">
                <a:solidFill>
                  <a:srgbClr val="0000FF"/>
                </a:solidFill>
                <a:latin typeface="Josefin Sans"/>
                <a:ea typeface="Josefin Sans"/>
                <a:cs typeface="Josefin Sans"/>
                <a:sym typeface="Josefin Sans"/>
                <a:hlinkClick r:id="rId9">
                  <a:extLst>
                    <a:ext uri="{A12FA001-AC4F-418D-AE19-62706E023703}">
                      <ahyp:hlinkClr val="tx"/>
                    </a:ext>
                  </a:extLst>
                </a:hlinkClick>
              </a:rPr>
              <a:t>https://borealforestandtaiga.weebly.com/mutualism-commensalism-and-parasitism-examples.html</a:t>
            </a:r>
            <a:endParaRPr b="1" sz="2200">
              <a:solidFill>
                <a:srgbClr val="0000FF"/>
              </a:solidFill>
              <a:latin typeface="Josefin Sans"/>
              <a:ea typeface="Josefin Sans"/>
              <a:cs typeface="Josefin Sans"/>
              <a:sym typeface="Josefin Sans"/>
            </a:endParaRPr>
          </a:p>
          <a:p>
            <a:pPr indent="0" lvl="0" marL="0" rtl="0" algn="l">
              <a:lnSpc>
                <a:spcPct val="100000"/>
              </a:lnSpc>
              <a:spcBef>
                <a:spcPts val="0"/>
              </a:spcBef>
              <a:spcAft>
                <a:spcPts val="0"/>
              </a:spcAft>
              <a:buNone/>
            </a:pPr>
            <a:r>
              <a:rPr b="1" lang="en" sz="2200">
                <a:solidFill>
                  <a:srgbClr val="0000FF"/>
                </a:solidFill>
                <a:latin typeface="Josefin Sans"/>
                <a:ea typeface="Josefin Sans"/>
                <a:cs typeface="Josefin Sans"/>
                <a:sym typeface="Josefin Sans"/>
              </a:rPr>
              <a:t>https://www.britannica.com/science/tropical-rainforest</a:t>
            </a:r>
            <a:endParaRPr b="1" sz="2200">
              <a:solidFill>
                <a:srgbClr val="0000FF"/>
              </a:solidFill>
              <a:latin typeface="Josefin Sans"/>
              <a:ea typeface="Josefin Sans"/>
              <a:cs typeface="Josefin Sans"/>
              <a:sym typeface="Josefin Sans"/>
            </a:endParaRPr>
          </a:p>
          <a:p>
            <a:pPr indent="0" lvl="0" marL="0" rtl="0" algn="l">
              <a:lnSpc>
                <a:spcPct val="100000"/>
              </a:lnSpc>
              <a:spcBef>
                <a:spcPts val="0"/>
              </a:spcBef>
              <a:spcAft>
                <a:spcPts val="0"/>
              </a:spcAft>
              <a:buClr>
                <a:schemeClr val="dk1"/>
              </a:buClr>
              <a:buSzPts val="1100"/>
              <a:buFont typeface="Arial"/>
              <a:buNone/>
            </a:pPr>
            <a:r>
              <a:t/>
            </a:r>
            <a:endParaRPr b="1" sz="2200">
              <a:solidFill>
                <a:srgbClr val="FFFFFF"/>
              </a:solidFill>
              <a:latin typeface="Josefin Sans"/>
              <a:ea typeface="Josefin Sans"/>
              <a:cs typeface="Josefin Sans"/>
              <a:sym typeface="Josefin Sans"/>
            </a:endParaRPr>
          </a:p>
          <a:p>
            <a:pPr indent="0" lvl="0" marL="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164" name="Shape 164"/>
        <p:cNvGrpSpPr/>
        <p:nvPr/>
      </p:nvGrpSpPr>
      <p:grpSpPr>
        <a:xfrm>
          <a:off x="0" y="0"/>
          <a:ext cx="0" cy="0"/>
          <a:chOff x="0" y="0"/>
          <a:chExt cx="0" cy="0"/>
        </a:xfrm>
      </p:grpSpPr>
      <p:sp>
        <p:nvSpPr>
          <p:cNvPr id="165" name="Google Shape;16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Here is a video about the Tropical rainforest.</a:t>
            </a:r>
            <a:endParaRPr b="1">
              <a:latin typeface="Josefin Sans"/>
              <a:ea typeface="Josefin Sans"/>
              <a:cs typeface="Josefin Sans"/>
              <a:sym typeface="Josefin Sans"/>
            </a:endParaRPr>
          </a:p>
        </p:txBody>
      </p:sp>
      <p:sp>
        <p:nvSpPr>
          <p:cNvPr id="166" name="Google Shape;16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solidFill>
                  <a:srgbClr val="0000FF"/>
                </a:solidFill>
                <a:latin typeface="Josefin Sans"/>
                <a:ea typeface="Josefin Sans"/>
                <a:cs typeface="Josefin Sans"/>
                <a:sym typeface="Josefin Sans"/>
                <a:hlinkClick r:id="rId3">
                  <a:extLst>
                    <a:ext uri="{A12FA001-AC4F-418D-AE19-62706E023703}">
                      <ahyp:hlinkClr val="tx"/>
                    </a:ext>
                  </a:extLst>
                </a:hlinkClick>
              </a:rPr>
              <a:t>https://www.youtube.com/watch?v=3vijLre760w</a:t>
            </a:r>
            <a:endParaRPr b="1" sz="2400">
              <a:solidFill>
                <a:srgbClr val="0000FF"/>
              </a:solidFill>
              <a:latin typeface="Josefin Sans"/>
              <a:ea typeface="Josefin Sans"/>
              <a:cs typeface="Josefin Sans"/>
              <a:sym typeface="Josefin Sans"/>
            </a:endParaRPr>
          </a:p>
          <a:p>
            <a:pPr indent="0" lvl="0" marL="0" rtl="0" algn="l">
              <a:spcBef>
                <a:spcPts val="1600"/>
              </a:spcBef>
              <a:spcAft>
                <a:spcPts val="1600"/>
              </a:spcAft>
              <a:buNone/>
            </a:pPr>
            <a:r>
              <a:t/>
            </a:r>
            <a:endParaRPr/>
          </a:p>
        </p:txBody>
      </p:sp>
      <p:pic>
        <p:nvPicPr>
          <p:cNvPr descr="Rainforests are home to over half of the world's plant and animal species. Learn about tropical and temperate rainforests, how they contribute to the global ecosystem, and the conservation efforts being done to protect these biomes.&#10;➡ Subscribe: http://bit.ly/NatGeoSubscribe&#10;&#10;#NationalGeographic #Rainforests #Educational&#10;&#10;About National Geographic:&#10;National Geographic is the world's premium destination for science, exploration, and adventure. Through their world-class scientists, photographers, journalists, and filmmakers, Nat Geo gets you closer to the stories that matter and past the edge of what's possible.&#10;&#10;Get More National Geographic:&#10;Official Site: http://bit.ly/NatGeoOfficialSite&#10;Facebook: http://bit.ly/FBNatGeo&#10;Twitter: http://bit.ly/NatGeoTwitter&#10;Instagram: http://bit.ly/NatGeoInsta&#10;&#10;Read more about Rainforests here: https://on.natgeo.com/2Q8cGo7&#10;&#10;Rainforests 101 | National Geographic &#10;https://youtu.be/3vijLre760w&#10;&#10;National Geographic&#10;https://www.youtube.com/natgeo" id="167" name="Google Shape;167;p26" title="Rainforests 101 | National Geographic">
            <a:hlinkClick r:id="rId4"/>
          </p:cNvPr>
          <p:cNvPicPr preferRelativeResize="0"/>
          <p:nvPr/>
        </p:nvPicPr>
        <p:blipFill>
          <a:blip r:embed="rId5">
            <a:alphaModFix/>
          </a:blip>
          <a:stretch>
            <a:fillRect/>
          </a:stretch>
        </p:blipFill>
        <p:spPr>
          <a:xfrm>
            <a:off x="2337825" y="15957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71" name="Shape 171"/>
        <p:cNvGrpSpPr/>
        <p:nvPr/>
      </p:nvGrpSpPr>
      <p:grpSpPr>
        <a:xfrm>
          <a:off x="0" y="0"/>
          <a:ext cx="0" cy="0"/>
          <a:chOff x="0" y="0"/>
          <a:chExt cx="0" cy="0"/>
        </a:xfrm>
      </p:grpSpPr>
      <p:sp>
        <p:nvSpPr>
          <p:cNvPr id="172" name="Google Shape;172;p27"/>
          <p:cNvSpPr txBox="1"/>
          <p:nvPr>
            <p:ph type="title"/>
          </p:nvPr>
        </p:nvSpPr>
        <p:spPr>
          <a:xfrm>
            <a:off x="174550" y="156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EXTRA CREDIT: Would I like to live in the rainforest?</a:t>
            </a:r>
            <a:endParaRPr b="1">
              <a:latin typeface="Josefin Sans"/>
              <a:ea typeface="Josefin Sans"/>
              <a:cs typeface="Josefin Sans"/>
              <a:sym typeface="Josefin Sans"/>
            </a:endParaRPr>
          </a:p>
        </p:txBody>
      </p:sp>
      <p:sp>
        <p:nvSpPr>
          <p:cNvPr id="173" name="Google Shape;173;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chemeClr val="dk1"/>
                </a:solidFill>
                <a:latin typeface="Josefin Sans"/>
                <a:ea typeface="Josefin Sans"/>
                <a:cs typeface="Josefin Sans"/>
                <a:sym typeface="Josefin Sans"/>
              </a:rPr>
              <a:t>I don’t think that I would want to live in the tropical rainforest because of all of the creatures that live there. It would probably be pretty to see all of the creatures that live there. </a:t>
            </a:r>
            <a:r>
              <a:rPr b="1" lang="en">
                <a:solidFill>
                  <a:schemeClr val="dk1"/>
                </a:solidFill>
                <a:latin typeface="Josefin Sans"/>
                <a:ea typeface="Josefin Sans"/>
                <a:cs typeface="Josefin Sans"/>
                <a:sym typeface="Josefin Sans"/>
              </a:rPr>
              <a:t>Although it would be pretty cool to visit and maybe stay there for a while.</a:t>
            </a:r>
            <a:endParaRPr b="1">
              <a:solidFill>
                <a:schemeClr val="dk1"/>
              </a:solidFill>
              <a:latin typeface="Josefin Sans"/>
              <a:ea typeface="Josefin Sans"/>
              <a:cs typeface="Josefin Sans"/>
              <a:sym typeface="Josefin Sans"/>
            </a:endParaRPr>
          </a:p>
        </p:txBody>
      </p:sp>
      <p:pic>
        <p:nvPicPr>
          <p:cNvPr id="174" name="Google Shape;174;p27"/>
          <p:cNvPicPr preferRelativeResize="0"/>
          <p:nvPr/>
        </p:nvPicPr>
        <p:blipFill>
          <a:blip r:embed="rId3">
            <a:alphaModFix/>
          </a:blip>
          <a:stretch>
            <a:fillRect/>
          </a:stretch>
        </p:blipFill>
        <p:spPr>
          <a:xfrm>
            <a:off x="2254936" y="2571750"/>
            <a:ext cx="4579814" cy="2571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178" name="Shape 178"/>
        <p:cNvGrpSpPr/>
        <p:nvPr/>
      </p:nvGrpSpPr>
      <p:grpSpPr>
        <a:xfrm>
          <a:off x="0" y="0"/>
          <a:ext cx="0" cy="0"/>
          <a:chOff x="0" y="0"/>
          <a:chExt cx="0" cy="0"/>
        </a:xfrm>
      </p:grpSpPr>
      <p:sp>
        <p:nvSpPr>
          <p:cNvPr id="179" name="Google Shape;179;p28"/>
          <p:cNvSpPr txBox="1"/>
          <p:nvPr>
            <p:ph type="title"/>
          </p:nvPr>
        </p:nvSpPr>
        <p:spPr>
          <a:xfrm>
            <a:off x="311700" y="403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What </a:t>
            </a:r>
            <a:r>
              <a:rPr b="1" lang="en">
                <a:latin typeface="Josefin Sans"/>
                <a:ea typeface="Josefin Sans"/>
                <a:cs typeface="Josefin Sans"/>
                <a:sym typeface="Josefin Sans"/>
              </a:rPr>
              <a:t>countries</a:t>
            </a:r>
            <a:r>
              <a:rPr b="1" lang="en">
                <a:latin typeface="Josefin Sans"/>
                <a:ea typeface="Josefin Sans"/>
                <a:cs typeface="Josefin Sans"/>
                <a:sym typeface="Josefin Sans"/>
              </a:rPr>
              <a:t> would I find in the tropical rainforest?</a:t>
            </a:r>
            <a:endParaRPr b="1">
              <a:latin typeface="Josefin Sans"/>
              <a:ea typeface="Josefin Sans"/>
              <a:cs typeface="Josefin Sans"/>
              <a:sym typeface="Josefin Sans"/>
            </a:endParaRPr>
          </a:p>
        </p:txBody>
      </p:sp>
      <p:sp>
        <p:nvSpPr>
          <p:cNvPr id="180" name="Google Shape;180;p28"/>
          <p:cNvSpPr txBox="1"/>
          <p:nvPr>
            <p:ph idx="1" type="body"/>
          </p:nvPr>
        </p:nvSpPr>
        <p:spPr>
          <a:xfrm>
            <a:off x="311700" y="15639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2400">
                <a:solidFill>
                  <a:srgbClr val="202124"/>
                </a:solidFill>
                <a:latin typeface="Josefin Sans"/>
                <a:ea typeface="Josefin Sans"/>
                <a:cs typeface="Josefin Sans"/>
                <a:sym typeface="Josefin Sans"/>
              </a:rPr>
              <a:t>Tropical rainforests grow mainly in three regions: the </a:t>
            </a:r>
            <a:r>
              <a:rPr b="1" lang="en" sz="2400">
                <a:solidFill>
                  <a:srgbClr val="202124"/>
                </a:solidFill>
                <a:latin typeface="Josefin Sans"/>
                <a:ea typeface="Josefin Sans"/>
                <a:cs typeface="Josefin Sans"/>
                <a:sym typeface="Josefin Sans"/>
              </a:rPr>
              <a:t>Malaysian</a:t>
            </a:r>
            <a:r>
              <a:rPr b="1" lang="en" sz="2400">
                <a:solidFill>
                  <a:srgbClr val="202124"/>
                </a:solidFill>
                <a:latin typeface="Josefin Sans"/>
                <a:ea typeface="Josefin Sans"/>
                <a:cs typeface="Josefin Sans"/>
                <a:sym typeface="Josefin Sans"/>
              </a:rPr>
              <a:t> botanical subkingdom, which extends from Myanmar (Burma) to Fiji and includes the whole of Thailand, Malaysia, Indonesia, the Philippines, Papua New Guinea, the Solomon Islands, and Vanuatu and parts of Indochina and tropical Australia; tropical South and Central America.</a:t>
            </a:r>
            <a:endParaRPr b="1" sz="2400">
              <a:latin typeface="Josefin Sans"/>
              <a:ea typeface="Josefin Sans"/>
              <a:cs typeface="Josefin Sans"/>
              <a:sym typeface="Josefi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29"/>
          <p:cNvSpPr txBox="1"/>
          <p:nvPr/>
        </p:nvSpPr>
        <p:spPr>
          <a:xfrm>
            <a:off x="466350" y="3461150"/>
            <a:ext cx="6364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latin typeface="Pacifico"/>
                <a:ea typeface="Pacifico"/>
                <a:cs typeface="Pacifico"/>
                <a:sym typeface="Pacifico"/>
              </a:rPr>
              <a:t>I hope you enjoyed my slides about the tropical rainforest.</a:t>
            </a:r>
            <a:endParaRPr sz="2800">
              <a:solidFill>
                <a:schemeClr val="lt1"/>
              </a:solidFill>
              <a:latin typeface="Pacifico"/>
              <a:ea typeface="Pacifico"/>
              <a:cs typeface="Pacifico"/>
              <a:sym typeface="Pacifico"/>
            </a:endParaRPr>
          </a:p>
        </p:txBody>
      </p:sp>
      <p:sp>
        <p:nvSpPr>
          <p:cNvPr id="186" name="Google Shape;186;p29"/>
          <p:cNvSpPr txBox="1"/>
          <p:nvPr/>
        </p:nvSpPr>
        <p:spPr>
          <a:xfrm>
            <a:off x="5651000" y="315475"/>
            <a:ext cx="3360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lt1"/>
                </a:solidFill>
                <a:latin typeface="Pacifico"/>
                <a:ea typeface="Pacifico"/>
                <a:cs typeface="Pacifico"/>
                <a:sym typeface="Pacifico"/>
              </a:rPr>
              <a:t>By Yasleen Perez</a:t>
            </a:r>
            <a:endParaRPr sz="2800">
              <a:solidFill>
                <a:schemeClr val="lt1"/>
              </a:solidFill>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133375" y="157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What is the usual </a:t>
            </a:r>
            <a:r>
              <a:rPr b="1" lang="en">
                <a:latin typeface="Josefin Sans"/>
                <a:ea typeface="Josefin Sans"/>
                <a:cs typeface="Josefin Sans"/>
                <a:sym typeface="Josefin Sans"/>
              </a:rPr>
              <a:t>temperature</a:t>
            </a:r>
            <a:r>
              <a:rPr b="1" lang="en">
                <a:latin typeface="Josefin Sans"/>
                <a:ea typeface="Josefin Sans"/>
                <a:cs typeface="Josefin Sans"/>
                <a:sym typeface="Josefin Sans"/>
              </a:rPr>
              <a:t> of the Tropical </a:t>
            </a:r>
            <a:r>
              <a:rPr b="1" lang="en">
                <a:latin typeface="Josefin Sans"/>
                <a:ea typeface="Josefin Sans"/>
                <a:cs typeface="Josefin Sans"/>
                <a:sym typeface="Josefin Sans"/>
              </a:rPr>
              <a:t>rainforest</a:t>
            </a:r>
            <a:r>
              <a:rPr b="1" lang="en">
                <a:latin typeface="Josefin Sans"/>
                <a:ea typeface="Josefin Sans"/>
                <a:cs typeface="Josefin Sans"/>
                <a:sym typeface="Josefin Sans"/>
              </a:rPr>
              <a:t>?</a:t>
            </a:r>
            <a:endParaRPr b="1">
              <a:latin typeface="Josefin Sans"/>
              <a:ea typeface="Josefin Sans"/>
              <a:cs typeface="Josefin Sans"/>
              <a:sym typeface="Josefin Sans"/>
            </a:endParaRPr>
          </a:p>
        </p:txBody>
      </p:sp>
      <p:sp>
        <p:nvSpPr>
          <p:cNvPr id="61" name="Google Shape;61;p14"/>
          <p:cNvSpPr txBox="1"/>
          <p:nvPr>
            <p:ph idx="1" type="body"/>
          </p:nvPr>
        </p:nvSpPr>
        <p:spPr>
          <a:xfrm>
            <a:off x="215675" y="126220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400">
                <a:solidFill>
                  <a:schemeClr val="dk1"/>
                </a:solidFill>
                <a:latin typeface="Josefin Sans"/>
                <a:ea typeface="Josefin Sans"/>
                <a:cs typeface="Josefin Sans"/>
                <a:sym typeface="Josefin Sans"/>
              </a:rPr>
              <a:t>The temperature in the rainforest remains warm all year. The average temperature in the rainforest varies from 68 degrees Fahrenheit to 84 degrees Fahrenheit. The average rain amount is 79 to 394 inches of rain per year.</a:t>
            </a:r>
            <a:endParaRPr b="1" sz="2400">
              <a:solidFill>
                <a:schemeClr val="dk1"/>
              </a:solidFill>
              <a:latin typeface="Josefin Sans"/>
              <a:ea typeface="Josefin Sans"/>
              <a:cs typeface="Josefin Sans"/>
              <a:sym typeface="Josefin Sans"/>
            </a:endParaRPr>
          </a:p>
        </p:txBody>
      </p:sp>
      <p:pic>
        <p:nvPicPr>
          <p:cNvPr id="62" name="Google Shape;62;p14"/>
          <p:cNvPicPr preferRelativeResize="0"/>
          <p:nvPr/>
        </p:nvPicPr>
        <p:blipFill>
          <a:blip r:embed="rId3">
            <a:alphaModFix/>
          </a:blip>
          <a:stretch>
            <a:fillRect/>
          </a:stretch>
        </p:blipFill>
        <p:spPr>
          <a:xfrm>
            <a:off x="2112274" y="3031050"/>
            <a:ext cx="5196650" cy="2112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188275" y="129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What are some adaptations that the animals in the tropical rainforest have in order to survive?</a:t>
            </a:r>
            <a:endParaRPr b="1">
              <a:latin typeface="Josefin Sans"/>
              <a:ea typeface="Josefin Sans"/>
              <a:cs typeface="Josefin Sans"/>
              <a:sym typeface="Josefin Sans"/>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400">
                <a:solidFill>
                  <a:schemeClr val="dk1"/>
                </a:solidFill>
                <a:latin typeface="Josefin Sans"/>
                <a:ea typeface="Josefin Sans"/>
                <a:cs typeface="Josefin Sans"/>
                <a:sym typeface="Josefin Sans"/>
              </a:rPr>
              <a:t>Some of the adaptations that animals have in the tropical rain forest is camouflage, poison, and reduction of size. Some animals also have bright colored eyes to hunt in the dark.</a:t>
            </a:r>
            <a:endParaRPr b="1" sz="2400">
              <a:solidFill>
                <a:schemeClr val="dk1"/>
              </a:solidFill>
              <a:latin typeface="Josefin Sans"/>
              <a:ea typeface="Josefin Sans"/>
              <a:cs typeface="Josefin Sans"/>
              <a:sym typeface="Josefin Sans"/>
            </a:endParaRPr>
          </a:p>
        </p:txBody>
      </p:sp>
      <p:pic>
        <p:nvPicPr>
          <p:cNvPr id="69" name="Google Shape;69;p15"/>
          <p:cNvPicPr preferRelativeResize="0"/>
          <p:nvPr/>
        </p:nvPicPr>
        <p:blipFill>
          <a:blip r:embed="rId3">
            <a:alphaModFix/>
          </a:blip>
          <a:stretch>
            <a:fillRect/>
          </a:stretch>
        </p:blipFill>
        <p:spPr>
          <a:xfrm>
            <a:off x="0" y="3423349"/>
            <a:ext cx="2890997" cy="1720150"/>
          </a:xfrm>
          <a:prstGeom prst="rect">
            <a:avLst/>
          </a:prstGeom>
          <a:noFill/>
          <a:ln>
            <a:noFill/>
          </a:ln>
        </p:spPr>
      </p:pic>
      <p:sp>
        <p:nvSpPr>
          <p:cNvPr id="70" name="Google Shape;70;p15"/>
          <p:cNvSpPr txBox="1"/>
          <p:nvPr/>
        </p:nvSpPr>
        <p:spPr>
          <a:xfrm>
            <a:off x="394300" y="3015075"/>
            <a:ext cx="2102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Josefin Sans"/>
                <a:ea typeface="Josefin Sans"/>
                <a:cs typeface="Josefin Sans"/>
                <a:sym typeface="Josefin Sans"/>
              </a:rPr>
              <a:t>Uses camouflage</a:t>
            </a:r>
            <a:endParaRPr b="1" sz="1700">
              <a:latin typeface="Josefin Sans"/>
              <a:ea typeface="Josefin Sans"/>
              <a:cs typeface="Josefin Sans"/>
              <a:sym typeface="Josefin Sans"/>
            </a:endParaRPr>
          </a:p>
        </p:txBody>
      </p:sp>
      <p:pic>
        <p:nvPicPr>
          <p:cNvPr id="71" name="Google Shape;71;p15"/>
          <p:cNvPicPr preferRelativeResize="0"/>
          <p:nvPr/>
        </p:nvPicPr>
        <p:blipFill>
          <a:blip r:embed="rId4">
            <a:alphaModFix/>
          </a:blip>
          <a:stretch>
            <a:fillRect/>
          </a:stretch>
        </p:blipFill>
        <p:spPr>
          <a:xfrm>
            <a:off x="3213101" y="3406650"/>
            <a:ext cx="2891004" cy="1753553"/>
          </a:xfrm>
          <a:prstGeom prst="rect">
            <a:avLst/>
          </a:prstGeom>
          <a:noFill/>
          <a:ln>
            <a:noFill/>
          </a:ln>
        </p:spPr>
      </p:pic>
      <p:sp>
        <p:nvSpPr>
          <p:cNvPr id="72" name="Google Shape;72;p15"/>
          <p:cNvSpPr txBox="1"/>
          <p:nvPr/>
        </p:nvSpPr>
        <p:spPr>
          <a:xfrm>
            <a:off x="3639325" y="3015075"/>
            <a:ext cx="2249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Josefin Sans"/>
                <a:ea typeface="Josefin Sans"/>
                <a:cs typeface="Josefin Sans"/>
                <a:sym typeface="Josefin Sans"/>
              </a:rPr>
              <a:t>Uses Poison</a:t>
            </a:r>
            <a:endParaRPr b="1" sz="1700">
              <a:latin typeface="Josefin Sans"/>
              <a:ea typeface="Josefin Sans"/>
              <a:cs typeface="Josefin Sans"/>
              <a:sym typeface="Josefin Sans"/>
            </a:endParaRPr>
          </a:p>
        </p:txBody>
      </p:sp>
      <p:pic>
        <p:nvPicPr>
          <p:cNvPr id="73" name="Google Shape;73;p15"/>
          <p:cNvPicPr preferRelativeResize="0"/>
          <p:nvPr/>
        </p:nvPicPr>
        <p:blipFill>
          <a:blip r:embed="rId5">
            <a:alphaModFix/>
          </a:blip>
          <a:stretch>
            <a:fillRect/>
          </a:stretch>
        </p:blipFill>
        <p:spPr>
          <a:xfrm>
            <a:off x="6426215" y="3405275"/>
            <a:ext cx="2651009" cy="1753549"/>
          </a:xfrm>
          <a:prstGeom prst="rect">
            <a:avLst/>
          </a:prstGeom>
          <a:noFill/>
          <a:ln>
            <a:noFill/>
          </a:ln>
        </p:spPr>
      </p:pic>
      <p:sp>
        <p:nvSpPr>
          <p:cNvPr id="74" name="Google Shape;74;p15"/>
          <p:cNvSpPr txBox="1"/>
          <p:nvPr/>
        </p:nvSpPr>
        <p:spPr>
          <a:xfrm>
            <a:off x="6541675" y="2435675"/>
            <a:ext cx="21672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Josefin Sans"/>
                <a:ea typeface="Josefin Sans"/>
                <a:cs typeface="Josefin Sans"/>
                <a:sym typeface="Josefin Sans"/>
              </a:rPr>
              <a:t>Has bright eyes for hunting in the dark.</a:t>
            </a:r>
            <a:endParaRPr b="1" sz="1700">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119675" y="253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Examples of producers in the tropical rainforest.</a:t>
            </a:r>
            <a:endParaRPr b="1">
              <a:latin typeface="Josefin Sans"/>
              <a:ea typeface="Josefin Sans"/>
              <a:cs typeface="Josefin Sans"/>
              <a:sym typeface="Josefin Sans"/>
            </a:endParaRPr>
          </a:p>
        </p:txBody>
      </p:sp>
      <p:sp>
        <p:nvSpPr>
          <p:cNvPr id="80" name="Google Shape;80;p16"/>
          <p:cNvSpPr txBox="1"/>
          <p:nvPr>
            <p:ph idx="1" type="body"/>
          </p:nvPr>
        </p:nvSpPr>
        <p:spPr>
          <a:xfrm>
            <a:off x="119675" y="91930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400">
                <a:solidFill>
                  <a:schemeClr val="dk1"/>
                </a:solidFill>
                <a:latin typeface="Josefin Sans"/>
                <a:ea typeface="Josefin Sans"/>
                <a:cs typeface="Josefin Sans"/>
                <a:sym typeface="Josefin Sans"/>
              </a:rPr>
              <a:t>Some examples of producers in the Tropical Rain forest are trees, vines, mosses, grasses, tropical fruit trees, and decomposers.</a:t>
            </a:r>
            <a:endParaRPr b="1" sz="2400">
              <a:solidFill>
                <a:schemeClr val="dk1"/>
              </a:solidFill>
              <a:latin typeface="Josefin Sans"/>
              <a:ea typeface="Josefin Sans"/>
              <a:cs typeface="Josefin Sans"/>
              <a:sym typeface="Josefin Sans"/>
            </a:endParaRPr>
          </a:p>
        </p:txBody>
      </p:sp>
      <p:pic>
        <p:nvPicPr>
          <p:cNvPr id="81" name="Google Shape;81;p16"/>
          <p:cNvPicPr preferRelativeResize="0"/>
          <p:nvPr/>
        </p:nvPicPr>
        <p:blipFill>
          <a:blip r:embed="rId3">
            <a:alphaModFix/>
          </a:blip>
          <a:stretch>
            <a:fillRect/>
          </a:stretch>
        </p:blipFill>
        <p:spPr>
          <a:xfrm>
            <a:off x="1" y="3391350"/>
            <a:ext cx="2629251" cy="1752149"/>
          </a:xfrm>
          <a:prstGeom prst="rect">
            <a:avLst/>
          </a:prstGeom>
          <a:noFill/>
          <a:ln>
            <a:noFill/>
          </a:ln>
        </p:spPr>
      </p:pic>
      <p:pic>
        <p:nvPicPr>
          <p:cNvPr id="82" name="Google Shape;82;p16"/>
          <p:cNvPicPr preferRelativeResize="0"/>
          <p:nvPr/>
        </p:nvPicPr>
        <p:blipFill>
          <a:blip r:embed="rId4">
            <a:alphaModFix/>
          </a:blip>
          <a:stretch>
            <a:fillRect/>
          </a:stretch>
        </p:blipFill>
        <p:spPr>
          <a:xfrm>
            <a:off x="3374371" y="3337869"/>
            <a:ext cx="2629250" cy="1759627"/>
          </a:xfrm>
          <a:prstGeom prst="rect">
            <a:avLst/>
          </a:prstGeom>
          <a:noFill/>
          <a:ln>
            <a:noFill/>
          </a:ln>
        </p:spPr>
      </p:pic>
      <p:pic>
        <p:nvPicPr>
          <p:cNvPr id="83" name="Google Shape;83;p16"/>
          <p:cNvPicPr preferRelativeResize="0"/>
          <p:nvPr/>
        </p:nvPicPr>
        <p:blipFill>
          <a:blip r:embed="rId5">
            <a:alphaModFix/>
          </a:blip>
          <a:stretch>
            <a:fillRect/>
          </a:stretch>
        </p:blipFill>
        <p:spPr>
          <a:xfrm>
            <a:off x="6606550" y="3291838"/>
            <a:ext cx="2468874" cy="1851650"/>
          </a:xfrm>
          <a:prstGeom prst="rect">
            <a:avLst/>
          </a:prstGeom>
          <a:noFill/>
          <a:ln>
            <a:noFill/>
          </a:ln>
        </p:spPr>
      </p:pic>
      <p:pic>
        <p:nvPicPr>
          <p:cNvPr id="84" name="Google Shape;84;p16"/>
          <p:cNvPicPr preferRelativeResize="0"/>
          <p:nvPr/>
        </p:nvPicPr>
        <p:blipFill>
          <a:blip r:embed="rId6">
            <a:alphaModFix/>
          </a:blip>
          <a:stretch>
            <a:fillRect/>
          </a:stretch>
        </p:blipFill>
        <p:spPr>
          <a:xfrm>
            <a:off x="5226274" y="1776327"/>
            <a:ext cx="2181074" cy="1453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147100" y="184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Examples of primary consumers in the tropical rainforest.</a:t>
            </a:r>
            <a:endParaRPr b="1">
              <a:latin typeface="Josefin Sans"/>
              <a:ea typeface="Josefin Sans"/>
              <a:cs typeface="Josefin Sans"/>
              <a:sym typeface="Josefin Sans"/>
            </a:endParaRPr>
          </a:p>
        </p:txBody>
      </p:sp>
      <p:sp>
        <p:nvSpPr>
          <p:cNvPr id="90" name="Google Shape;90;p17"/>
          <p:cNvSpPr txBox="1"/>
          <p:nvPr>
            <p:ph idx="1" type="body"/>
          </p:nvPr>
        </p:nvSpPr>
        <p:spPr>
          <a:xfrm>
            <a:off x="311700" y="13597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400">
                <a:solidFill>
                  <a:schemeClr val="dk1"/>
                </a:solidFill>
                <a:latin typeface="Josefin Sans"/>
                <a:ea typeface="Josefin Sans"/>
                <a:cs typeface="Josefin Sans"/>
                <a:sym typeface="Josefin Sans"/>
              </a:rPr>
              <a:t>Examples for primary consumers in the rain forest are monkeys, and birds.</a:t>
            </a:r>
            <a:endParaRPr/>
          </a:p>
        </p:txBody>
      </p:sp>
      <p:pic>
        <p:nvPicPr>
          <p:cNvPr id="91" name="Google Shape;91;p17"/>
          <p:cNvPicPr preferRelativeResize="0"/>
          <p:nvPr/>
        </p:nvPicPr>
        <p:blipFill>
          <a:blip r:embed="rId3">
            <a:alphaModFix/>
          </a:blip>
          <a:stretch>
            <a:fillRect/>
          </a:stretch>
        </p:blipFill>
        <p:spPr>
          <a:xfrm>
            <a:off x="92225" y="2389034"/>
            <a:ext cx="4070899" cy="2692741"/>
          </a:xfrm>
          <a:prstGeom prst="rect">
            <a:avLst/>
          </a:prstGeom>
          <a:noFill/>
          <a:ln>
            <a:noFill/>
          </a:ln>
        </p:spPr>
      </p:pic>
      <p:pic>
        <p:nvPicPr>
          <p:cNvPr id="92" name="Google Shape;92;p17"/>
          <p:cNvPicPr preferRelativeResize="0"/>
          <p:nvPr/>
        </p:nvPicPr>
        <p:blipFill>
          <a:blip r:embed="rId4">
            <a:alphaModFix/>
          </a:blip>
          <a:stretch>
            <a:fillRect/>
          </a:stretch>
        </p:blipFill>
        <p:spPr>
          <a:xfrm>
            <a:off x="4572000" y="2480388"/>
            <a:ext cx="4482175" cy="251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96" name="Shape 96"/>
        <p:cNvGrpSpPr/>
        <p:nvPr/>
      </p:nvGrpSpPr>
      <p:grpSpPr>
        <a:xfrm>
          <a:off x="0" y="0"/>
          <a:ext cx="0" cy="0"/>
          <a:chOff x="0" y="0"/>
          <a:chExt cx="0" cy="0"/>
        </a:xfrm>
      </p:grpSpPr>
      <p:sp>
        <p:nvSpPr>
          <p:cNvPr id="97" name="Google Shape;97;p18"/>
          <p:cNvSpPr txBox="1"/>
          <p:nvPr>
            <p:ph type="title"/>
          </p:nvPr>
        </p:nvSpPr>
        <p:spPr>
          <a:xfrm>
            <a:off x="133400" y="170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Examples of secondary consumers in the tropical rainforest.</a:t>
            </a:r>
            <a:endParaRPr b="1">
              <a:latin typeface="Josefin Sans"/>
              <a:ea typeface="Josefin Sans"/>
              <a:cs typeface="Josefin Sans"/>
              <a:sym typeface="Josefin Sans"/>
            </a:endParaRPr>
          </a:p>
        </p:txBody>
      </p:sp>
      <p:sp>
        <p:nvSpPr>
          <p:cNvPr id="98" name="Google Shape;98;p18"/>
          <p:cNvSpPr txBox="1"/>
          <p:nvPr>
            <p:ph idx="1" type="body"/>
          </p:nvPr>
        </p:nvSpPr>
        <p:spPr>
          <a:xfrm>
            <a:off x="311700" y="130795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latin typeface="Josefin Sans"/>
                <a:ea typeface="Josefin Sans"/>
                <a:cs typeface="Josefin Sans"/>
                <a:sym typeface="Josefin Sans"/>
              </a:rPr>
              <a:t>Secondary consumers in the rain forest are tree frogs, snakes, and giant spiders.</a:t>
            </a:r>
            <a:endParaRPr b="1" sz="2400">
              <a:solidFill>
                <a:schemeClr val="dk1"/>
              </a:solidFill>
              <a:latin typeface="Josefin Sans"/>
              <a:ea typeface="Josefin Sans"/>
              <a:cs typeface="Josefin Sans"/>
              <a:sym typeface="Josefin Sans"/>
            </a:endParaRPr>
          </a:p>
          <a:p>
            <a:pPr indent="0" lvl="0" marL="0" rtl="0" algn="l">
              <a:spcBef>
                <a:spcPts val="0"/>
              </a:spcBef>
              <a:spcAft>
                <a:spcPts val="1600"/>
              </a:spcAft>
              <a:buNone/>
            </a:pPr>
            <a:r>
              <a:t/>
            </a:r>
            <a:endParaRPr/>
          </a:p>
        </p:txBody>
      </p:sp>
      <p:pic>
        <p:nvPicPr>
          <p:cNvPr id="99" name="Google Shape;99;p18"/>
          <p:cNvPicPr preferRelativeResize="0"/>
          <p:nvPr/>
        </p:nvPicPr>
        <p:blipFill>
          <a:blip r:embed="rId3">
            <a:alphaModFix/>
          </a:blip>
          <a:stretch>
            <a:fillRect/>
          </a:stretch>
        </p:blipFill>
        <p:spPr>
          <a:xfrm>
            <a:off x="0" y="2944913"/>
            <a:ext cx="3291850" cy="2185999"/>
          </a:xfrm>
          <a:prstGeom prst="rect">
            <a:avLst/>
          </a:prstGeom>
          <a:noFill/>
          <a:ln>
            <a:noFill/>
          </a:ln>
        </p:spPr>
      </p:pic>
      <p:pic>
        <p:nvPicPr>
          <p:cNvPr id="100" name="Google Shape;100;p18"/>
          <p:cNvPicPr preferRelativeResize="0"/>
          <p:nvPr/>
        </p:nvPicPr>
        <p:blipFill>
          <a:blip r:embed="rId4">
            <a:alphaModFix/>
          </a:blip>
          <a:stretch>
            <a:fillRect/>
          </a:stretch>
        </p:blipFill>
        <p:spPr>
          <a:xfrm>
            <a:off x="7104900" y="2201450"/>
            <a:ext cx="1961375" cy="2942050"/>
          </a:xfrm>
          <a:prstGeom prst="rect">
            <a:avLst/>
          </a:prstGeom>
          <a:noFill/>
          <a:ln>
            <a:noFill/>
          </a:ln>
        </p:spPr>
      </p:pic>
      <p:pic>
        <p:nvPicPr>
          <p:cNvPr id="101" name="Google Shape;101;p18"/>
          <p:cNvPicPr preferRelativeResize="0"/>
          <p:nvPr/>
        </p:nvPicPr>
        <p:blipFill>
          <a:blip r:embed="rId5">
            <a:alphaModFix/>
          </a:blip>
          <a:stretch>
            <a:fillRect/>
          </a:stretch>
        </p:blipFill>
        <p:spPr>
          <a:xfrm>
            <a:off x="3465550" y="3511300"/>
            <a:ext cx="2429370" cy="1619600"/>
          </a:xfrm>
          <a:prstGeom prst="rect">
            <a:avLst/>
          </a:prstGeom>
          <a:noFill/>
          <a:ln>
            <a:noFill/>
          </a:ln>
        </p:spPr>
      </p:pic>
      <p:pic>
        <p:nvPicPr>
          <p:cNvPr id="102" name="Google Shape;102;p18"/>
          <p:cNvPicPr preferRelativeResize="0"/>
          <p:nvPr/>
        </p:nvPicPr>
        <p:blipFill>
          <a:blip r:embed="rId6">
            <a:alphaModFix/>
          </a:blip>
          <a:stretch>
            <a:fillRect/>
          </a:stretch>
        </p:blipFill>
        <p:spPr>
          <a:xfrm>
            <a:off x="5207497" y="1824989"/>
            <a:ext cx="1792226" cy="14935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106" name="Shape 106"/>
        <p:cNvGrpSpPr/>
        <p:nvPr/>
      </p:nvGrpSpPr>
      <p:grpSpPr>
        <a:xfrm>
          <a:off x="0" y="0"/>
          <a:ext cx="0" cy="0"/>
          <a:chOff x="0" y="0"/>
          <a:chExt cx="0" cy="0"/>
        </a:xfrm>
      </p:grpSpPr>
      <p:sp>
        <p:nvSpPr>
          <p:cNvPr id="107" name="Google Shape;107;p19"/>
          <p:cNvSpPr txBox="1"/>
          <p:nvPr>
            <p:ph type="title"/>
          </p:nvPr>
        </p:nvSpPr>
        <p:spPr>
          <a:xfrm>
            <a:off x="147100" y="184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Examples of tertiary consumers in the rainforest.</a:t>
            </a:r>
            <a:endParaRPr b="1">
              <a:latin typeface="Josefin Sans"/>
              <a:ea typeface="Josefin Sans"/>
              <a:cs typeface="Josefin Sans"/>
              <a:sym typeface="Josefin Sans"/>
            </a:endParaRPr>
          </a:p>
        </p:txBody>
      </p:sp>
      <p:sp>
        <p:nvSpPr>
          <p:cNvPr id="108" name="Google Shape;108;p19"/>
          <p:cNvSpPr txBox="1"/>
          <p:nvPr>
            <p:ph idx="1" type="body"/>
          </p:nvPr>
        </p:nvSpPr>
        <p:spPr>
          <a:xfrm>
            <a:off x="147100" y="86355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latin typeface="Josefin Sans"/>
                <a:ea typeface="Josefin Sans"/>
                <a:cs typeface="Josefin Sans"/>
                <a:sym typeface="Josefin Sans"/>
              </a:rPr>
              <a:t>The rainforests tertiary consumers are pumas, jaguars, crocodiles, and poison dart frogs.</a:t>
            </a:r>
            <a:endParaRPr b="1" sz="2400">
              <a:solidFill>
                <a:schemeClr val="dk1"/>
              </a:solidFill>
              <a:latin typeface="Josefin Sans"/>
              <a:ea typeface="Josefin Sans"/>
              <a:cs typeface="Josefin Sans"/>
              <a:sym typeface="Josefin Sans"/>
            </a:endParaRPr>
          </a:p>
          <a:p>
            <a:pPr indent="0" lvl="0" marL="0" rtl="0" algn="l">
              <a:spcBef>
                <a:spcPts val="0"/>
              </a:spcBef>
              <a:spcAft>
                <a:spcPts val="1600"/>
              </a:spcAft>
              <a:buNone/>
            </a:pPr>
            <a:r>
              <a:t/>
            </a:r>
            <a:endParaRPr/>
          </a:p>
        </p:txBody>
      </p:sp>
      <p:pic>
        <p:nvPicPr>
          <p:cNvPr id="109" name="Google Shape;109;p19"/>
          <p:cNvPicPr preferRelativeResize="0"/>
          <p:nvPr/>
        </p:nvPicPr>
        <p:blipFill>
          <a:blip r:embed="rId3">
            <a:alphaModFix/>
          </a:blip>
          <a:stretch>
            <a:fillRect/>
          </a:stretch>
        </p:blipFill>
        <p:spPr>
          <a:xfrm>
            <a:off x="0" y="2803700"/>
            <a:ext cx="3442725" cy="2288724"/>
          </a:xfrm>
          <a:prstGeom prst="rect">
            <a:avLst/>
          </a:prstGeom>
          <a:noFill/>
          <a:ln>
            <a:noFill/>
          </a:ln>
        </p:spPr>
      </p:pic>
      <p:pic>
        <p:nvPicPr>
          <p:cNvPr id="110" name="Google Shape;110;p19"/>
          <p:cNvPicPr preferRelativeResize="0"/>
          <p:nvPr/>
        </p:nvPicPr>
        <p:blipFill>
          <a:blip r:embed="rId4">
            <a:alphaModFix/>
          </a:blip>
          <a:stretch>
            <a:fillRect/>
          </a:stretch>
        </p:blipFill>
        <p:spPr>
          <a:xfrm>
            <a:off x="5155925" y="1458325"/>
            <a:ext cx="1827500" cy="1345375"/>
          </a:xfrm>
          <a:prstGeom prst="rect">
            <a:avLst/>
          </a:prstGeom>
          <a:noFill/>
          <a:ln>
            <a:noFill/>
          </a:ln>
        </p:spPr>
      </p:pic>
      <p:pic>
        <p:nvPicPr>
          <p:cNvPr id="111" name="Google Shape;111;p19"/>
          <p:cNvPicPr preferRelativeResize="0"/>
          <p:nvPr/>
        </p:nvPicPr>
        <p:blipFill>
          <a:blip r:embed="rId5">
            <a:alphaModFix/>
          </a:blip>
          <a:stretch>
            <a:fillRect/>
          </a:stretch>
        </p:blipFill>
        <p:spPr>
          <a:xfrm>
            <a:off x="3744476" y="2847081"/>
            <a:ext cx="3142650" cy="2201955"/>
          </a:xfrm>
          <a:prstGeom prst="rect">
            <a:avLst/>
          </a:prstGeom>
          <a:noFill/>
          <a:ln>
            <a:noFill/>
          </a:ln>
        </p:spPr>
      </p:pic>
      <p:pic>
        <p:nvPicPr>
          <p:cNvPr id="112" name="Google Shape;112;p19"/>
          <p:cNvPicPr preferRelativeResize="0"/>
          <p:nvPr/>
        </p:nvPicPr>
        <p:blipFill>
          <a:blip r:embed="rId6">
            <a:alphaModFix/>
          </a:blip>
          <a:stretch>
            <a:fillRect/>
          </a:stretch>
        </p:blipFill>
        <p:spPr>
          <a:xfrm>
            <a:off x="7050025" y="2002550"/>
            <a:ext cx="2093975" cy="3140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116" name="Shape 116"/>
        <p:cNvGrpSpPr/>
        <p:nvPr/>
      </p:nvGrpSpPr>
      <p:grpSpPr>
        <a:xfrm>
          <a:off x="0" y="0"/>
          <a:ext cx="0" cy="0"/>
          <a:chOff x="0" y="0"/>
          <a:chExt cx="0" cy="0"/>
        </a:xfrm>
      </p:grpSpPr>
      <p:sp>
        <p:nvSpPr>
          <p:cNvPr id="117" name="Google Shape;117;p20"/>
          <p:cNvSpPr txBox="1"/>
          <p:nvPr>
            <p:ph type="title"/>
          </p:nvPr>
        </p:nvSpPr>
        <p:spPr>
          <a:xfrm>
            <a:off x="78500" y="92200"/>
            <a:ext cx="8925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Examples of decomposers in the tropical rainforest.</a:t>
            </a:r>
            <a:endParaRPr b="1">
              <a:latin typeface="Josefin Sans"/>
              <a:ea typeface="Josefin Sans"/>
              <a:cs typeface="Josefin Sans"/>
              <a:sym typeface="Josefin Sans"/>
            </a:endParaRPr>
          </a:p>
        </p:txBody>
      </p:sp>
      <p:sp>
        <p:nvSpPr>
          <p:cNvPr id="118" name="Google Shape;118;p20"/>
          <p:cNvSpPr txBox="1"/>
          <p:nvPr>
            <p:ph idx="1" type="body"/>
          </p:nvPr>
        </p:nvSpPr>
        <p:spPr>
          <a:xfrm>
            <a:off x="0" y="94675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latin typeface="Josefin Sans"/>
                <a:ea typeface="Josefin Sans"/>
                <a:cs typeface="Josefin Sans"/>
                <a:sym typeface="Josefin Sans"/>
              </a:rPr>
              <a:t>Decomposers in the tropical rainforests are termites, slugs, scorpions, worms, and fungi.</a:t>
            </a:r>
            <a:endParaRPr b="1" sz="2400">
              <a:solidFill>
                <a:schemeClr val="dk1"/>
              </a:solidFill>
              <a:latin typeface="Josefin Sans"/>
              <a:ea typeface="Josefin Sans"/>
              <a:cs typeface="Josefin Sans"/>
              <a:sym typeface="Josefin Sans"/>
            </a:endParaRPr>
          </a:p>
          <a:p>
            <a:pPr indent="0" lvl="0" marL="0" rtl="0" algn="l">
              <a:spcBef>
                <a:spcPts val="0"/>
              </a:spcBef>
              <a:spcAft>
                <a:spcPts val="1600"/>
              </a:spcAft>
              <a:buNone/>
            </a:pPr>
            <a:r>
              <a:t/>
            </a:r>
            <a:endParaRPr/>
          </a:p>
        </p:txBody>
      </p:sp>
      <p:pic>
        <p:nvPicPr>
          <p:cNvPr id="119" name="Google Shape;119;p20"/>
          <p:cNvPicPr preferRelativeResize="0"/>
          <p:nvPr/>
        </p:nvPicPr>
        <p:blipFill>
          <a:blip r:embed="rId3">
            <a:alphaModFix/>
          </a:blip>
          <a:stretch>
            <a:fillRect/>
          </a:stretch>
        </p:blipFill>
        <p:spPr>
          <a:xfrm>
            <a:off x="147100" y="1899664"/>
            <a:ext cx="2260929" cy="1344172"/>
          </a:xfrm>
          <a:prstGeom prst="rect">
            <a:avLst/>
          </a:prstGeom>
          <a:noFill/>
          <a:ln>
            <a:noFill/>
          </a:ln>
        </p:spPr>
      </p:pic>
      <p:pic>
        <p:nvPicPr>
          <p:cNvPr id="120" name="Google Shape;120;p20"/>
          <p:cNvPicPr preferRelativeResize="0"/>
          <p:nvPr/>
        </p:nvPicPr>
        <p:blipFill>
          <a:blip r:embed="rId4">
            <a:alphaModFix/>
          </a:blip>
          <a:stretch>
            <a:fillRect/>
          </a:stretch>
        </p:blipFill>
        <p:spPr>
          <a:xfrm>
            <a:off x="5679075" y="3182125"/>
            <a:ext cx="2704001" cy="1892801"/>
          </a:xfrm>
          <a:prstGeom prst="rect">
            <a:avLst/>
          </a:prstGeom>
          <a:noFill/>
          <a:ln>
            <a:noFill/>
          </a:ln>
        </p:spPr>
      </p:pic>
      <p:pic>
        <p:nvPicPr>
          <p:cNvPr id="121" name="Google Shape;121;p20"/>
          <p:cNvPicPr preferRelativeResize="0"/>
          <p:nvPr/>
        </p:nvPicPr>
        <p:blipFill>
          <a:blip r:embed="rId5">
            <a:alphaModFix/>
          </a:blip>
          <a:stretch>
            <a:fillRect/>
          </a:stretch>
        </p:blipFill>
        <p:spPr>
          <a:xfrm>
            <a:off x="902300" y="3299600"/>
            <a:ext cx="2670320" cy="1775326"/>
          </a:xfrm>
          <a:prstGeom prst="rect">
            <a:avLst/>
          </a:prstGeom>
          <a:noFill/>
          <a:ln>
            <a:noFill/>
          </a:ln>
        </p:spPr>
      </p:pic>
      <p:pic>
        <p:nvPicPr>
          <p:cNvPr id="122" name="Google Shape;122;p20"/>
          <p:cNvPicPr preferRelativeResize="0"/>
          <p:nvPr/>
        </p:nvPicPr>
        <p:blipFill>
          <a:blip r:embed="rId6">
            <a:alphaModFix/>
          </a:blip>
          <a:stretch>
            <a:fillRect/>
          </a:stretch>
        </p:blipFill>
        <p:spPr>
          <a:xfrm>
            <a:off x="3418150" y="1736525"/>
            <a:ext cx="2260925" cy="1507293"/>
          </a:xfrm>
          <a:prstGeom prst="rect">
            <a:avLst/>
          </a:prstGeom>
          <a:noFill/>
          <a:ln>
            <a:noFill/>
          </a:ln>
        </p:spPr>
      </p:pic>
      <p:pic>
        <p:nvPicPr>
          <p:cNvPr id="123" name="Google Shape;123;p20"/>
          <p:cNvPicPr preferRelativeResize="0"/>
          <p:nvPr/>
        </p:nvPicPr>
        <p:blipFill>
          <a:blip r:embed="rId7">
            <a:alphaModFix/>
          </a:blip>
          <a:stretch>
            <a:fillRect/>
          </a:stretch>
        </p:blipFill>
        <p:spPr>
          <a:xfrm>
            <a:off x="6742900" y="1550654"/>
            <a:ext cx="2260925" cy="15080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D7CF"/>
        </a:solidFill>
      </p:bgPr>
    </p:bg>
    <p:spTree>
      <p:nvGrpSpPr>
        <p:cNvPr id="127" name="Shape 127"/>
        <p:cNvGrpSpPr/>
        <p:nvPr/>
      </p:nvGrpSpPr>
      <p:grpSpPr>
        <a:xfrm>
          <a:off x="0" y="0"/>
          <a:ext cx="0" cy="0"/>
          <a:chOff x="0" y="0"/>
          <a:chExt cx="0" cy="0"/>
        </a:xfrm>
      </p:grpSpPr>
      <p:sp>
        <p:nvSpPr>
          <p:cNvPr id="128" name="Google Shape;128;p21"/>
          <p:cNvSpPr txBox="1"/>
          <p:nvPr>
            <p:ph type="title"/>
          </p:nvPr>
        </p:nvSpPr>
        <p:spPr>
          <a:xfrm>
            <a:off x="133400" y="170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Josefin Sans"/>
                <a:ea typeface="Josefin Sans"/>
                <a:cs typeface="Josefin Sans"/>
                <a:sym typeface="Josefin Sans"/>
              </a:rPr>
              <a:t>What is an example of mutualism in the </a:t>
            </a:r>
            <a:r>
              <a:rPr b="1" lang="en">
                <a:latin typeface="Josefin Sans"/>
                <a:ea typeface="Josefin Sans"/>
                <a:cs typeface="Josefin Sans"/>
                <a:sym typeface="Josefin Sans"/>
              </a:rPr>
              <a:t>rainforest</a:t>
            </a:r>
            <a:r>
              <a:rPr b="1" lang="en">
                <a:latin typeface="Josefin Sans"/>
                <a:ea typeface="Josefin Sans"/>
                <a:cs typeface="Josefin Sans"/>
                <a:sym typeface="Josefin Sans"/>
              </a:rPr>
              <a:t>?</a:t>
            </a:r>
            <a:endParaRPr b="1">
              <a:latin typeface="Josefin Sans"/>
              <a:ea typeface="Josefin Sans"/>
              <a:cs typeface="Josefin Sans"/>
              <a:sym typeface="Josefin Sans"/>
            </a:endParaRPr>
          </a:p>
        </p:txBody>
      </p:sp>
      <p:sp>
        <p:nvSpPr>
          <p:cNvPr id="129" name="Google Shape;129;p21"/>
          <p:cNvSpPr txBox="1"/>
          <p:nvPr>
            <p:ph idx="1" type="body"/>
          </p:nvPr>
        </p:nvSpPr>
        <p:spPr>
          <a:xfrm>
            <a:off x="311700" y="1398650"/>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latin typeface="Josefin Sans"/>
                <a:ea typeface="Josefin Sans"/>
                <a:cs typeface="Josefin Sans"/>
                <a:sym typeface="Josefin Sans"/>
              </a:rPr>
              <a:t>An example of mutualism in the rainforest is flowers and bees.</a:t>
            </a:r>
            <a:endParaRPr b="1" sz="2400">
              <a:solidFill>
                <a:schemeClr val="dk1"/>
              </a:solidFill>
              <a:latin typeface="Josefin Sans"/>
              <a:ea typeface="Josefin Sans"/>
              <a:cs typeface="Josefin Sans"/>
              <a:sym typeface="Josefin Sans"/>
            </a:endParaRPr>
          </a:p>
          <a:p>
            <a:pPr indent="0" lvl="0" marL="0" rtl="0" algn="l">
              <a:spcBef>
                <a:spcPts val="0"/>
              </a:spcBef>
              <a:spcAft>
                <a:spcPts val="1600"/>
              </a:spcAft>
              <a:buNone/>
            </a:pPr>
            <a:r>
              <a:t/>
            </a:r>
            <a:endParaRPr/>
          </a:p>
        </p:txBody>
      </p:sp>
      <p:pic>
        <p:nvPicPr>
          <p:cNvPr id="130" name="Google Shape;130;p21"/>
          <p:cNvPicPr preferRelativeResize="0"/>
          <p:nvPr/>
        </p:nvPicPr>
        <p:blipFill>
          <a:blip r:embed="rId3">
            <a:alphaModFix/>
          </a:blip>
          <a:stretch>
            <a:fillRect/>
          </a:stretch>
        </p:blipFill>
        <p:spPr>
          <a:xfrm>
            <a:off x="480050" y="2510038"/>
            <a:ext cx="3310124" cy="2482600"/>
          </a:xfrm>
          <a:prstGeom prst="rect">
            <a:avLst/>
          </a:prstGeom>
          <a:noFill/>
          <a:ln>
            <a:noFill/>
          </a:ln>
        </p:spPr>
      </p:pic>
      <p:pic>
        <p:nvPicPr>
          <p:cNvPr id="131" name="Google Shape;131;p21"/>
          <p:cNvPicPr preferRelativeResize="0"/>
          <p:nvPr/>
        </p:nvPicPr>
        <p:blipFill>
          <a:blip r:embed="rId4">
            <a:alphaModFix/>
          </a:blip>
          <a:stretch>
            <a:fillRect/>
          </a:stretch>
        </p:blipFill>
        <p:spPr>
          <a:xfrm>
            <a:off x="5151925" y="2482600"/>
            <a:ext cx="3854926" cy="2537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