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Roboto"/>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Roboto-regular.fntdata"/><Relationship Id="rId21" Type="http://schemas.openxmlformats.org/officeDocument/2006/relationships/slide" Target="slides/slide16.xml"/><Relationship Id="rId24" Type="http://schemas.openxmlformats.org/officeDocument/2006/relationships/font" Target="fonts/Roboto-italic.fntdata"/><Relationship Id="rId23" Type="http://schemas.openxmlformats.org/officeDocument/2006/relationships/font" Target="fonts/Roboto-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Roboto-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1-Each slide have a different background</a:t>
            </a:r>
            <a:endParaRPr/>
          </a:p>
          <a:p>
            <a:pPr indent="0" lvl="0" marL="0" rtl="0" algn="l">
              <a:spcBef>
                <a:spcPts val="0"/>
              </a:spcBef>
              <a:spcAft>
                <a:spcPts val="0"/>
              </a:spcAft>
              <a:buClr>
                <a:schemeClr val="dk1"/>
              </a:buClr>
              <a:buSzPts val="1100"/>
              <a:buFont typeface="Arial"/>
              <a:buNone/>
            </a:pPr>
            <a:r>
              <a:rPr lang="en"/>
              <a:t>1-Each slide have pictures</a:t>
            </a:r>
            <a:endParaRPr/>
          </a:p>
          <a:p>
            <a:pPr indent="0" lvl="0" marL="0" rtl="0" algn="l">
              <a:spcBef>
                <a:spcPts val="0"/>
              </a:spcBef>
              <a:spcAft>
                <a:spcPts val="0"/>
              </a:spcAft>
              <a:buClr>
                <a:schemeClr val="dk1"/>
              </a:buClr>
              <a:buSzPts val="1100"/>
              <a:buFont typeface="Arial"/>
              <a:buNone/>
            </a:pPr>
            <a:r>
              <a:rPr lang="en"/>
              <a:t>1-Each slide have transitions (information slides in, rotates, etc.) </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1155be198d4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1155be198d4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1-Each slide have a different background</a:t>
            </a:r>
            <a:endParaRPr/>
          </a:p>
          <a:p>
            <a:pPr indent="0" lvl="0" marL="0" rtl="0" algn="l">
              <a:spcBef>
                <a:spcPts val="0"/>
              </a:spcBef>
              <a:spcAft>
                <a:spcPts val="0"/>
              </a:spcAft>
              <a:buClr>
                <a:schemeClr val="dk1"/>
              </a:buClr>
              <a:buSzPts val="1100"/>
              <a:buFont typeface="Arial"/>
              <a:buNone/>
            </a:pPr>
            <a:r>
              <a:rPr lang="en"/>
              <a:t>1-Each slide have pictures</a:t>
            </a:r>
            <a:endParaRPr/>
          </a:p>
          <a:p>
            <a:pPr indent="0" lvl="0" marL="0" rtl="0" algn="l">
              <a:spcBef>
                <a:spcPts val="0"/>
              </a:spcBef>
              <a:spcAft>
                <a:spcPts val="0"/>
              </a:spcAft>
              <a:buClr>
                <a:schemeClr val="dk1"/>
              </a:buClr>
              <a:buSzPts val="1100"/>
              <a:buFont typeface="Arial"/>
              <a:buNone/>
            </a:pPr>
            <a:r>
              <a:rPr lang="en"/>
              <a:t>1-Each slide have transitions (information slides in, rotates, etc.)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1155be198d4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1155be198d4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1-Each slide have a different background</a:t>
            </a:r>
            <a:endParaRPr/>
          </a:p>
          <a:p>
            <a:pPr indent="0" lvl="0" marL="0" rtl="0" algn="l">
              <a:spcBef>
                <a:spcPts val="0"/>
              </a:spcBef>
              <a:spcAft>
                <a:spcPts val="0"/>
              </a:spcAft>
              <a:buClr>
                <a:schemeClr val="dk1"/>
              </a:buClr>
              <a:buSzPts val="1100"/>
              <a:buFont typeface="Arial"/>
              <a:buNone/>
            </a:pPr>
            <a:r>
              <a:rPr lang="en"/>
              <a:t>1-Each slide have pictures</a:t>
            </a:r>
            <a:endParaRPr/>
          </a:p>
          <a:p>
            <a:pPr indent="0" lvl="0" marL="0" rtl="0" algn="l">
              <a:spcBef>
                <a:spcPts val="0"/>
              </a:spcBef>
              <a:spcAft>
                <a:spcPts val="0"/>
              </a:spcAft>
              <a:buClr>
                <a:schemeClr val="dk1"/>
              </a:buClr>
              <a:buSzPts val="1100"/>
              <a:buFont typeface="Arial"/>
              <a:buNone/>
            </a:pPr>
            <a:r>
              <a:rPr lang="en"/>
              <a:t>1-Each slide have transitions (information slides in, rotates, etc.)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1155be198d4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1155be198d4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1-Each slide have a different background</a:t>
            </a:r>
            <a:endParaRPr/>
          </a:p>
          <a:p>
            <a:pPr indent="0" lvl="0" marL="0" rtl="0" algn="l">
              <a:spcBef>
                <a:spcPts val="0"/>
              </a:spcBef>
              <a:spcAft>
                <a:spcPts val="0"/>
              </a:spcAft>
              <a:buClr>
                <a:schemeClr val="dk1"/>
              </a:buClr>
              <a:buSzPts val="1100"/>
              <a:buFont typeface="Arial"/>
              <a:buNone/>
            </a:pPr>
            <a:r>
              <a:rPr lang="en"/>
              <a:t>1-Each slide have pictures</a:t>
            </a:r>
            <a:endParaRPr/>
          </a:p>
          <a:p>
            <a:pPr indent="0" lvl="0" marL="0" rtl="0" algn="l">
              <a:spcBef>
                <a:spcPts val="0"/>
              </a:spcBef>
              <a:spcAft>
                <a:spcPts val="0"/>
              </a:spcAft>
              <a:buClr>
                <a:schemeClr val="dk1"/>
              </a:buClr>
              <a:buSzPts val="1100"/>
              <a:buFont typeface="Arial"/>
              <a:buNone/>
            </a:pPr>
            <a:r>
              <a:rPr lang="en"/>
              <a:t>1-Each slide have transitions (information slides in, rotates, etc.)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155be198d4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1155be198d4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155be198d4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1155be198d4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155be198d4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1155be198d4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Extra Credit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1155be198d4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1155be198d4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Extra credit.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9d4748335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9d4748335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1-Each slide have a different background</a:t>
            </a:r>
            <a:endParaRPr/>
          </a:p>
          <a:p>
            <a:pPr indent="0" lvl="0" marL="0" rtl="0" algn="l">
              <a:spcBef>
                <a:spcPts val="0"/>
              </a:spcBef>
              <a:spcAft>
                <a:spcPts val="0"/>
              </a:spcAft>
              <a:buClr>
                <a:schemeClr val="dk1"/>
              </a:buClr>
              <a:buSzPts val="1100"/>
              <a:buFont typeface="Arial"/>
              <a:buNone/>
            </a:pPr>
            <a:r>
              <a:rPr lang="en"/>
              <a:t>1-Each slide have pictures</a:t>
            </a:r>
            <a:endParaRPr/>
          </a:p>
          <a:p>
            <a:pPr indent="0" lvl="0" marL="0" rtl="0" algn="l">
              <a:spcBef>
                <a:spcPts val="0"/>
              </a:spcBef>
              <a:spcAft>
                <a:spcPts val="0"/>
              </a:spcAft>
              <a:buClr>
                <a:schemeClr val="dk1"/>
              </a:buClr>
              <a:buSzPts val="1100"/>
              <a:buFont typeface="Arial"/>
              <a:buNone/>
            </a:pPr>
            <a:r>
              <a:rPr lang="en"/>
              <a:t>1-Each slide have transitions (information slides in, rotates, etc.) </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114e156a778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114e156a778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1-Each slide have a different background</a:t>
            </a:r>
            <a:endParaRPr/>
          </a:p>
          <a:p>
            <a:pPr indent="0" lvl="0" marL="0" rtl="0" algn="l">
              <a:spcBef>
                <a:spcPts val="0"/>
              </a:spcBef>
              <a:spcAft>
                <a:spcPts val="0"/>
              </a:spcAft>
              <a:buClr>
                <a:schemeClr val="dk1"/>
              </a:buClr>
              <a:buSzPts val="1100"/>
              <a:buFont typeface="Arial"/>
              <a:buNone/>
            </a:pPr>
            <a:r>
              <a:rPr lang="en"/>
              <a:t>1-Each slide have pictures</a:t>
            </a:r>
            <a:endParaRPr/>
          </a:p>
          <a:p>
            <a:pPr indent="0" lvl="0" marL="0" rtl="0" algn="l">
              <a:spcBef>
                <a:spcPts val="0"/>
              </a:spcBef>
              <a:spcAft>
                <a:spcPts val="0"/>
              </a:spcAft>
              <a:buClr>
                <a:schemeClr val="dk1"/>
              </a:buClr>
              <a:buSzPts val="1100"/>
              <a:buFont typeface="Arial"/>
              <a:buNone/>
            </a:pPr>
            <a:r>
              <a:rPr lang="en"/>
              <a:t>1-Each slide have transitions (information slides in, rotates, etc.) </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114e156a778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114e156a778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1-Each slide have a different background</a:t>
            </a:r>
            <a:endParaRPr/>
          </a:p>
          <a:p>
            <a:pPr indent="0" lvl="0" marL="0" rtl="0" algn="l">
              <a:spcBef>
                <a:spcPts val="0"/>
              </a:spcBef>
              <a:spcAft>
                <a:spcPts val="0"/>
              </a:spcAft>
              <a:buClr>
                <a:schemeClr val="dk1"/>
              </a:buClr>
              <a:buSzPts val="1100"/>
              <a:buFont typeface="Arial"/>
              <a:buNone/>
            </a:pPr>
            <a:r>
              <a:rPr lang="en"/>
              <a:t>1-Each slide have pictures</a:t>
            </a:r>
            <a:endParaRPr/>
          </a:p>
          <a:p>
            <a:pPr indent="0" lvl="0" marL="0" rtl="0" algn="l">
              <a:spcBef>
                <a:spcPts val="0"/>
              </a:spcBef>
              <a:spcAft>
                <a:spcPts val="0"/>
              </a:spcAft>
              <a:buClr>
                <a:schemeClr val="dk1"/>
              </a:buClr>
              <a:buSzPts val="1100"/>
              <a:buFont typeface="Arial"/>
              <a:buNone/>
            </a:pPr>
            <a:r>
              <a:rPr lang="en"/>
              <a:t>1-Each slide have transitions (information slides in, rotates, etc.)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114e156a778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114e156a778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1-Each slide have a different background</a:t>
            </a:r>
            <a:endParaRPr/>
          </a:p>
          <a:p>
            <a:pPr indent="0" lvl="0" marL="0" rtl="0" algn="l">
              <a:spcBef>
                <a:spcPts val="0"/>
              </a:spcBef>
              <a:spcAft>
                <a:spcPts val="0"/>
              </a:spcAft>
              <a:buClr>
                <a:schemeClr val="dk1"/>
              </a:buClr>
              <a:buSzPts val="1100"/>
              <a:buFont typeface="Arial"/>
              <a:buNone/>
            </a:pPr>
            <a:r>
              <a:rPr lang="en"/>
              <a:t>1-Each slide have pictures</a:t>
            </a:r>
            <a:endParaRPr/>
          </a:p>
          <a:p>
            <a:pPr indent="0" lvl="0" marL="0" rtl="0" algn="l">
              <a:spcBef>
                <a:spcPts val="0"/>
              </a:spcBef>
              <a:spcAft>
                <a:spcPts val="0"/>
              </a:spcAft>
              <a:buClr>
                <a:schemeClr val="dk1"/>
              </a:buClr>
              <a:buSzPts val="1100"/>
              <a:buFont typeface="Arial"/>
              <a:buNone/>
            </a:pPr>
            <a:r>
              <a:rPr lang="en"/>
              <a:t>1-Each slide have transitions (information slides in, rotates, etc.) </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1156d8e2960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1156d8e2960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1-Each slide have a different background</a:t>
            </a:r>
            <a:endParaRPr/>
          </a:p>
          <a:p>
            <a:pPr indent="0" lvl="0" marL="0" rtl="0" algn="l">
              <a:spcBef>
                <a:spcPts val="0"/>
              </a:spcBef>
              <a:spcAft>
                <a:spcPts val="0"/>
              </a:spcAft>
              <a:buClr>
                <a:schemeClr val="dk1"/>
              </a:buClr>
              <a:buSzPts val="1100"/>
              <a:buFont typeface="Arial"/>
              <a:buNone/>
            </a:pPr>
            <a:r>
              <a:rPr lang="en"/>
              <a:t>1-Each slide have pictures</a:t>
            </a:r>
            <a:endParaRPr/>
          </a:p>
          <a:p>
            <a:pPr indent="0" lvl="0" marL="0" rtl="0" algn="l">
              <a:spcBef>
                <a:spcPts val="0"/>
              </a:spcBef>
              <a:spcAft>
                <a:spcPts val="0"/>
              </a:spcAft>
              <a:buClr>
                <a:schemeClr val="dk1"/>
              </a:buClr>
              <a:buSzPts val="1100"/>
              <a:buFont typeface="Arial"/>
              <a:buNone/>
            </a:pPr>
            <a:r>
              <a:rPr lang="en"/>
              <a:t>1-Each slide have transitions (information slides in, rotates, etc.) </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156d8e2960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156d8e2960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1-Each slide have a different background</a:t>
            </a:r>
            <a:endParaRPr/>
          </a:p>
          <a:p>
            <a:pPr indent="0" lvl="0" marL="0" rtl="0" algn="l">
              <a:spcBef>
                <a:spcPts val="0"/>
              </a:spcBef>
              <a:spcAft>
                <a:spcPts val="0"/>
              </a:spcAft>
              <a:buClr>
                <a:schemeClr val="dk1"/>
              </a:buClr>
              <a:buSzPts val="1100"/>
              <a:buFont typeface="Arial"/>
              <a:buNone/>
            </a:pPr>
            <a:r>
              <a:rPr lang="en"/>
              <a:t>1-Each slide have pictures</a:t>
            </a:r>
            <a:endParaRPr/>
          </a:p>
          <a:p>
            <a:pPr indent="0" lvl="0" marL="0" rtl="0" algn="l">
              <a:spcBef>
                <a:spcPts val="0"/>
              </a:spcBef>
              <a:spcAft>
                <a:spcPts val="0"/>
              </a:spcAft>
              <a:buClr>
                <a:schemeClr val="dk1"/>
              </a:buClr>
              <a:buSzPts val="1100"/>
              <a:buFont typeface="Arial"/>
              <a:buNone/>
            </a:pPr>
            <a:r>
              <a:rPr lang="en"/>
              <a:t>1-Each slide have transitions (information slides in, rotates, etc.)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1155be198d4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1155be198d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1-Each slide have a different background</a:t>
            </a:r>
            <a:endParaRPr/>
          </a:p>
          <a:p>
            <a:pPr indent="0" lvl="0" marL="0" rtl="0" algn="l">
              <a:spcBef>
                <a:spcPts val="0"/>
              </a:spcBef>
              <a:spcAft>
                <a:spcPts val="0"/>
              </a:spcAft>
              <a:buClr>
                <a:schemeClr val="dk1"/>
              </a:buClr>
              <a:buSzPts val="1100"/>
              <a:buFont typeface="Arial"/>
              <a:buNone/>
            </a:pPr>
            <a:r>
              <a:rPr lang="en"/>
              <a:t>1-Each slide have pictures</a:t>
            </a:r>
            <a:endParaRPr/>
          </a:p>
          <a:p>
            <a:pPr indent="0" lvl="0" marL="0" rtl="0" algn="l">
              <a:spcBef>
                <a:spcPts val="0"/>
              </a:spcBef>
              <a:spcAft>
                <a:spcPts val="0"/>
              </a:spcAft>
              <a:buClr>
                <a:schemeClr val="dk1"/>
              </a:buClr>
              <a:buSzPts val="1100"/>
              <a:buFont typeface="Arial"/>
              <a:buNone/>
            </a:pPr>
            <a:r>
              <a:rPr lang="en"/>
              <a:t>1-Each slide have transitions (information slides in, rotates, etc.)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155be198d4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1155be198d4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1-Each slide have a different background</a:t>
            </a:r>
            <a:endParaRPr/>
          </a:p>
          <a:p>
            <a:pPr indent="0" lvl="0" marL="0" rtl="0" algn="l">
              <a:spcBef>
                <a:spcPts val="0"/>
              </a:spcBef>
              <a:spcAft>
                <a:spcPts val="0"/>
              </a:spcAft>
              <a:buClr>
                <a:schemeClr val="dk1"/>
              </a:buClr>
              <a:buSzPts val="1100"/>
              <a:buFont typeface="Arial"/>
              <a:buNone/>
            </a:pPr>
            <a:r>
              <a:rPr lang="en"/>
              <a:t>1-Each slide have pictures</a:t>
            </a:r>
            <a:endParaRPr/>
          </a:p>
          <a:p>
            <a:pPr indent="0" lvl="0" marL="0" rtl="0" algn="l">
              <a:spcBef>
                <a:spcPts val="0"/>
              </a:spcBef>
              <a:spcAft>
                <a:spcPts val="0"/>
              </a:spcAft>
              <a:buClr>
                <a:schemeClr val="dk1"/>
              </a:buClr>
              <a:buSzPts val="1100"/>
              <a:buFont typeface="Arial"/>
              <a:buNone/>
            </a:pPr>
            <a:r>
              <a:rPr lang="en"/>
              <a:t>1-Each slide have transitions (information slides in, rotates, etc.)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8.jp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jp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rainforests.pwnet.org/4students/index.php#:~:text=of%20Puerto%20Rico.-,Tropical%20Rain%20Forest%20Climate,daytime%20and%2095%25%20at%20night" TargetMode="External"/><Relationship Id="rId4" Type="http://schemas.openxmlformats.org/officeDocument/2006/relationships/hyperlink" Target="https://study.com/academy/lesson/tropical-rainforest-producers-and-consumers.html" TargetMode="External"/><Relationship Id="rId10" Type="http://schemas.openxmlformats.org/officeDocument/2006/relationships/hyperlink" Target="https://www.nationalgeographic.org/encyclopedia/rain-forest/#:~:text=Decomposers%2C%20such%20as%20termites%2C%20slugs,of%20predators%20consume%20the%20decomposers" TargetMode="External"/><Relationship Id="rId9" Type="http://schemas.openxmlformats.org/officeDocument/2006/relationships/hyperlink" Target="https://www.nationalgeographic.org/encyclopedia/rain-forest/#:~:text=Decomposers%2C%20such%20as%20termites%2C%20slugs,of%20predators%20consume%20the%20decomposers" TargetMode="External"/><Relationship Id="rId5" Type="http://schemas.openxmlformats.org/officeDocument/2006/relationships/hyperlink" Target="https://www.edtechlens.com/blog/rainforest-kids-science-me-ill-you-working-rainforest#:~:text=In%20the%20rainforest%2C%20there%20are,hunt%20together%20to%20find%20food" TargetMode="External"/><Relationship Id="rId6" Type="http://schemas.openxmlformats.org/officeDocument/2006/relationships/hyperlink" Target="https://brandhome.com/short-courses-zyvsbb/da2ec5-parasitism-in-the-rainforest#:~:text=gets%20hurt" TargetMode="External"/><Relationship Id="rId7" Type="http://schemas.openxmlformats.org/officeDocument/2006/relationships/hyperlink" Target="https://study.com/academy/answer/what-is-an-example-of-commensalism-in-the-tropical-rainforest.html#:~:text=An%20example%20of%20commensalism%20in%20the%20tropical%20rainforest%20are%20epiphyte,orchids%2C%20growing%20on%20other%20trees" TargetMode="External"/><Relationship Id="rId8" Type="http://schemas.openxmlformats.org/officeDocument/2006/relationships/hyperlink" Target="https://www.edtechlens.com/blog/rainforest-kids-science-me-ill-you-working-rainforest#:~:text=In%20the%20rainforest%2C%20there%20are,hunt%20together%20to%20find%20food"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www.youtube.com/watch?v=E6WdEyt93vA&amp;vl=en" TargetMode="External"/><Relationship Id="rId4" Type="http://schemas.openxmlformats.org/officeDocument/2006/relationships/hyperlink" Target="http://www.youtube.com/watch?v=E6WdEyt93vA" TargetMode="External"/><Relationship Id="rId5"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6.jpg"/><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3.jpg"/><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9.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9.jp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jpg"/><Relationship Id="rId4" Type="http://schemas.openxmlformats.org/officeDocument/2006/relationships/image" Target="../media/image2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1.jpg"/><Relationship Id="rId4" Type="http://schemas.openxmlformats.org/officeDocument/2006/relationships/image" Target="../media/image7.jpg"/><Relationship Id="rId5"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2.jpg"/><Relationship Id="rId4" Type="http://schemas.openxmlformats.org/officeDocument/2006/relationships/image" Target="../media/image28.jpg"/><Relationship Id="rId5" Type="http://schemas.openxmlformats.org/officeDocument/2006/relationships/image" Target="../media/image2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0.jpg"/><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558608" y="1444075"/>
            <a:ext cx="8520600" cy="2052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     </a:t>
            </a:r>
            <a:r>
              <a:rPr lang="en">
                <a:solidFill>
                  <a:schemeClr val="lt1"/>
                </a:solidFill>
              </a:rPr>
              <a:t>Tropical Rainforest</a:t>
            </a:r>
            <a:endParaRPr>
              <a:solidFill>
                <a:schemeClr val="lt1"/>
              </a:solidFill>
            </a:endParaRPr>
          </a:p>
          <a:p>
            <a:pPr indent="0" lvl="0" marL="0" rtl="0" algn="l">
              <a:spcBef>
                <a:spcPts val="0"/>
              </a:spcBef>
              <a:spcAft>
                <a:spcPts val="0"/>
              </a:spcAft>
              <a:buNone/>
            </a:pPr>
            <a:r>
              <a:rPr lang="en">
                <a:solidFill>
                  <a:schemeClr val="lt1"/>
                </a:solidFill>
              </a:rPr>
              <a:t>           By: Zaima Bhatti</a:t>
            </a:r>
            <a:endParaRPr>
              <a:solidFill>
                <a:schemeClr val="lt1"/>
              </a:solidFill>
            </a:endParaRPr>
          </a:p>
        </p:txBody>
      </p:sp>
    </p:spTree>
  </p:cSld>
  <p:clrMapOvr>
    <a:masterClrMapping/>
  </p:clrMapOvr>
  <mc:AlternateContent>
    <mc:Choice Requires="p14">
      <p:transition spd="slow" p14:dur="1000">
        <p14:prism dir="l"/>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24" name="Shape 124"/>
        <p:cNvGrpSpPr/>
        <p:nvPr/>
      </p:nvGrpSpPr>
      <p:grpSpPr>
        <a:xfrm>
          <a:off x="0" y="0"/>
          <a:ext cx="0" cy="0"/>
          <a:chOff x="0" y="0"/>
          <a:chExt cx="0" cy="0"/>
        </a:xfrm>
      </p:grpSpPr>
      <p:sp>
        <p:nvSpPr>
          <p:cNvPr id="125" name="Google Shape;125;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Commensalism in the rainforest:</a:t>
            </a:r>
            <a:endParaRPr/>
          </a:p>
        </p:txBody>
      </p:sp>
      <p:sp>
        <p:nvSpPr>
          <p:cNvPr id="126" name="Google Shape;126;p2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200">
                <a:solidFill>
                  <a:schemeClr val="dk1"/>
                </a:solidFill>
                <a:latin typeface="Droid Sans"/>
                <a:ea typeface="Droid Sans"/>
                <a:cs typeface="Droid Sans"/>
                <a:sym typeface="Droid Sans"/>
              </a:rPr>
              <a:t>An example of commensalism in the tropical rainforest epiphyte plants.</a:t>
            </a:r>
            <a:endParaRPr sz="2200">
              <a:solidFill>
                <a:schemeClr val="dk1"/>
              </a:solidFill>
              <a:latin typeface="Droid Sans"/>
              <a:ea typeface="Droid Sans"/>
              <a:cs typeface="Droid Sans"/>
              <a:sym typeface="Droid Sans"/>
            </a:endParaRPr>
          </a:p>
          <a:p>
            <a:pPr indent="0" lvl="0" marL="0" rtl="0" algn="l">
              <a:lnSpc>
                <a:spcPct val="100000"/>
              </a:lnSpc>
              <a:spcBef>
                <a:spcPts val="0"/>
              </a:spcBef>
              <a:spcAft>
                <a:spcPts val="0"/>
              </a:spcAft>
              <a:buNone/>
            </a:pPr>
            <a:r>
              <a:t/>
            </a:r>
            <a:endParaRPr sz="2200">
              <a:solidFill>
                <a:schemeClr val="dk1"/>
              </a:solidFill>
              <a:latin typeface="Droid Sans"/>
              <a:ea typeface="Droid Sans"/>
              <a:cs typeface="Droid Sans"/>
              <a:sym typeface="Droid Sans"/>
            </a:endParaRPr>
          </a:p>
          <a:p>
            <a:pPr indent="0" lvl="0" marL="0" rtl="0" algn="l">
              <a:lnSpc>
                <a:spcPct val="100000"/>
              </a:lnSpc>
              <a:spcBef>
                <a:spcPts val="0"/>
              </a:spcBef>
              <a:spcAft>
                <a:spcPts val="0"/>
              </a:spcAft>
              <a:buClr>
                <a:schemeClr val="dk1"/>
              </a:buClr>
              <a:buSzPts val="1100"/>
              <a:buFont typeface="Arial"/>
              <a:buNone/>
            </a:pPr>
            <a:r>
              <a:t/>
            </a:r>
            <a:endParaRPr sz="2200">
              <a:solidFill>
                <a:schemeClr val="dk1"/>
              </a:solidFill>
              <a:latin typeface="Droid Sans"/>
              <a:ea typeface="Droid Sans"/>
              <a:cs typeface="Droid Sans"/>
              <a:sym typeface="Droid Sans"/>
            </a:endParaRPr>
          </a:p>
        </p:txBody>
      </p:sp>
      <p:pic>
        <p:nvPicPr>
          <p:cNvPr id="127" name="Google Shape;127;p22"/>
          <p:cNvPicPr preferRelativeResize="0"/>
          <p:nvPr/>
        </p:nvPicPr>
        <p:blipFill>
          <a:blip r:embed="rId3">
            <a:alphaModFix/>
          </a:blip>
          <a:stretch>
            <a:fillRect/>
          </a:stretch>
        </p:blipFill>
        <p:spPr>
          <a:xfrm>
            <a:off x="457204" y="2256275"/>
            <a:ext cx="3859126" cy="2571750"/>
          </a:xfrm>
          <a:prstGeom prst="rect">
            <a:avLst/>
          </a:prstGeom>
          <a:noFill/>
          <a:ln>
            <a:noFill/>
          </a:ln>
        </p:spPr>
      </p:pic>
      <p:pic>
        <p:nvPicPr>
          <p:cNvPr id="128" name="Google Shape;128;p22"/>
          <p:cNvPicPr preferRelativeResize="0"/>
          <p:nvPr/>
        </p:nvPicPr>
        <p:blipFill>
          <a:blip r:embed="rId4">
            <a:alphaModFix/>
          </a:blip>
          <a:stretch>
            <a:fillRect/>
          </a:stretch>
        </p:blipFill>
        <p:spPr>
          <a:xfrm>
            <a:off x="4800599" y="2136262"/>
            <a:ext cx="3749022" cy="2811773"/>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132" name="Shape 132"/>
        <p:cNvGrpSpPr/>
        <p:nvPr/>
      </p:nvGrpSpPr>
      <p:grpSpPr>
        <a:xfrm>
          <a:off x="0" y="0"/>
          <a:ext cx="0" cy="0"/>
          <a:chOff x="0" y="0"/>
          <a:chExt cx="0" cy="0"/>
        </a:xfrm>
      </p:grpSpPr>
      <p:sp>
        <p:nvSpPr>
          <p:cNvPr id="133" name="Google Shape;133;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Parasitism in the rainforest:</a:t>
            </a:r>
            <a:endParaRPr/>
          </a:p>
        </p:txBody>
      </p:sp>
      <p:sp>
        <p:nvSpPr>
          <p:cNvPr id="134" name="Google Shape;134;p2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100">
                <a:solidFill>
                  <a:schemeClr val="dk1"/>
                </a:solidFill>
                <a:latin typeface="Droid Sans"/>
                <a:ea typeface="Droid Sans"/>
                <a:cs typeface="Droid Sans"/>
                <a:sym typeface="Droid Sans"/>
              </a:rPr>
              <a:t>An example of parasitism in the tropical rainforest is the phorid fly and leaf-cutter ants.</a:t>
            </a:r>
            <a:endParaRPr sz="2100">
              <a:solidFill>
                <a:schemeClr val="dk1"/>
              </a:solidFill>
              <a:latin typeface="Droid Sans"/>
              <a:ea typeface="Droid Sans"/>
              <a:cs typeface="Droid Sans"/>
              <a:sym typeface="Droid Sans"/>
            </a:endParaRPr>
          </a:p>
          <a:p>
            <a:pPr indent="0" lvl="0" marL="0" rtl="0" algn="l">
              <a:lnSpc>
                <a:spcPct val="100000"/>
              </a:lnSpc>
              <a:spcBef>
                <a:spcPts val="0"/>
              </a:spcBef>
              <a:spcAft>
                <a:spcPts val="0"/>
              </a:spcAft>
              <a:buNone/>
            </a:pPr>
            <a:r>
              <a:t/>
            </a:r>
            <a:endParaRPr sz="2100">
              <a:solidFill>
                <a:schemeClr val="dk1"/>
              </a:solidFill>
              <a:latin typeface="Droid Sans"/>
              <a:ea typeface="Droid Sans"/>
              <a:cs typeface="Droid Sans"/>
              <a:sym typeface="Droid Sans"/>
            </a:endParaRPr>
          </a:p>
          <a:p>
            <a:pPr indent="0" lvl="0" marL="0" rtl="0" algn="l">
              <a:lnSpc>
                <a:spcPct val="100000"/>
              </a:lnSpc>
              <a:spcBef>
                <a:spcPts val="0"/>
              </a:spcBef>
              <a:spcAft>
                <a:spcPts val="0"/>
              </a:spcAft>
              <a:buClr>
                <a:schemeClr val="dk1"/>
              </a:buClr>
              <a:buSzPts val="1100"/>
              <a:buFont typeface="Arial"/>
              <a:buNone/>
            </a:pPr>
            <a:r>
              <a:t/>
            </a:r>
            <a:endParaRPr sz="2100">
              <a:solidFill>
                <a:schemeClr val="dk1"/>
              </a:solidFill>
              <a:latin typeface="Droid Sans"/>
              <a:ea typeface="Droid Sans"/>
              <a:cs typeface="Droid Sans"/>
              <a:sym typeface="Droid Sans"/>
            </a:endParaRPr>
          </a:p>
        </p:txBody>
      </p:sp>
      <p:pic>
        <p:nvPicPr>
          <p:cNvPr id="135" name="Google Shape;135;p23"/>
          <p:cNvPicPr preferRelativeResize="0"/>
          <p:nvPr/>
        </p:nvPicPr>
        <p:blipFill>
          <a:blip r:embed="rId3">
            <a:alphaModFix/>
          </a:blip>
          <a:stretch>
            <a:fillRect/>
          </a:stretch>
        </p:blipFill>
        <p:spPr>
          <a:xfrm>
            <a:off x="429775" y="2249425"/>
            <a:ext cx="3346701" cy="2510026"/>
          </a:xfrm>
          <a:prstGeom prst="rect">
            <a:avLst/>
          </a:prstGeom>
          <a:noFill/>
          <a:ln>
            <a:noFill/>
          </a:ln>
        </p:spPr>
      </p:pic>
      <p:pic>
        <p:nvPicPr>
          <p:cNvPr id="136" name="Google Shape;136;p23"/>
          <p:cNvPicPr preferRelativeResize="0"/>
          <p:nvPr/>
        </p:nvPicPr>
        <p:blipFill>
          <a:blip r:embed="rId4">
            <a:alphaModFix/>
          </a:blip>
          <a:stretch>
            <a:fillRect/>
          </a:stretch>
        </p:blipFill>
        <p:spPr>
          <a:xfrm>
            <a:off x="4976625" y="2249425"/>
            <a:ext cx="2894075" cy="2510026"/>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40" name="Shape 140"/>
        <p:cNvGrpSpPr/>
        <p:nvPr/>
      </p:nvGrpSpPr>
      <p:grpSpPr>
        <a:xfrm>
          <a:off x="0" y="0"/>
          <a:ext cx="0" cy="0"/>
          <a:chOff x="0" y="0"/>
          <a:chExt cx="0" cy="0"/>
        </a:xfrm>
      </p:grpSpPr>
      <p:sp>
        <p:nvSpPr>
          <p:cNvPr id="141" name="Google Shape;141;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Food Web:</a:t>
            </a:r>
            <a:endParaRPr/>
          </a:p>
        </p:txBody>
      </p:sp>
      <p:sp>
        <p:nvSpPr>
          <p:cNvPr id="142" name="Google Shape;142;p2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500">
                <a:solidFill>
                  <a:schemeClr val="dk1"/>
                </a:solidFill>
              </a:rPr>
              <a:t> </a:t>
            </a:r>
            <a:endParaRPr sz="2500">
              <a:solidFill>
                <a:schemeClr val="dk1"/>
              </a:solidFill>
            </a:endParaRPr>
          </a:p>
        </p:txBody>
      </p:sp>
      <p:pic>
        <p:nvPicPr>
          <p:cNvPr id="143" name="Google Shape;143;p24"/>
          <p:cNvPicPr preferRelativeResize="0"/>
          <p:nvPr/>
        </p:nvPicPr>
        <p:blipFill>
          <a:blip r:embed="rId3">
            <a:alphaModFix/>
          </a:blip>
          <a:stretch>
            <a:fillRect/>
          </a:stretch>
        </p:blipFill>
        <p:spPr>
          <a:xfrm>
            <a:off x="3304677" y="520775"/>
            <a:ext cx="5096575" cy="4097250"/>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147" name="Shape 147"/>
        <p:cNvGrpSpPr/>
        <p:nvPr/>
      </p:nvGrpSpPr>
      <p:grpSpPr>
        <a:xfrm>
          <a:off x="0" y="0"/>
          <a:ext cx="0" cy="0"/>
          <a:chOff x="0" y="0"/>
          <a:chExt cx="0" cy="0"/>
        </a:xfrm>
      </p:grpSpPr>
      <p:sp>
        <p:nvSpPr>
          <p:cNvPr id="148" name="Google Shape;148;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Resources</a:t>
            </a:r>
            <a:r>
              <a:rPr lang="en"/>
              <a:t> I used:</a:t>
            </a:r>
            <a:endParaRPr/>
          </a:p>
        </p:txBody>
      </p:sp>
      <p:sp>
        <p:nvSpPr>
          <p:cNvPr id="149" name="Google Shape;149;p2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500">
                <a:solidFill>
                  <a:srgbClr val="FFFFFF"/>
                </a:solidFill>
                <a:latin typeface="Droid Sans"/>
                <a:ea typeface="Droid Sans"/>
                <a:cs typeface="Droid Sans"/>
                <a:sym typeface="Droid Sans"/>
              </a:rPr>
              <a:t>-</a:t>
            </a:r>
            <a:r>
              <a:rPr lang="en" sz="1500" u="sng">
                <a:solidFill>
                  <a:srgbClr val="1155CC"/>
                </a:solidFill>
                <a:latin typeface="Droid Sans"/>
                <a:ea typeface="Droid Sans"/>
                <a:cs typeface="Droid Sans"/>
                <a:sym typeface="Droid Sans"/>
                <a:hlinkClick r:id="rId3">
                  <a:extLst>
                    <a:ext uri="{A12FA001-AC4F-418D-AE19-62706E023703}">
                      <ahyp:hlinkClr val="tx"/>
                    </a:ext>
                  </a:extLst>
                </a:hlinkClick>
              </a:rPr>
              <a:t>https://rainforests.pwnet.org/4students/index.php#:~:text=of%20Puerto%20Rico.-,Tropical%20Rain%20Forest%20Climate,daytime%20and%2095%25%20at%20night</a:t>
            </a:r>
            <a:endParaRPr sz="1500">
              <a:solidFill>
                <a:srgbClr val="FFFFFF"/>
              </a:solidFill>
              <a:latin typeface="Droid Sans"/>
              <a:ea typeface="Droid Sans"/>
              <a:cs typeface="Droid Sans"/>
              <a:sym typeface="Droid Sans"/>
            </a:endParaRPr>
          </a:p>
          <a:p>
            <a:pPr indent="0" lvl="0" marL="0" rtl="0" algn="l">
              <a:lnSpc>
                <a:spcPct val="100000"/>
              </a:lnSpc>
              <a:spcBef>
                <a:spcPts val="0"/>
              </a:spcBef>
              <a:spcAft>
                <a:spcPts val="0"/>
              </a:spcAft>
              <a:buClr>
                <a:schemeClr val="dk1"/>
              </a:buClr>
              <a:buSzPts val="1100"/>
              <a:buFont typeface="Arial"/>
              <a:buNone/>
            </a:pPr>
            <a:r>
              <a:rPr lang="en" sz="1500">
                <a:solidFill>
                  <a:srgbClr val="FFFFFF"/>
                </a:solidFill>
                <a:latin typeface="Droid Sans"/>
                <a:ea typeface="Droid Sans"/>
                <a:cs typeface="Droid Sans"/>
                <a:sym typeface="Droid Sans"/>
              </a:rPr>
              <a:t>-</a:t>
            </a:r>
            <a:r>
              <a:rPr lang="en" sz="1500" u="sng">
                <a:solidFill>
                  <a:srgbClr val="1155CC"/>
                </a:solidFill>
                <a:latin typeface="Droid Sans"/>
                <a:ea typeface="Droid Sans"/>
                <a:cs typeface="Droid Sans"/>
                <a:sym typeface="Droid Sans"/>
                <a:hlinkClick r:id="rId4">
                  <a:extLst>
                    <a:ext uri="{A12FA001-AC4F-418D-AE19-62706E023703}">
                      <ahyp:hlinkClr val="tx"/>
                    </a:ext>
                  </a:extLst>
                </a:hlinkClick>
              </a:rPr>
              <a:t>https://study.com/academy/lesson/tropical-rainforest-producers-and-consumers.html</a:t>
            </a:r>
            <a:endParaRPr sz="1500">
              <a:solidFill>
                <a:srgbClr val="FFFFFF"/>
              </a:solidFill>
              <a:latin typeface="Droid Sans"/>
              <a:ea typeface="Droid Sans"/>
              <a:cs typeface="Droid Sans"/>
              <a:sym typeface="Droid Sans"/>
            </a:endParaRPr>
          </a:p>
          <a:p>
            <a:pPr indent="0" lvl="0" marL="0" rtl="0" algn="l">
              <a:lnSpc>
                <a:spcPct val="100000"/>
              </a:lnSpc>
              <a:spcBef>
                <a:spcPts val="0"/>
              </a:spcBef>
              <a:spcAft>
                <a:spcPts val="0"/>
              </a:spcAft>
              <a:buClr>
                <a:schemeClr val="dk1"/>
              </a:buClr>
              <a:buSzPts val="1100"/>
              <a:buFont typeface="Arial"/>
              <a:buNone/>
            </a:pPr>
            <a:r>
              <a:rPr lang="en" sz="1500">
                <a:solidFill>
                  <a:srgbClr val="FFFFFF"/>
                </a:solidFill>
                <a:latin typeface="Droid Sans"/>
                <a:ea typeface="Droid Sans"/>
                <a:cs typeface="Droid Sans"/>
                <a:sym typeface="Droid Sans"/>
              </a:rPr>
              <a:t>-</a:t>
            </a:r>
            <a:r>
              <a:rPr lang="en" sz="1500" u="sng">
                <a:solidFill>
                  <a:srgbClr val="1155CC"/>
                </a:solidFill>
                <a:latin typeface="Droid Sans"/>
                <a:ea typeface="Droid Sans"/>
                <a:cs typeface="Droid Sans"/>
                <a:sym typeface="Droid Sans"/>
                <a:hlinkClick r:id="rId5">
                  <a:extLst>
                    <a:ext uri="{A12FA001-AC4F-418D-AE19-62706E023703}">
                      <ahyp:hlinkClr val="tx"/>
                    </a:ext>
                  </a:extLst>
                </a:hlinkClick>
              </a:rPr>
              <a:t>https://www.edtechlens.com/blog/rainforest-kids-science-me-ill-you-working-rainforest#:~:text=In%20the%20rainforest%2C%20there%20are,hunt%20together%20to%20find%20food</a:t>
            </a:r>
            <a:r>
              <a:rPr lang="en" sz="1500">
                <a:solidFill>
                  <a:srgbClr val="FFFFFF"/>
                </a:solidFill>
                <a:latin typeface="Droid Sans"/>
                <a:ea typeface="Droid Sans"/>
                <a:cs typeface="Droid Sans"/>
                <a:sym typeface="Droid Sans"/>
              </a:rPr>
              <a:t>.</a:t>
            </a:r>
            <a:endParaRPr sz="1500">
              <a:solidFill>
                <a:srgbClr val="FFFFFF"/>
              </a:solidFill>
              <a:latin typeface="Droid Sans"/>
              <a:ea typeface="Droid Sans"/>
              <a:cs typeface="Droid Sans"/>
              <a:sym typeface="Droid Sans"/>
            </a:endParaRPr>
          </a:p>
          <a:p>
            <a:pPr indent="0" lvl="0" marL="0" rtl="0" algn="l">
              <a:lnSpc>
                <a:spcPct val="100000"/>
              </a:lnSpc>
              <a:spcBef>
                <a:spcPts val="0"/>
              </a:spcBef>
              <a:spcAft>
                <a:spcPts val="0"/>
              </a:spcAft>
              <a:buClr>
                <a:schemeClr val="dk1"/>
              </a:buClr>
              <a:buSzPts val="1100"/>
              <a:buFont typeface="Arial"/>
              <a:buNone/>
            </a:pPr>
            <a:r>
              <a:rPr lang="en" sz="1500">
                <a:solidFill>
                  <a:srgbClr val="FFFFFF"/>
                </a:solidFill>
                <a:latin typeface="Droid Sans"/>
                <a:ea typeface="Droid Sans"/>
                <a:cs typeface="Droid Sans"/>
                <a:sym typeface="Droid Sans"/>
              </a:rPr>
              <a:t>-</a:t>
            </a:r>
            <a:r>
              <a:rPr lang="en" sz="1500" u="sng">
                <a:solidFill>
                  <a:srgbClr val="1155CC"/>
                </a:solidFill>
                <a:latin typeface="Droid Sans"/>
                <a:ea typeface="Droid Sans"/>
                <a:cs typeface="Droid Sans"/>
                <a:sym typeface="Droid Sans"/>
                <a:hlinkClick r:id="rId6">
                  <a:extLst>
                    <a:ext uri="{A12FA001-AC4F-418D-AE19-62706E023703}">
                      <ahyp:hlinkClr val="tx"/>
                    </a:ext>
                  </a:extLst>
                </a:hlinkClick>
              </a:rPr>
              <a:t>https://brandhome.com/short-courses-zyvsbb/da2ec5-parasitism-in-the-rainforest#:~:text=gets%20hurt</a:t>
            </a:r>
            <a:r>
              <a:rPr lang="en" sz="1500">
                <a:solidFill>
                  <a:srgbClr val="FFFFFF"/>
                </a:solidFill>
                <a:latin typeface="Droid Sans"/>
                <a:ea typeface="Droid Sans"/>
                <a:cs typeface="Droid Sans"/>
                <a:sym typeface="Droid Sans"/>
              </a:rPr>
              <a:t>)%201.-,when%20aphids%20eat%20the%20plant%20leaves%20off%20of%20flowers.,the%20bark%20of%20the%20host.</a:t>
            </a:r>
            <a:endParaRPr sz="1500">
              <a:solidFill>
                <a:srgbClr val="FFFFFF"/>
              </a:solidFill>
              <a:latin typeface="Droid Sans"/>
              <a:ea typeface="Droid Sans"/>
              <a:cs typeface="Droid Sans"/>
              <a:sym typeface="Droid Sans"/>
            </a:endParaRPr>
          </a:p>
          <a:p>
            <a:pPr indent="0" lvl="0" marL="0" rtl="0" algn="l">
              <a:lnSpc>
                <a:spcPct val="100000"/>
              </a:lnSpc>
              <a:spcBef>
                <a:spcPts val="0"/>
              </a:spcBef>
              <a:spcAft>
                <a:spcPts val="0"/>
              </a:spcAft>
              <a:buClr>
                <a:schemeClr val="dk1"/>
              </a:buClr>
              <a:buSzPts val="1100"/>
              <a:buFont typeface="Arial"/>
              <a:buNone/>
            </a:pPr>
            <a:r>
              <a:rPr lang="en" sz="1500">
                <a:solidFill>
                  <a:srgbClr val="FFFFFF"/>
                </a:solidFill>
                <a:latin typeface="Droid Sans"/>
                <a:ea typeface="Droid Sans"/>
                <a:cs typeface="Droid Sans"/>
                <a:sym typeface="Droid Sans"/>
              </a:rPr>
              <a:t>-</a:t>
            </a:r>
            <a:r>
              <a:rPr lang="en" sz="1500" u="sng">
                <a:solidFill>
                  <a:srgbClr val="1155CC"/>
                </a:solidFill>
                <a:latin typeface="Droid Sans"/>
                <a:ea typeface="Droid Sans"/>
                <a:cs typeface="Droid Sans"/>
                <a:sym typeface="Droid Sans"/>
                <a:hlinkClick r:id="rId7">
                  <a:extLst>
                    <a:ext uri="{A12FA001-AC4F-418D-AE19-62706E023703}">
                      <ahyp:hlinkClr val="tx"/>
                    </a:ext>
                  </a:extLst>
                </a:hlinkClick>
              </a:rPr>
              <a:t>https://study.com/academy/answer/what-is-an-example-of-commensalism-in-the-tropical-rainforest.html#:~:text=An%20example%20of%20commensalism%20in%20the%20tropical%20rainforest%20are%20epiphyte,orchids%2C%20growing%20on%20other%20trees</a:t>
            </a:r>
            <a:r>
              <a:rPr lang="en" sz="1500">
                <a:solidFill>
                  <a:srgbClr val="FFFFFF"/>
                </a:solidFill>
                <a:latin typeface="Droid Sans"/>
                <a:ea typeface="Droid Sans"/>
                <a:cs typeface="Droid Sans"/>
                <a:sym typeface="Droid Sans"/>
              </a:rPr>
              <a:t>.</a:t>
            </a:r>
            <a:endParaRPr sz="1500">
              <a:solidFill>
                <a:srgbClr val="FFFFFF"/>
              </a:solidFill>
              <a:latin typeface="Droid Sans"/>
              <a:ea typeface="Droid Sans"/>
              <a:cs typeface="Droid Sans"/>
              <a:sym typeface="Droid Sans"/>
            </a:endParaRPr>
          </a:p>
          <a:p>
            <a:pPr indent="0" lvl="0" marL="0" rtl="0" algn="l">
              <a:lnSpc>
                <a:spcPct val="100000"/>
              </a:lnSpc>
              <a:spcBef>
                <a:spcPts val="0"/>
              </a:spcBef>
              <a:spcAft>
                <a:spcPts val="0"/>
              </a:spcAft>
              <a:buClr>
                <a:schemeClr val="dk1"/>
              </a:buClr>
              <a:buSzPts val="1100"/>
              <a:buFont typeface="Arial"/>
              <a:buNone/>
            </a:pPr>
            <a:r>
              <a:rPr lang="en" sz="1500">
                <a:solidFill>
                  <a:srgbClr val="FFFFFF"/>
                </a:solidFill>
                <a:latin typeface="Droid Sans"/>
                <a:ea typeface="Droid Sans"/>
                <a:cs typeface="Droid Sans"/>
                <a:sym typeface="Droid Sans"/>
              </a:rPr>
              <a:t>-</a:t>
            </a:r>
            <a:r>
              <a:rPr lang="en" sz="1500" u="sng">
                <a:solidFill>
                  <a:srgbClr val="1155CC"/>
                </a:solidFill>
                <a:latin typeface="Droid Sans"/>
                <a:ea typeface="Droid Sans"/>
                <a:cs typeface="Droid Sans"/>
                <a:sym typeface="Droid Sans"/>
                <a:hlinkClick r:id="rId8">
                  <a:extLst>
                    <a:ext uri="{A12FA001-AC4F-418D-AE19-62706E023703}">
                      <ahyp:hlinkClr val="tx"/>
                    </a:ext>
                  </a:extLst>
                </a:hlinkClick>
              </a:rPr>
              <a:t>https://www.edtechlens.com/blog/rainforest-kids-science-me-ill-you-working-rainforest#:~:text=In%20the%20rainforest%2C%20there%20are,hunt%20together%20to%20find%20food</a:t>
            </a:r>
            <a:r>
              <a:rPr lang="en" sz="1500">
                <a:solidFill>
                  <a:srgbClr val="FFFFFF"/>
                </a:solidFill>
                <a:latin typeface="Droid Sans"/>
                <a:ea typeface="Droid Sans"/>
                <a:cs typeface="Droid Sans"/>
                <a:sym typeface="Droid Sans"/>
              </a:rPr>
              <a:t>.</a:t>
            </a:r>
            <a:endParaRPr sz="1500">
              <a:solidFill>
                <a:srgbClr val="FFFFFF"/>
              </a:solidFill>
              <a:latin typeface="Droid Sans"/>
              <a:ea typeface="Droid Sans"/>
              <a:cs typeface="Droid Sans"/>
              <a:sym typeface="Droid Sans"/>
            </a:endParaRPr>
          </a:p>
          <a:p>
            <a:pPr indent="0" lvl="0" marL="0" rtl="0" algn="l">
              <a:lnSpc>
                <a:spcPct val="100000"/>
              </a:lnSpc>
              <a:spcBef>
                <a:spcPts val="0"/>
              </a:spcBef>
              <a:spcAft>
                <a:spcPts val="0"/>
              </a:spcAft>
              <a:buNone/>
            </a:pPr>
            <a:r>
              <a:rPr lang="en" sz="1500">
                <a:solidFill>
                  <a:srgbClr val="FFFFFF"/>
                </a:solidFill>
                <a:latin typeface="Droid Sans"/>
                <a:ea typeface="Droid Sans"/>
                <a:cs typeface="Droid Sans"/>
                <a:sym typeface="Droid Sans"/>
              </a:rPr>
              <a:t>-</a:t>
            </a:r>
            <a:r>
              <a:rPr lang="en" sz="1500" u="sng">
                <a:solidFill>
                  <a:srgbClr val="1155CC"/>
                </a:solidFill>
                <a:latin typeface="Droid Sans"/>
                <a:ea typeface="Droid Sans"/>
                <a:cs typeface="Droid Sans"/>
                <a:sym typeface="Droid Sans"/>
                <a:hlinkClick r:id="rId9">
                  <a:extLst>
                    <a:ext uri="{A12FA001-AC4F-418D-AE19-62706E023703}">
                      <ahyp:hlinkClr val="tx"/>
                    </a:ext>
                  </a:extLst>
                </a:hlinkClick>
              </a:rPr>
              <a:t>https://www.nationalgeographic.org/encyclopedia/rain-forest/#:~:text=Decomposers%2C%20such%20as%20termites%2C%20slugs,of%20predators%20consume%20the</a:t>
            </a:r>
            <a:r>
              <a:rPr lang="en" sz="1400" u="sng">
                <a:solidFill>
                  <a:srgbClr val="1155CC"/>
                </a:solidFill>
                <a:latin typeface="Droid Sans"/>
                <a:ea typeface="Droid Sans"/>
                <a:cs typeface="Droid Sans"/>
                <a:sym typeface="Droid Sans"/>
                <a:hlinkClick r:id="rId10">
                  <a:extLst>
                    <a:ext uri="{A12FA001-AC4F-418D-AE19-62706E023703}">
                      <ahyp:hlinkClr val="tx"/>
                    </a:ext>
                  </a:extLst>
                </a:hlinkClick>
              </a:rPr>
              <a:t>%20decomposers</a:t>
            </a:r>
            <a:r>
              <a:rPr lang="en" sz="1400">
                <a:solidFill>
                  <a:srgbClr val="FFFFFF"/>
                </a:solidFill>
                <a:latin typeface="Droid Sans"/>
                <a:ea typeface="Droid Sans"/>
                <a:cs typeface="Droid Sans"/>
                <a:sym typeface="Droid Sans"/>
              </a:rPr>
              <a:t>!</a:t>
            </a:r>
            <a:endParaRPr sz="1400">
              <a:solidFill>
                <a:srgbClr val="FFFFFF"/>
              </a:solidFill>
              <a:latin typeface="Droid Sans"/>
              <a:ea typeface="Droid Sans"/>
              <a:cs typeface="Droid Sans"/>
              <a:sym typeface="Droid Sans"/>
            </a:endParaRPr>
          </a:p>
          <a:p>
            <a:pPr indent="0" lvl="0" marL="0" rtl="0" algn="l">
              <a:lnSpc>
                <a:spcPct val="100000"/>
              </a:lnSpc>
              <a:spcBef>
                <a:spcPts val="0"/>
              </a:spcBef>
              <a:spcAft>
                <a:spcPts val="0"/>
              </a:spcAft>
              <a:buNone/>
            </a:pPr>
            <a:r>
              <a:t/>
            </a:r>
            <a:endParaRPr sz="1400">
              <a:solidFill>
                <a:srgbClr val="FFFFFF"/>
              </a:solidFill>
              <a:latin typeface="Droid Sans"/>
              <a:ea typeface="Droid Sans"/>
              <a:cs typeface="Droid Sans"/>
              <a:sym typeface="Droid Sans"/>
            </a:endParaRPr>
          </a:p>
          <a:p>
            <a:pPr indent="0" lvl="0" marL="0" rtl="0" algn="l">
              <a:lnSpc>
                <a:spcPct val="100000"/>
              </a:lnSpc>
              <a:spcBef>
                <a:spcPts val="0"/>
              </a:spcBef>
              <a:spcAft>
                <a:spcPts val="0"/>
              </a:spcAft>
              <a:buClr>
                <a:schemeClr val="dk1"/>
              </a:buClr>
              <a:buSzPts val="1100"/>
              <a:buFont typeface="Arial"/>
              <a:buNone/>
            </a:pPr>
            <a:r>
              <a:t/>
            </a:r>
            <a:endParaRPr sz="2100"/>
          </a:p>
        </p:txBody>
      </p:sp>
    </p:spTree>
  </p:cSld>
  <p:clrMapOvr>
    <a:masterClrMapping/>
  </p:clrMapOvr>
  <mc:AlternateContent>
    <mc:Choice Requires="p14">
      <p:transition spd="slow" p14:dur="1000">
        <p14:prism dir="l"/>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53" name="Shape 153"/>
        <p:cNvGrpSpPr/>
        <p:nvPr/>
      </p:nvGrpSpPr>
      <p:grpSpPr>
        <a:xfrm>
          <a:off x="0" y="0"/>
          <a:ext cx="0" cy="0"/>
          <a:chOff x="0" y="0"/>
          <a:chExt cx="0" cy="0"/>
        </a:xfrm>
      </p:grpSpPr>
      <p:sp>
        <p:nvSpPr>
          <p:cNvPr id="154" name="Google Shape;154;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Video about the tropical rainforest:</a:t>
            </a:r>
            <a:endParaRPr/>
          </a:p>
        </p:txBody>
      </p:sp>
      <p:sp>
        <p:nvSpPr>
          <p:cNvPr id="155" name="Google Shape;155;p2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rgbClr val="1155CC"/>
                </a:solidFill>
                <a:latin typeface="Droid Sans"/>
                <a:ea typeface="Droid Sans"/>
                <a:cs typeface="Droid Sans"/>
                <a:sym typeface="Droid Sans"/>
                <a:hlinkClick r:id="rId3">
                  <a:extLst>
                    <a:ext uri="{A12FA001-AC4F-418D-AE19-62706E023703}">
                      <ahyp:hlinkClr val="tx"/>
                    </a:ext>
                  </a:extLst>
                </a:hlinkClick>
              </a:rPr>
              <a:t>https://www.youtube.com/watch?v=E6WdEyt93vA&amp;vl=en</a:t>
            </a:r>
            <a:endParaRPr sz="2400"/>
          </a:p>
        </p:txBody>
      </p:sp>
      <p:pic>
        <p:nvPicPr>
          <p:cNvPr descr="The greatest biodiversity of any area of earth with over half of all plant and animal species. Known commonly as jungle, selva or rainforest, these regions are in fact two distinct biomes – the evergreen rainforest and seasonal forest (dry forest) of the tropics. 🌳🌴🌱&#10;&#10;In this biogeography video I'll look at the tropical forests that are basically found in two types - the classic rainforest that has hardwood evergreen trees, and the dry forest or seasonal forest that sheds its leaves in the dry season. We also look at the various rainforest plants that come in three main groups depending on the continent. 🌺🌸&#10;&#10;🕐CHAPTERS🕖&#10;👉0:00 Opening Montage&#10;👉0:57 Introduction and Titles&#10;👉1:59 Tropical Rainforest and Dry Forest&#10;👉3:34 Tropical Forest Floor, Understory, Canopy, Emergent Layers&#10;👉6:23 Relationship to Climate Zones&#10;👉7:21 Central America and Caribbean&#10;👉7:45 Amazon Basin and Brazil Coast&#10;👉8:22 West Africa, Congo Basin, Madagascar&#10;👉8:55 India, Bangladesh, Sri Lanka&#10;👉9:43 South-East Asia, South China, Taiwan&#10;👉10:03 Philippines, Malaysia, Indonesia&#10;👉10:22 Australia, Pacific, Hawaii&#10;👉10:52 Biodiversity&#10;👉11:54 Plant Species&#10;👉12:45 Threats and Deforestation&#10;👉13:58 Outro&#10;&#10;A typical tropical forest in cross section has these layers:&#10;- Forest floor&#10;- Understorey&#10;- Canopy (Rainforest Canopy)&#10;- Emergent&#10;&#10;🌎🌍🌏&#10;&#10;Tropical forest, also known as equatorial forest is found all around the equatorial regions, including:&#10;- Central America and the Caribbean (Costa Rica, Panama, Dominican Republic, Colombia)&#10;- The Amazon Basin of South America (Ecuador Amazon, Ecuador Jungle, Brazil Forest, Peru Rainforest)&#10;- West Africa and the Congo Basin (Congo Rainforest)&#10;- The Indian Subcontinent (India Forest)&#10;- South East Asia and the southern coast of China (Thailand Forest, South China Forest, Taiwan Forest)&#10;- The archipelagos of The Philippines, Malaysia and Indonesia (Philippines Forest, Malaysia Rainforest, Singapore Rainforest)&#10;- The north-west coasts of Australia, and most Pacific islands including Fiji and Hawaii (Hawaii Forest)&#10;&#10;The tropical forests are under greater threat of deforestation than at any time, as they are cut down to make way for agriculture.&#10;&#10;-- &#10;&#10;FURTHER READING 💻📚✏️&#10;&#10;LONS08 - A new world natural vegetation map for global change studies - http://www.scielo.br/pdf/aabc/v80n2/a17v80n2.pdf&#10;&#10;Holdridge Life Zones - https://www.researchgate.net/figure/Holdridge-Life-Zones-classification-system-2_fig3_274460180&#10;&#10;Additional charts, maps and images along with the narrative script - click here:&#10;👉 https://geodiode.com/biomes/tropical-forests&#10;&#10;- -&#10;📷📹🎥 VIDEO &amp; PHOTO CREDITS ❤️❤️❤️&#10;👉 https://geodiode.com/biomes/tropical-forests#credits&#10;&#10;--&#10;&#10;Please support the development of this channel by remembering to 👍 Like, 🔁 Share and 🔴 Subscribe.&#10;&#10;You can also support the production of series like this by becoming a monthly sponsor with Patreon for as little as $2/month 👉 https://patreon.com/geodiode 🥰&#10;&#10;Research and Media Procurement Assistance, Spanish CC Translation: Richard Torres&#10;&#10;Narrated, Written and Produced by&#10;B.J.Ranson&#10;&#10;You can contact me via the website at 👉 https://geodiode.com/contact&#10;Or you can send an email via this Youtube Channel page 👉 https://www.youtube.com/channel/UC1raaXFgsFBSFR8qNgchF2g/about" id="156" name="Google Shape;156;p26" title="Tropical Rainforest and Tropical Seasonal Forest - Biomes#1">
            <a:hlinkClick r:id="rId4"/>
          </p:cNvPr>
          <p:cNvPicPr preferRelativeResize="0"/>
          <p:nvPr/>
        </p:nvPicPr>
        <p:blipFill>
          <a:blip r:embed="rId5">
            <a:alphaModFix/>
          </a:blip>
          <a:stretch>
            <a:fillRect/>
          </a:stretch>
        </p:blipFill>
        <p:spPr>
          <a:xfrm>
            <a:off x="2591875" y="1598500"/>
            <a:ext cx="4572000" cy="3429000"/>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1000"/>
                                        <p:tgtEl>
                                          <p:spTgt spid="1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160" name="Shape 160"/>
        <p:cNvGrpSpPr/>
        <p:nvPr/>
      </p:nvGrpSpPr>
      <p:grpSpPr>
        <a:xfrm>
          <a:off x="0" y="0"/>
          <a:ext cx="0" cy="0"/>
          <a:chOff x="0" y="0"/>
          <a:chExt cx="0" cy="0"/>
        </a:xfrm>
      </p:grpSpPr>
      <p:sp>
        <p:nvSpPr>
          <p:cNvPr id="161" name="Google Shape;161;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Would I live in my biome?</a:t>
            </a:r>
            <a:endParaRPr/>
          </a:p>
        </p:txBody>
      </p:sp>
      <p:sp>
        <p:nvSpPr>
          <p:cNvPr id="162" name="Google Shape;162;p2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200">
                <a:solidFill>
                  <a:schemeClr val="dk1"/>
                </a:solidFill>
              </a:rPr>
              <a:t>Yes, I would live in the tropical rainforest. I </a:t>
            </a:r>
            <a:r>
              <a:rPr lang="en" sz="2200">
                <a:solidFill>
                  <a:schemeClr val="dk1"/>
                </a:solidFill>
              </a:rPr>
              <a:t>enjoy</a:t>
            </a:r>
            <a:r>
              <a:rPr lang="en" sz="2200">
                <a:solidFill>
                  <a:schemeClr val="dk1"/>
                </a:solidFill>
              </a:rPr>
              <a:t> the cold, rain, and the animals that live there.</a:t>
            </a:r>
            <a:endParaRPr sz="2200">
              <a:solidFill>
                <a:schemeClr val="dk1"/>
              </a:solidFill>
            </a:endParaRPr>
          </a:p>
        </p:txBody>
      </p:sp>
      <p:pic>
        <p:nvPicPr>
          <p:cNvPr id="163" name="Google Shape;163;p27"/>
          <p:cNvPicPr preferRelativeResize="0"/>
          <p:nvPr/>
        </p:nvPicPr>
        <p:blipFill>
          <a:blip r:embed="rId3">
            <a:alphaModFix/>
          </a:blip>
          <a:stretch>
            <a:fillRect/>
          </a:stretch>
        </p:blipFill>
        <p:spPr>
          <a:xfrm>
            <a:off x="311699" y="2026550"/>
            <a:ext cx="3954777" cy="2966076"/>
          </a:xfrm>
          <a:prstGeom prst="rect">
            <a:avLst/>
          </a:prstGeom>
          <a:noFill/>
          <a:ln>
            <a:noFill/>
          </a:ln>
        </p:spPr>
      </p:pic>
      <p:pic>
        <p:nvPicPr>
          <p:cNvPr id="164" name="Google Shape;164;p27"/>
          <p:cNvPicPr preferRelativeResize="0"/>
          <p:nvPr/>
        </p:nvPicPr>
        <p:blipFill>
          <a:blip r:embed="rId4">
            <a:alphaModFix/>
          </a:blip>
          <a:stretch>
            <a:fillRect/>
          </a:stretch>
        </p:blipFill>
        <p:spPr>
          <a:xfrm>
            <a:off x="4718300" y="2112275"/>
            <a:ext cx="3736850" cy="26761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68" name="Shape 168"/>
        <p:cNvGrpSpPr/>
        <p:nvPr/>
      </p:nvGrpSpPr>
      <p:grpSpPr>
        <a:xfrm>
          <a:off x="0" y="0"/>
          <a:ext cx="0" cy="0"/>
          <a:chOff x="0" y="0"/>
          <a:chExt cx="0" cy="0"/>
        </a:xfrm>
      </p:grpSpPr>
      <p:sp>
        <p:nvSpPr>
          <p:cNvPr id="169" name="Google Shape;169;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Which </a:t>
            </a:r>
            <a:r>
              <a:rPr lang="en"/>
              <a:t>countries</a:t>
            </a:r>
            <a:r>
              <a:rPr lang="en"/>
              <a:t> would I find my biome:</a:t>
            </a:r>
            <a:endParaRPr/>
          </a:p>
        </p:txBody>
      </p:sp>
      <p:sp>
        <p:nvSpPr>
          <p:cNvPr id="170" name="Google Shape;170;p28"/>
          <p:cNvSpPr txBox="1"/>
          <p:nvPr>
            <p:ph idx="1" type="body"/>
          </p:nvPr>
        </p:nvSpPr>
        <p:spPr>
          <a:xfrm>
            <a:off x="366575"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100">
                <a:solidFill>
                  <a:schemeClr val="dk1"/>
                </a:solidFill>
              </a:rPr>
              <a:t>You would find the tropical rainforest in Center and South America,</a:t>
            </a:r>
            <a:r>
              <a:rPr lang="en" sz="1200">
                <a:solidFill>
                  <a:srgbClr val="202124"/>
                </a:solidFill>
                <a:highlight>
                  <a:srgbClr val="FFFFFF"/>
                </a:highlight>
                <a:latin typeface="Roboto"/>
                <a:ea typeface="Roboto"/>
                <a:cs typeface="Roboto"/>
                <a:sym typeface="Roboto"/>
              </a:rPr>
              <a:t> </a:t>
            </a:r>
            <a:r>
              <a:rPr lang="en" sz="2000">
                <a:solidFill>
                  <a:srgbClr val="202124"/>
                </a:solidFill>
                <a:latin typeface="Roboto"/>
                <a:ea typeface="Roboto"/>
                <a:cs typeface="Roboto"/>
                <a:sym typeface="Roboto"/>
              </a:rPr>
              <a:t>western and central Africa, western India, Southeast Asia, the island of New Guinea, and Australia.</a:t>
            </a:r>
            <a:endParaRPr sz="2900">
              <a:solidFill>
                <a:schemeClr val="dk1"/>
              </a:solidFill>
            </a:endParaRPr>
          </a:p>
        </p:txBody>
      </p:sp>
      <p:pic>
        <p:nvPicPr>
          <p:cNvPr id="171" name="Google Shape;171;p28"/>
          <p:cNvPicPr preferRelativeResize="0"/>
          <p:nvPr/>
        </p:nvPicPr>
        <p:blipFill>
          <a:blip r:embed="rId3">
            <a:alphaModFix/>
          </a:blip>
          <a:stretch>
            <a:fillRect/>
          </a:stretch>
        </p:blipFill>
        <p:spPr>
          <a:xfrm>
            <a:off x="425196" y="2571751"/>
            <a:ext cx="3438298" cy="2111326"/>
          </a:xfrm>
          <a:prstGeom prst="rect">
            <a:avLst/>
          </a:prstGeom>
          <a:noFill/>
          <a:ln>
            <a:noFill/>
          </a:ln>
        </p:spPr>
      </p:pic>
      <p:pic>
        <p:nvPicPr>
          <p:cNvPr id="172" name="Google Shape;172;p28"/>
          <p:cNvPicPr preferRelativeResize="0"/>
          <p:nvPr/>
        </p:nvPicPr>
        <p:blipFill>
          <a:blip r:embed="rId4">
            <a:alphaModFix/>
          </a:blip>
          <a:stretch>
            <a:fillRect/>
          </a:stretch>
        </p:blipFill>
        <p:spPr>
          <a:xfrm>
            <a:off x="4572000" y="2571749"/>
            <a:ext cx="3863674" cy="21113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58" name="Shape 58"/>
        <p:cNvGrpSpPr/>
        <p:nvPr/>
      </p:nvGrpSpPr>
      <p:grpSpPr>
        <a:xfrm>
          <a:off x="0" y="0"/>
          <a:ext cx="0" cy="0"/>
          <a:chOff x="0" y="0"/>
          <a:chExt cx="0" cy="0"/>
        </a:xfrm>
      </p:grpSpPr>
      <p:sp>
        <p:nvSpPr>
          <p:cNvPr id="59" name="Google Shape;59;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your biome like?</a:t>
            </a:r>
            <a:endParaRPr/>
          </a:p>
        </p:txBody>
      </p:sp>
      <p:sp>
        <p:nvSpPr>
          <p:cNvPr id="60" name="Google Shape;60;p14"/>
          <p:cNvSpPr txBox="1"/>
          <p:nvPr>
            <p:ph idx="1" type="body"/>
          </p:nvPr>
        </p:nvSpPr>
        <p:spPr>
          <a:xfrm>
            <a:off x="311700" y="1111325"/>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chemeClr val="dk1"/>
                </a:solidFill>
                <a:latin typeface="Droid Sans"/>
                <a:ea typeface="Droid Sans"/>
                <a:cs typeface="Droid Sans"/>
                <a:sym typeface="Droid Sans"/>
              </a:rPr>
              <a:t>The Tropical rainforest is a place where it rains all year long. Average temperatures are from 70-90 degrees. It rains 60-200 inches of rain all year.</a:t>
            </a:r>
            <a:endParaRPr sz="2000">
              <a:solidFill>
                <a:schemeClr val="dk1"/>
              </a:solidFill>
              <a:latin typeface="Droid Sans"/>
              <a:ea typeface="Droid Sans"/>
              <a:cs typeface="Droid Sans"/>
              <a:sym typeface="Droid Sans"/>
            </a:endParaRPr>
          </a:p>
          <a:p>
            <a:pPr indent="0" lvl="0" marL="0" rtl="0" algn="l">
              <a:lnSpc>
                <a:spcPct val="100000"/>
              </a:lnSpc>
              <a:spcBef>
                <a:spcPts val="0"/>
              </a:spcBef>
              <a:spcAft>
                <a:spcPts val="0"/>
              </a:spcAft>
              <a:buNone/>
            </a:pPr>
            <a:r>
              <a:t/>
            </a:r>
            <a:endParaRPr sz="2000">
              <a:solidFill>
                <a:schemeClr val="dk1"/>
              </a:solidFill>
              <a:latin typeface="Droid Sans"/>
              <a:ea typeface="Droid Sans"/>
              <a:cs typeface="Droid Sans"/>
              <a:sym typeface="Droid Sans"/>
            </a:endParaRPr>
          </a:p>
          <a:p>
            <a:pPr indent="0" lvl="0" marL="0" rtl="0" algn="l">
              <a:lnSpc>
                <a:spcPct val="100000"/>
              </a:lnSpc>
              <a:spcBef>
                <a:spcPts val="0"/>
              </a:spcBef>
              <a:spcAft>
                <a:spcPts val="0"/>
              </a:spcAft>
              <a:buClr>
                <a:schemeClr val="dk1"/>
              </a:buClr>
              <a:buSzPts val="1100"/>
              <a:buFont typeface="Arial"/>
              <a:buNone/>
            </a:pPr>
            <a:r>
              <a:t/>
            </a:r>
            <a:endParaRPr sz="2000">
              <a:solidFill>
                <a:schemeClr val="dk1"/>
              </a:solidFill>
              <a:latin typeface="Droid Sans"/>
              <a:ea typeface="Droid Sans"/>
              <a:cs typeface="Droid Sans"/>
              <a:sym typeface="Droid Sans"/>
            </a:endParaRPr>
          </a:p>
        </p:txBody>
      </p:sp>
      <p:pic>
        <p:nvPicPr>
          <p:cNvPr id="61" name="Google Shape;61;p14"/>
          <p:cNvPicPr preferRelativeResize="0"/>
          <p:nvPr/>
        </p:nvPicPr>
        <p:blipFill>
          <a:blip r:embed="rId3">
            <a:alphaModFix/>
          </a:blip>
          <a:stretch>
            <a:fillRect/>
          </a:stretch>
        </p:blipFill>
        <p:spPr>
          <a:xfrm>
            <a:off x="4397126" y="1892826"/>
            <a:ext cx="4567429" cy="3044953"/>
          </a:xfrm>
          <a:prstGeom prst="rect">
            <a:avLst/>
          </a:prstGeom>
          <a:noFill/>
          <a:ln>
            <a:noFill/>
          </a:ln>
        </p:spPr>
      </p:pic>
      <p:pic>
        <p:nvPicPr>
          <p:cNvPr id="62" name="Google Shape;62;p14"/>
          <p:cNvPicPr preferRelativeResize="0"/>
          <p:nvPr/>
        </p:nvPicPr>
        <p:blipFill>
          <a:blip r:embed="rId4">
            <a:alphaModFix/>
          </a:blip>
          <a:stretch>
            <a:fillRect/>
          </a:stretch>
        </p:blipFill>
        <p:spPr>
          <a:xfrm>
            <a:off x="118875" y="2112275"/>
            <a:ext cx="4151376" cy="2921524"/>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66" name="Shape 66"/>
        <p:cNvGrpSpPr/>
        <p:nvPr/>
      </p:nvGrpSpPr>
      <p:grpSpPr>
        <a:xfrm>
          <a:off x="0" y="0"/>
          <a:ext cx="0" cy="0"/>
          <a:chOff x="0" y="0"/>
          <a:chExt cx="0" cy="0"/>
        </a:xfrm>
      </p:grpSpPr>
      <p:sp>
        <p:nvSpPr>
          <p:cNvPr id="67" name="Google Shape;67;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Adaptations</a:t>
            </a:r>
            <a:r>
              <a:rPr lang="en"/>
              <a:t> in the rainforest:</a:t>
            </a:r>
            <a:endParaRPr/>
          </a:p>
        </p:txBody>
      </p:sp>
      <p:sp>
        <p:nvSpPr>
          <p:cNvPr id="68" name="Google Shape;68;p1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300">
                <a:solidFill>
                  <a:schemeClr val="dk1"/>
                </a:solidFill>
                <a:latin typeface="Droid Sans"/>
                <a:ea typeface="Droid Sans"/>
                <a:cs typeface="Droid Sans"/>
                <a:sym typeface="Droid Sans"/>
              </a:rPr>
              <a:t>Snakes adapt by camouflaging and birds adapt by mimicry.</a:t>
            </a:r>
            <a:endParaRPr sz="2300">
              <a:solidFill>
                <a:schemeClr val="dk1"/>
              </a:solidFill>
              <a:latin typeface="Droid Sans"/>
              <a:ea typeface="Droid Sans"/>
              <a:cs typeface="Droid Sans"/>
              <a:sym typeface="Droid Sans"/>
            </a:endParaRPr>
          </a:p>
          <a:p>
            <a:pPr indent="0" lvl="0" marL="0" rtl="0" algn="l">
              <a:lnSpc>
                <a:spcPct val="100000"/>
              </a:lnSpc>
              <a:spcBef>
                <a:spcPts val="0"/>
              </a:spcBef>
              <a:spcAft>
                <a:spcPts val="0"/>
              </a:spcAft>
              <a:buNone/>
            </a:pPr>
            <a:r>
              <a:t/>
            </a:r>
            <a:endParaRPr sz="2300">
              <a:solidFill>
                <a:schemeClr val="dk1"/>
              </a:solidFill>
              <a:latin typeface="Droid Sans"/>
              <a:ea typeface="Droid Sans"/>
              <a:cs typeface="Droid Sans"/>
              <a:sym typeface="Droid Sans"/>
            </a:endParaRPr>
          </a:p>
          <a:p>
            <a:pPr indent="0" lvl="0" marL="0" rtl="0" algn="l">
              <a:lnSpc>
                <a:spcPct val="100000"/>
              </a:lnSpc>
              <a:spcBef>
                <a:spcPts val="0"/>
              </a:spcBef>
              <a:spcAft>
                <a:spcPts val="0"/>
              </a:spcAft>
              <a:buClr>
                <a:schemeClr val="dk1"/>
              </a:buClr>
              <a:buSzPts val="1100"/>
              <a:buFont typeface="Arial"/>
              <a:buNone/>
            </a:pPr>
            <a:r>
              <a:t/>
            </a:r>
            <a:endParaRPr sz="2300">
              <a:solidFill>
                <a:schemeClr val="dk1"/>
              </a:solidFill>
              <a:latin typeface="Droid Sans"/>
              <a:ea typeface="Droid Sans"/>
              <a:cs typeface="Droid Sans"/>
              <a:sym typeface="Droid Sans"/>
            </a:endParaRPr>
          </a:p>
        </p:txBody>
      </p:sp>
      <p:pic>
        <p:nvPicPr>
          <p:cNvPr id="69" name="Google Shape;69;p15"/>
          <p:cNvPicPr preferRelativeResize="0"/>
          <p:nvPr/>
        </p:nvPicPr>
        <p:blipFill>
          <a:blip r:embed="rId3">
            <a:alphaModFix/>
          </a:blip>
          <a:stretch>
            <a:fillRect/>
          </a:stretch>
        </p:blipFill>
        <p:spPr>
          <a:xfrm>
            <a:off x="4127154" y="1892800"/>
            <a:ext cx="4760026" cy="3168400"/>
          </a:xfrm>
          <a:prstGeom prst="rect">
            <a:avLst/>
          </a:prstGeom>
          <a:noFill/>
          <a:ln>
            <a:noFill/>
          </a:ln>
        </p:spPr>
      </p:pic>
      <p:pic>
        <p:nvPicPr>
          <p:cNvPr id="70" name="Google Shape;70;p15"/>
          <p:cNvPicPr preferRelativeResize="0"/>
          <p:nvPr/>
        </p:nvPicPr>
        <p:blipFill>
          <a:blip r:embed="rId4">
            <a:alphaModFix/>
          </a:blip>
          <a:stretch>
            <a:fillRect/>
          </a:stretch>
        </p:blipFill>
        <p:spPr>
          <a:xfrm>
            <a:off x="128963" y="2119675"/>
            <a:ext cx="3838575" cy="2714625"/>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74" name="Shape 74"/>
        <p:cNvGrpSpPr/>
        <p:nvPr/>
      </p:nvGrpSpPr>
      <p:grpSpPr>
        <a:xfrm>
          <a:off x="0" y="0"/>
          <a:ext cx="0" cy="0"/>
          <a:chOff x="0" y="0"/>
          <a:chExt cx="0" cy="0"/>
        </a:xfrm>
      </p:grpSpPr>
      <p:sp>
        <p:nvSpPr>
          <p:cNvPr id="75" name="Google Shape;75;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Producers in the rainforest:</a:t>
            </a:r>
            <a:endParaRPr/>
          </a:p>
        </p:txBody>
      </p:sp>
      <p:sp>
        <p:nvSpPr>
          <p:cNvPr id="76" name="Google Shape;76;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300">
                <a:solidFill>
                  <a:schemeClr val="dk1"/>
                </a:solidFill>
                <a:latin typeface="Droid Sans"/>
                <a:ea typeface="Droid Sans"/>
                <a:cs typeface="Droid Sans"/>
                <a:sym typeface="Droid Sans"/>
              </a:rPr>
              <a:t>Trees, vines, and grass are producers in the tropical rainforest.</a:t>
            </a:r>
            <a:endParaRPr sz="2300">
              <a:solidFill>
                <a:schemeClr val="dk1"/>
              </a:solidFill>
              <a:latin typeface="Droid Sans"/>
              <a:ea typeface="Droid Sans"/>
              <a:cs typeface="Droid Sans"/>
              <a:sym typeface="Droid Sans"/>
            </a:endParaRPr>
          </a:p>
          <a:p>
            <a:pPr indent="0" lvl="0" marL="0" rtl="0" algn="l">
              <a:lnSpc>
                <a:spcPct val="100000"/>
              </a:lnSpc>
              <a:spcBef>
                <a:spcPts val="0"/>
              </a:spcBef>
              <a:spcAft>
                <a:spcPts val="0"/>
              </a:spcAft>
              <a:buNone/>
            </a:pPr>
            <a:r>
              <a:t/>
            </a:r>
            <a:endParaRPr sz="2300">
              <a:solidFill>
                <a:srgbClr val="FFFFFF"/>
              </a:solidFill>
              <a:latin typeface="Droid Sans"/>
              <a:ea typeface="Droid Sans"/>
              <a:cs typeface="Droid Sans"/>
              <a:sym typeface="Droid Sans"/>
            </a:endParaRPr>
          </a:p>
          <a:p>
            <a:pPr indent="0" lvl="0" marL="0" rtl="0" algn="l">
              <a:lnSpc>
                <a:spcPct val="100000"/>
              </a:lnSpc>
              <a:spcBef>
                <a:spcPts val="0"/>
              </a:spcBef>
              <a:spcAft>
                <a:spcPts val="0"/>
              </a:spcAft>
              <a:buClr>
                <a:schemeClr val="dk1"/>
              </a:buClr>
              <a:buSzPts val="1100"/>
              <a:buFont typeface="Arial"/>
              <a:buNone/>
            </a:pPr>
            <a:r>
              <a:t/>
            </a:r>
            <a:endParaRPr sz="2300">
              <a:solidFill>
                <a:srgbClr val="FFFFFF"/>
              </a:solidFill>
              <a:latin typeface="Droid Sans"/>
              <a:ea typeface="Droid Sans"/>
              <a:cs typeface="Droid Sans"/>
              <a:sym typeface="Droid Sans"/>
            </a:endParaRPr>
          </a:p>
        </p:txBody>
      </p:sp>
      <p:pic>
        <p:nvPicPr>
          <p:cNvPr id="77" name="Google Shape;77;p16"/>
          <p:cNvPicPr preferRelativeResize="0"/>
          <p:nvPr/>
        </p:nvPicPr>
        <p:blipFill>
          <a:blip r:embed="rId3">
            <a:alphaModFix/>
          </a:blip>
          <a:stretch>
            <a:fillRect/>
          </a:stretch>
        </p:blipFill>
        <p:spPr>
          <a:xfrm>
            <a:off x="4465725" y="1673350"/>
            <a:ext cx="4526275" cy="3017526"/>
          </a:xfrm>
          <a:prstGeom prst="rect">
            <a:avLst/>
          </a:prstGeom>
          <a:noFill/>
          <a:ln>
            <a:noFill/>
          </a:ln>
        </p:spPr>
      </p:pic>
      <p:pic>
        <p:nvPicPr>
          <p:cNvPr id="78" name="Google Shape;78;p16"/>
          <p:cNvPicPr preferRelativeResize="0"/>
          <p:nvPr/>
        </p:nvPicPr>
        <p:blipFill>
          <a:blip r:embed="rId4">
            <a:alphaModFix/>
          </a:blip>
          <a:stretch>
            <a:fillRect/>
          </a:stretch>
        </p:blipFill>
        <p:spPr>
          <a:xfrm>
            <a:off x="311704" y="1673350"/>
            <a:ext cx="3992899" cy="2660899"/>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82" name="Shape 82"/>
        <p:cNvGrpSpPr/>
        <p:nvPr/>
      </p:nvGrpSpPr>
      <p:grpSpPr>
        <a:xfrm>
          <a:off x="0" y="0"/>
          <a:ext cx="0" cy="0"/>
          <a:chOff x="0" y="0"/>
          <a:chExt cx="0" cy="0"/>
        </a:xfrm>
      </p:grpSpPr>
      <p:sp>
        <p:nvSpPr>
          <p:cNvPr id="83" name="Google Shape;83;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Primary Consumers in the rainforest:</a:t>
            </a:r>
            <a:endParaRPr/>
          </a:p>
        </p:txBody>
      </p:sp>
      <p:sp>
        <p:nvSpPr>
          <p:cNvPr id="84" name="Google Shape;84;p17"/>
          <p:cNvSpPr txBox="1"/>
          <p:nvPr>
            <p:ph idx="1" type="body"/>
          </p:nvPr>
        </p:nvSpPr>
        <p:spPr>
          <a:xfrm>
            <a:off x="243100" y="1125050"/>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700">
                <a:solidFill>
                  <a:schemeClr val="dk1"/>
                </a:solidFill>
                <a:latin typeface="Droid Sans"/>
                <a:ea typeface="Droid Sans"/>
                <a:cs typeface="Droid Sans"/>
                <a:sym typeface="Droid Sans"/>
              </a:rPr>
              <a:t>B</a:t>
            </a:r>
            <a:r>
              <a:rPr lang="en" sz="2000">
                <a:solidFill>
                  <a:schemeClr val="dk1"/>
                </a:solidFill>
                <a:latin typeface="Droid Sans"/>
                <a:ea typeface="Droid Sans"/>
                <a:cs typeface="Droid Sans"/>
                <a:sym typeface="Droid Sans"/>
              </a:rPr>
              <a:t>utterflies, sloths, birds, and monkeys are primary consumers in the tropical rainforest.</a:t>
            </a:r>
            <a:endParaRPr sz="2000">
              <a:solidFill>
                <a:schemeClr val="dk1"/>
              </a:solidFill>
              <a:latin typeface="Droid Sans"/>
              <a:ea typeface="Droid Sans"/>
              <a:cs typeface="Droid Sans"/>
              <a:sym typeface="Droid Sans"/>
            </a:endParaRPr>
          </a:p>
          <a:p>
            <a:pPr indent="0" lvl="0" marL="0" rtl="0" algn="l">
              <a:lnSpc>
                <a:spcPct val="100000"/>
              </a:lnSpc>
              <a:spcBef>
                <a:spcPts val="0"/>
              </a:spcBef>
              <a:spcAft>
                <a:spcPts val="0"/>
              </a:spcAft>
              <a:buNone/>
            </a:pPr>
            <a:r>
              <a:t/>
            </a:r>
            <a:endParaRPr sz="2000">
              <a:solidFill>
                <a:srgbClr val="FFFFFF"/>
              </a:solidFill>
              <a:latin typeface="Droid Sans"/>
              <a:ea typeface="Droid Sans"/>
              <a:cs typeface="Droid Sans"/>
              <a:sym typeface="Droid Sans"/>
            </a:endParaRPr>
          </a:p>
          <a:p>
            <a:pPr indent="0" lvl="0" marL="0" rtl="0" algn="l">
              <a:lnSpc>
                <a:spcPct val="100000"/>
              </a:lnSpc>
              <a:spcBef>
                <a:spcPts val="0"/>
              </a:spcBef>
              <a:spcAft>
                <a:spcPts val="0"/>
              </a:spcAft>
              <a:buClr>
                <a:schemeClr val="dk1"/>
              </a:buClr>
              <a:buSzPts val="1100"/>
              <a:buFont typeface="Arial"/>
              <a:buNone/>
            </a:pPr>
            <a:r>
              <a:t/>
            </a:r>
            <a:endParaRPr sz="2000">
              <a:solidFill>
                <a:srgbClr val="FFFFFF"/>
              </a:solidFill>
              <a:latin typeface="Droid Sans"/>
              <a:ea typeface="Droid Sans"/>
              <a:cs typeface="Droid Sans"/>
              <a:sym typeface="Droid Sans"/>
            </a:endParaRPr>
          </a:p>
        </p:txBody>
      </p:sp>
      <p:pic>
        <p:nvPicPr>
          <p:cNvPr id="85" name="Google Shape;85;p17"/>
          <p:cNvPicPr preferRelativeResize="0"/>
          <p:nvPr/>
        </p:nvPicPr>
        <p:blipFill>
          <a:blip r:embed="rId3">
            <a:alphaModFix/>
          </a:blip>
          <a:stretch>
            <a:fillRect/>
          </a:stretch>
        </p:blipFill>
        <p:spPr>
          <a:xfrm>
            <a:off x="243095" y="2049300"/>
            <a:ext cx="2968125" cy="2335576"/>
          </a:xfrm>
          <a:prstGeom prst="rect">
            <a:avLst/>
          </a:prstGeom>
          <a:noFill/>
          <a:ln>
            <a:noFill/>
          </a:ln>
        </p:spPr>
      </p:pic>
      <p:pic>
        <p:nvPicPr>
          <p:cNvPr id="86" name="Google Shape;86;p17"/>
          <p:cNvPicPr preferRelativeResize="0"/>
          <p:nvPr/>
        </p:nvPicPr>
        <p:blipFill>
          <a:blip r:embed="rId4">
            <a:alphaModFix/>
          </a:blip>
          <a:stretch>
            <a:fillRect/>
          </a:stretch>
        </p:blipFill>
        <p:spPr>
          <a:xfrm>
            <a:off x="4976850" y="2049300"/>
            <a:ext cx="2785177" cy="2335575"/>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90" name="Shape 90"/>
        <p:cNvGrpSpPr/>
        <p:nvPr/>
      </p:nvGrpSpPr>
      <p:grpSpPr>
        <a:xfrm>
          <a:off x="0" y="0"/>
          <a:ext cx="0" cy="0"/>
          <a:chOff x="0" y="0"/>
          <a:chExt cx="0" cy="0"/>
        </a:xfrm>
      </p:grpSpPr>
      <p:sp>
        <p:nvSpPr>
          <p:cNvPr id="91" name="Google Shape;9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Secondary Consumers in the rainforest:</a:t>
            </a:r>
            <a:endParaRPr/>
          </a:p>
        </p:txBody>
      </p:sp>
      <p:sp>
        <p:nvSpPr>
          <p:cNvPr id="92" name="Google Shape;92;p1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200">
                <a:solidFill>
                  <a:schemeClr val="dk1"/>
                </a:solidFill>
                <a:latin typeface="Droid Sans"/>
                <a:ea typeface="Droid Sans"/>
                <a:cs typeface="Droid Sans"/>
                <a:sym typeface="Droid Sans"/>
              </a:rPr>
              <a:t>Tree frogs and giant spiders are the secondary consumers in the tropical rainforest.</a:t>
            </a:r>
            <a:endParaRPr sz="2200">
              <a:solidFill>
                <a:schemeClr val="dk1"/>
              </a:solidFill>
              <a:latin typeface="Droid Sans"/>
              <a:ea typeface="Droid Sans"/>
              <a:cs typeface="Droid Sans"/>
              <a:sym typeface="Droid Sans"/>
            </a:endParaRPr>
          </a:p>
          <a:p>
            <a:pPr indent="0" lvl="0" marL="0" rtl="0" algn="l">
              <a:lnSpc>
                <a:spcPct val="100000"/>
              </a:lnSpc>
              <a:spcBef>
                <a:spcPts val="0"/>
              </a:spcBef>
              <a:spcAft>
                <a:spcPts val="0"/>
              </a:spcAft>
              <a:buNone/>
            </a:pPr>
            <a:r>
              <a:t/>
            </a:r>
            <a:endParaRPr sz="2200">
              <a:solidFill>
                <a:schemeClr val="dk1"/>
              </a:solidFill>
              <a:latin typeface="Droid Sans"/>
              <a:ea typeface="Droid Sans"/>
              <a:cs typeface="Droid Sans"/>
              <a:sym typeface="Droid Sans"/>
            </a:endParaRPr>
          </a:p>
          <a:p>
            <a:pPr indent="0" lvl="0" marL="0" rtl="0" algn="l">
              <a:lnSpc>
                <a:spcPct val="100000"/>
              </a:lnSpc>
              <a:spcBef>
                <a:spcPts val="0"/>
              </a:spcBef>
              <a:spcAft>
                <a:spcPts val="0"/>
              </a:spcAft>
              <a:buClr>
                <a:schemeClr val="dk1"/>
              </a:buClr>
              <a:buSzPts val="1100"/>
              <a:buFont typeface="Arial"/>
              <a:buNone/>
            </a:pPr>
            <a:r>
              <a:t/>
            </a:r>
            <a:endParaRPr sz="2200">
              <a:solidFill>
                <a:schemeClr val="dk1"/>
              </a:solidFill>
              <a:latin typeface="Droid Sans"/>
              <a:ea typeface="Droid Sans"/>
              <a:cs typeface="Droid Sans"/>
              <a:sym typeface="Droid Sans"/>
            </a:endParaRPr>
          </a:p>
        </p:txBody>
      </p:sp>
      <p:pic>
        <p:nvPicPr>
          <p:cNvPr id="93" name="Google Shape;93;p18"/>
          <p:cNvPicPr preferRelativeResize="0"/>
          <p:nvPr/>
        </p:nvPicPr>
        <p:blipFill>
          <a:blip r:embed="rId3">
            <a:alphaModFix/>
          </a:blip>
          <a:stretch>
            <a:fillRect/>
          </a:stretch>
        </p:blipFill>
        <p:spPr>
          <a:xfrm>
            <a:off x="311697" y="2319450"/>
            <a:ext cx="3578625" cy="2249424"/>
          </a:xfrm>
          <a:prstGeom prst="rect">
            <a:avLst/>
          </a:prstGeom>
          <a:noFill/>
          <a:ln>
            <a:noFill/>
          </a:ln>
        </p:spPr>
      </p:pic>
      <p:pic>
        <p:nvPicPr>
          <p:cNvPr id="94" name="Google Shape;94;p18"/>
          <p:cNvPicPr preferRelativeResize="0"/>
          <p:nvPr/>
        </p:nvPicPr>
        <p:blipFill>
          <a:blip r:embed="rId4">
            <a:alphaModFix/>
          </a:blip>
          <a:stretch>
            <a:fillRect/>
          </a:stretch>
        </p:blipFill>
        <p:spPr>
          <a:xfrm>
            <a:off x="4571990" y="2319450"/>
            <a:ext cx="2996160" cy="2249425"/>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98" name="Shape 98"/>
        <p:cNvGrpSpPr/>
        <p:nvPr/>
      </p:nvGrpSpPr>
      <p:grpSpPr>
        <a:xfrm>
          <a:off x="0" y="0"/>
          <a:ext cx="0" cy="0"/>
          <a:chOff x="0" y="0"/>
          <a:chExt cx="0" cy="0"/>
        </a:xfrm>
      </p:grpSpPr>
      <p:sp>
        <p:nvSpPr>
          <p:cNvPr id="99" name="Google Shape;99;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Tertiary</a:t>
            </a:r>
            <a:r>
              <a:rPr lang="en"/>
              <a:t> Consumers in the rainforest:</a:t>
            </a:r>
            <a:endParaRPr/>
          </a:p>
        </p:txBody>
      </p:sp>
      <p:sp>
        <p:nvSpPr>
          <p:cNvPr id="100" name="Google Shape;100;p1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chemeClr val="dk1"/>
                </a:solidFill>
                <a:latin typeface="Droid Sans"/>
                <a:ea typeface="Droid Sans"/>
                <a:cs typeface="Droid Sans"/>
                <a:sym typeface="Droid Sans"/>
              </a:rPr>
              <a:t>Jaguars, dolphins, and giant fish are the tertiary consumers in the tropical rainforest.</a:t>
            </a:r>
            <a:endParaRPr sz="2000">
              <a:solidFill>
                <a:schemeClr val="dk1"/>
              </a:solidFill>
              <a:latin typeface="Droid Sans"/>
              <a:ea typeface="Droid Sans"/>
              <a:cs typeface="Droid Sans"/>
              <a:sym typeface="Droid Sans"/>
            </a:endParaRPr>
          </a:p>
          <a:p>
            <a:pPr indent="0" lvl="0" marL="0" rtl="0" algn="l">
              <a:lnSpc>
                <a:spcPct val="100000"/>
              </a:lnSpc>
              <a:spcBef>
                <a:spcPts val="0"/>
              </a:spcBef>
              <a:spcAft>
                <a:spcPts val="0"/>
              </a:spcAft>
              <a:buNone/>
            </a:pPr>
            <a:r>
              <a:t/>
            </a:r>
            <a:endParaRPr sz="2000">
              <a:solidFill>
                <a:schemeClr val="dk1"/>
              </a:solidFill>
              <a:latin typeface="Droid Sans"/>
              <a:ea typeface="Droid Sans"/>
              <a:cs typeface="Droid Sans"/>
              <a:sym typeface="Droid Sans"/>
            </a:endParaRPr>
          </a:p>
          <a:p>
            <a:pPr indent="0" lvl="0" marL="0" rtl="0" algn="l">
              <a:lnSpc>
                <a:spcPct val="100000"/>
              </a:lnSpc>
              <a:spcBef>
                <a:spcPts val="0"/>
              </a:spcBef>
              <a:spcAft>
                <a:spcPts val="0"/>
              </a:spcAft>
              <a:buClr>
                <a:schemeClr val="dk1"/>
              </a:buClr>
              <a:buSzPts val="1100"/>
              <a:buFont typeface="Arial"/>
              <a:buNone/>
            </a:pPr>
            <a:r>
              <a:t/>
            </a:r>
            <a:endParaRPr sz="2000">
              <a:solidFill>
                <a:schemeClr val="dk1"/>
              </a:solidFill>
              <a:latin typeface="Droid Sans"/>
              <a:ea typeface="Droid Sans"/>
              <a:cs typeface="Droid Sans"/>
              <a:sym typeface="Droid Sans"/>
            </a:endParaRPr>
          </a:p>
        </p:txBody>
      </p:sp>
      <p:pic>
        <p:nvPicPr>
          <p:cNvPr id="101" name="Google Shape;101;p19"/>
          <p:cNvPicPr preferRelativeResize="0"/>
          <p:nvPr/>
        </p:nvPicPr>
        <p:blipFill>
          <a:blip r:embed="rId3">
            <a:alphaModFix/>
          </a:blip>
          <a:stretch>
            <a:fillRect/>
          </a:stretch>
        </p:blipFill>
        <p:spPr>
          <a:xfrm>
            <a:off x="370320" y="2132825"/>
            <a:ext cx="1709950" cy="2571750"/>
          </a:xfrm>
          <a:prstGeom prst="rect">
            <a:avLst/>
          </a:prstGeom>
          <a:noFill/>
          <a:ln>
            <a:noFill/>
          </a:ln>
        </p:spPr>
      </p:pic>
      <p:pic>
        <p:nvPicPr>
          <p:cNvPr id="102" name="Google Shape;102;p19"/>
          <p:cNvPicPr preferRelativeResize="0"/>
          <p:nvPr/>
        </p:nvPicPr>
        <p:blipFill rotWithShape="1">
          <a:blip r:embed="rId4">
            <a:alphaModFix/>
          </a:blip>
          <a:srcRect b="0" l="28921" r="0" t="0"/>
          <a:stretch/>
        </p:blipFill>
        <p:spPr>
          <a:xfrm>
            <a:off x="6035050" y="2050550"/>
            <a:ext cx="3042550" cy="2571750"/>
          </a:xfrm>
          <a:prstGeom prst="rect">
            <a:avLst/>
          </a:prstGeom>
          <a:noFill/>
          <a:ln>
            <a:noFill/>
          </a:ln>
        </p:spPr>
      </p:pic>
      <p:pic>
        <p:nvPicPr>
          <p:cNvPr id="103" name="Google Shape;103;p19"/>
          <p:cNvPicPr preferRelativeResize="0"/>
          <p:nvPr/>
        </p:nvPicPr>
        <p:blipFill>
          <a:blip r:embed="rId5">
            <a:alphaModFix/>
          </a:blip>
          <a:stretch>
            <a:fillRect/>
          </a:stretch>
        </p:blipFill>
        <p:spPr>
          <a:xfrm>
            <a:off x="2201825" y="2050550"/>
            <a:ext cx="3731301" cy="2571750"/>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07" name="Shape 107"/>
        <p:cNvGrpSpPr/>
        <p:nvPr/>
      </p:nvGrpSpPr>
      <p:grpSpPr>
        <a:xfrm>
          <a:off x="0" y="0"/>
          <a:ext cx="0" cy="0"/>
          <a:chOff x="0" y="0"/>
          <a:chExt cx="0" cy="0"/>
        </a:xfrm>
      </p:grpSpPr>
      <p:sp>
        <p:nvSpPr>
          <p:cNvPr id="108" name="Google Shape;108;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Decomposers in the rainforest:</a:t>
            </a:r>
            <a:endParaRPr/>
          </a:p>
        </p:txBody>
      </p:sp>
      <p:sp>
        <p:nvSpPr>
          <p:cNvPr id="109" name="Google Shape;109;p2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100">
                <a:solidFill>
                  <a:schemeClr val="dk1"/>
                </a:solidFill>
                <a:latin typeface="Droid Sans"/>
                <a:ea typeface="Droid Sans"/>
                <a:cs typeface="Droid Sans"/>
                <a:sym typeface="Droid Sans"/>
              </a:rPr>
              <a:t>Termites, slugs, worms, and fungi are the decomposer of the tropical rainforest.</a:t>
            </a:r>
            <a:endParaRPr sz="2100">
              <a:solidFill>
                <a:schemeClr val="dk1"/>
              </a:solidFill>
              <a:latin typeface="Droid Sans"/>
              <a:ea typeface="Droid Sans"/>
              <a:cs typeface="Droid Sans"/>
              <a:sym typeface="Droid Sans"/>
            </a:endParaRPr>
          </a:p>
          <a:p>
            <a:pPr indent="0" lvl="0" marL="0" rtl="0" algn="l">
              <a:lnSpc>
                <a:spcPct val="100000"/>
              </a:lnSpc>
              <a:spcBef>
                <a:spcPts val="0"/>
              </a:spcBef>
              <a:spcAft>
                <a:spcPts val="0"/>
              </a:spcAft>
              <a:buNone/>
            </a:pPr>
            <a:r>
              <a:t/>
            </a:r>
            <a:endParaRPr sz="2100">
              <a:solidFill>
                <a:schemeClr val="dk1"/>
              </a:solidFill>
              <a:latin typeface="Droid Sans"/>
              <a:ea typeface="Droid Sans"/>
              <a:cs typeface="Droid Sans"/>
              <a:sym typeface="Droid Sans"/>
            </a:endParaRPr>
          </a:p>
          <a:p>
            <a:pPr indent="0" lvl="0" marL="0" rtl="0" algn="l">
              <a:lnSpc>
                <a:spcPct val="100000"/>
              </a:lnSpc>
              <a:spcBef>
                <a:spcPts val="0"/>
              </a:spcBef>
              <a:spcAft>
                <a:spcPts val="0"/>
              </a:spcAft>
              <a:buClr>
                <a:schemeClr val="dk1"/>
              </a:buClr>
              <a:buSzPts val="1100"/>
              <a:buFont typeface="Arial"/>
              <a:buNone/>
            </a:pPr>
            <a:r>
              <a:t/>
            </a:r>
            <a:endParaRPr sz="2100">
              <a:solidFill>
                <a:schemeClr val="dk1"/>
              </a:solidFill>
              <a:latin typeface="Droid Sans"/>
              <a:ea typeface="Droid Sans"/>
              <a:cs typeface="Droid Sans"/>
              <a:sym typeface="Droid Sans"/>
            </a:endParaRPr>
          </a:p>
        </p:txBody>
      </p:sp>
      <p:pic>
        <p:nvPicPr>
          <p:cNvPr id="110" name="Google Shape;110;p20"/>
          <p:cNvPicPr preferRelativeResize="0"/>
          <p:nvPr/>
        </p:nvPicPr>
        <p:blipFill>
          <a:blip r:embed="rId3">
            <a:alphaModFix/>
          </a:blip>
          <a:stretch>
            <a:fillRect/>
          </a:stretch>
        </p:blipFill>
        <p:spPr>
          <a:xfrm>
            <a:off x="219475" y="2235700"/>
            <a:ext cx="3310126" cy="2482600"/>
          </a:xfrm>
          <a:prstGeom prst="rect">
            <a:avLst/>
          </a:prstGeom>
          <a:noFill/>
          <a:ln>
            <a:noFill/>
          </a:ln>
        </p:spPr>
      </p:pic>
      <p:pic>
        <p:nvPicPr>
          <p:cNvPr id="111" name="Google Shape;111;p20"/>
          <p:cNvPicPr preferRelativeResize="0"/>
          <p:nvPr/>
        </p:nvPicPr>
        <p:blipFill>
          <a:blip r:embed="rId4">
            <a:alphaModFix/>
          </a:blip>
          <a:stretch>
            <a:fillRect/>
          </a:stretch>
        </p:blipFill>
        <p:spPr>
          <a:xfrm>
            <a:off x="3963925" y="2235700"/>
            <a:ext cx="2248873" cy="2482603"/>
          </a:xfrm>
          <a:prstGeom prst="rect">
            <a:avLst/>
          </a:prstGeom>
          <a:noFill/>
          <a:ln>
            <a:noFill/>
          </a:ln>
        </p:spPr>
      </p:pic>
      <p:pic>
        <p:nvPicPr>
          <p:cNvPr id="112" name="Google Shape;112;p20"/>
          <p:cNvPicPr preferRelativeResize="0"/>
          <p:nvPr/>
        </p:nvPicPr>
        <p:blipFill>
          <a:blip r:embed="rId5">
            <a:alphaModFix/>
          </a:blip>
          <a:stretch>
            <a:fillRect/>
          </a:stretch>
        </p:blipFill>
        <p:spPr>
          <a:xfrm>
            <a:off x="6885426" y="2235700"/>
            <a:ext cx="1833651" cy="2482598"/>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116" name="Shape 116"/>
        <p:cNvGrpSpPr/>
        <p:nvPr/>
      </p:nvGrpSpPr>
      <p:grpSpPr>
        <a:xfrm>
          <a:off x="0" y="0"/>
          <a:ext cx="0" cy="0"/>
          <a:chOff x="0" y="0"/>
          <a:chExt cx="0" cy="0"/>
        </a:xfrm>
      </p:grpSpPr>
      <p:sp>
        <p:nvSpPr>
          <p:cNvPr id="117" name="Google Shape;117;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Mutualism</a:t>
            </a:r>
            <a:r>
              <a:rPr lang="en"/>
              <a:t> in the rainforest:</a:t>
            </a:r>
            <a:endParaRPr/>
          </a:p>
        </p:txBody>
      </p:sp>
      <p:sp>
        <p:nvSpPr>
          <p:cNvPr id="118" name="Google Shape;118;p2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900">
                <a:solidFill>
                  <a:schemeClr val="dk1"/>
                </a:solidFill>
                <a:latin typeface="Droid Sans"/>
                <a:ea typeface="Droid Sans"/>
                <a:cs typeface="Droid Sans"/>
                <a:sym typeface="Droid Sans"/>
              </a:rPr>
              <a:t>An example of mutualism in the tropical rainforest is monarch butterflies. They travel together from place to place to stay safe.</a:t>
            </a:r>
            <a:endParaRPr sz="1900">
              <a:solidFill>
                <a:schemeClr val="dk1"/>
              </a:solidFill>
              <a:latin typeface="Droid Sans"/>
              <a:ea typeface="Droid Sans"/>
              <a:cs typeface="Droid Sans"/>
              <a:sym typeface="Droid Sans"/>
            </a:endParaRPr>
          </a:p>
          <a:p>
            <a:pPr indent="0" lvl="0" marL="0" rtl="0" algn="l">
              <a:lnSpc>
                <a:spcPct val="100000"/>
              </a:lnSpc>
              <a:spcBef>
                <a:spcPts val="0"/>
              </a:spcBef>
              <a:spcAft>
                <a:spcPts val="0"/>
              </a:spcAft>
              <a:buNone/>
            </a:pPr>
            <a:r>
              <a:t/>
            </a:r>
            <a:endParaRPr sz="1900">
              <a:solidFill>
                <a:schemeClr val="dk1"/>
              </a:solidFill>
              <a:latin typeface="Droid Sans"/>
              <a:ea typeface="Droid Sans"/>
              <a:cs typeface="Droid Sans"/>
              <a:sym typeface="Droid Sans"/>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Droid Sans"/>
              <a:ea typeface="Droid Sans"/>
              <a:cs typeface="Droid Sans"/>
              <a:sym typeface="Droid Sans"/>
            </a:endParaRPr>
          </a:p>
        </p:txBody>
      </p:sp>
      <p:pic>
        <p:nvPicPr>
          <p:cNvPr id="119" name="Google Shape;119;p21"/>
          <p:cNvPicPr preferRelativeResize="0"/>
          <p:nvPr/>
        </p:nvPicPr>
        <p:blipFill>
          <a:blip r:embed="rId3">
            <a:alphaModFix/>
          </a:blip>
          <a:stretch>
            <a:fillRect/>
          </a:stretch>
        </p:blipFill>
        <p:spPr>
          <a:xfrm>
            <a:off x="311700" y="2427725"/>
            <a:ext cx="4260299" cy="2511474"/>
          </a:xfrm>
          <a:prstGeom prst="rect">
            <a:avLst/>
          </a:prstGeom>
          <a:noFill/>
          <a:ln>
            <a:noFill/>
          </a:ln>
        </p:spPr>
      </p:pic>
      <p:pic>
        <p:nvPicPr>
          <p:cNvPr id="120" name="Google Shape;120;p21"/>
          <p:cNvPicPr preferRelativeResize="0"/>
          <p:nvPr/>
        </p:nvPicPr>
        <p:blipFill>
          <a:blip r:embed="rId4">
            <a:alphaModFix/>
          </a:blip>
          <a:stretch>
            <a:fillRect/>
          </a:stretch>
        </p:blipFill>
        <p:spPr>
          <a:xfrm>
            <a:off x="5513825" y="2482600"/>
            <a:ext cx="2702049" cy="2456601"/>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