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Architects Daughter"/>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chitectsDaughter-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Grey Wolf needs capitalization since it is a title.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0f2ae0519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0f2ae0519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6</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0f2ae0519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0f2ae0519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6</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0f2ae0519c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0f2ae0519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6</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0f2ae0519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0f2ae0519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6</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0ecdc3e18d_0_5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0ecdc3e18d_0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6</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0ecdc3e1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0ecdc3e1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6</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0ecdc3e18d_0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0ecdc3e18d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6</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0f0241a31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0f0241a31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6</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0f0241a31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0f0241a31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6</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0f0241a31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0f0241a31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6</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0f0241a31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0f0241a31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6</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0f0b1e2a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0f0b1e2a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6</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0f0241a31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0f0241a31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6</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en.wikipedia.org/wiki/Wolf#:~:text=The%20wolf%20(Canis%20lupus)%2C,to%20Eurasia%20and%20North%20America" TargetMode="External"/><Relationship Id="rId4" Type="http://schemas.openxmlformats.org/officeDocument/2006/relationships/hyperlink" Target="https://www.livescience.com/" TargetMode="External"/><Relationship Id="rId5" Type="http://schemas.openxmlformats.org/officeDocument/2006/relationships/hyperlink" Target="https://www.nwf.org" TargetMode="External"/><Relationship Id="rId6" Type="http://schemas.openxmlformats.org/officeDocument/2006/relationships/hyperlink" Target="https://www.blueplanetbiom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52125" y="2353875"/>
            <a:ext cx="3567000" cy="846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latin typeface="Architects Daughter"/>
                <a:ea typeface="Architects Daughter"/>
                <a:cs typeface="Architects Daughter"/>
                <a:sym typeface="Architects Daughter"/>
              </a:rPr>
              <a:t>Gray wolf</a:t>
            </a:r>
            <a:r>
              <a:rPr lang="en">
                <a:latin typeface="Architects Daughter"/>
                <a:ea typeface="Architects Daughter"/>
                <a:cs typeface="Architects Daughter"/>
                <a:sym typeface="Architects Daughter"/>
              </a:rPr>
              <a:t> </a:t>
            </a:r>
            <a:endParaRPr>
              <a:latin typeface="Architects Daughter"/>
              <a:ea typeface="Architects Daughter"/>
              <a:cs typeface="Architects Daughter"/>
              <a:sym typeface="Architects Daught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8" name="Google Shape;128;p22"/>
          <p:cNvSpPr txBox="1"/>
          <p:nvPr>
            <p:ph idx="1" type="body"/>
          </p:nvPr>
        </p:nvSpPr>
        <p:spPr>
          <a:xfrm>
            <a:off x="311700" y="637050"/>
            <a:ext cx="8520600" cy="885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Gray wolf weight is 66 - 180 lbs for an adult, their height can be 26 to 32 in. Their fur color can be light gray to black and their paws are around 4’’ x 5’’.</a:t>
            </a:r>
            <a:endParaRPr/>
          </a:p>
        </p:txBody>
      </p:sp>
      <p:pic>
        <p:nvPicPr>
          <p:cNvPr id="129" name="Google Shape;129;p22"/>
          <p:cNvPicPr preferRelativeResize="0"/>
          <p:nvPr/>
        </p:nvPicPr>
        <p:blipFill>
          <a:blip r:embed="rId3">
            <a:alphaModFix/>
          </a:blip>
          <a:stretch>
            <a:fillRect/>
          </a:stretch>
        </p:blipFill>
        <p:spPr>
          <a:xfrm>
            <a:off x="586025" y="1522350"/>
            <a:ext cx="3886684" cy="3508375"/>
          </a:xfrm>
          <a:prstGeom prst="rect">
            <a:avLst/>
          </a:prstGeom>
          <a:noFill/>
          <a:ln>
            <a:noFill/>
          </a:ln>
        </p:spPr>
      </p:pic>
      <p:pic>
        <p:nvPicPr>
          <p:cNvPr id="130" name="Google Shape;130;p22"/>
          <p:cNvPicPr preferRelativeResize="0"/>
          <p:nvPr/>
        </p:nvPicPr>
        <p:blipFill rotWithShape="1">
          <a:blip r:embed="rId4">
            <a:alphaModFix/>
          </a:blip>
          <a:srcRect b="0" l="63838" r="0" t="0"/>
          <a:stretch/>
        </p:blipFill>
        <p:spPr>
          <a:xfrm>
            <a:off x="5459725" y="1522350"/>
            <a:ext cx="2226677" cy="3508376"/>
          </a:xfrm>
          <a:prstGeom prst="rect">
            <a:avLst/>
          </a:prstGeom>
          <a:noFill/>
          <a:ln>
            <a:noFill/>
          </a:ln>
        </p:spPr>
      </p:pic>
      <p:sp>
        <p:nvSpPr>
          <p:cNvPr id="131" name="Google Shape;131;p22"/>
          <p:cNvSpPr txBox="1"/>
          <p:nvPr/>
        </p:nvSpPr>
        <p:spPr>
          <a:xfrm>
            <a:off x="93600" y="-108725"/>
            <a:ext cx="89568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sz="1900">
              <a:solidFill>
                <a:schemeClr val="accent3"/>
              </a:solidFill>
            </a:endParaRPr>
          </a:p>
          <a:p>
            <a:pPr indent="0" lvl="0" marL="0" rtl="0" algn="l">
              <a:spcBef>
                <a:spcPts val="0"/>
              </a:spcBef>
              <a:spcAft>
                <a:spcPts val="0"/>
              </a:spcAft>
              <a:buClr>
                <a:schemeClr val="dk1"/>
              </a:buClr>
              <a:buSzPts val="1100"/>
              <a:buFont typeface="Arial"/>
              <a:buNone/>
            </a:pPr>
            <a:r>
              <a:rPr lang="en" sz="1900">
                <a:solidFill>
                  <a:schemeClr val="accent3"/>
                </a:solidFill>
              </a:rPr>
              <a:t>10. What does your creature look like, how much does it weigh, and how tall is it?</a:t>
            </a:r>
            <a:endParaRPr sz="1900">
              <a:solidFill>
                <a:schemeClr val="accent3"/>
              </a:solidFill>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5" name="Shape 135"/>
        <p:cNvGrpSpPr/>
        <p:nvPr/>
      </p:nvGrpSpPr>
      <p:grpSpPr>
        <a:xfrm>
          <a:off x="0" y="0"/>
          <a:ext cx="0" cy="0"/>
          <a:chOff x="0" y="0"/>
          <a:chExt cx="0" cy="0"/>
        </a:xfrm>
      </p:grpSpPr>
      <p:sp>
        <p:nvSpPr>
          <p:cNvPr id="136" name="Google Shape;136;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7" name="Google Shape;137;p23"/>
          <p:cNvSpPr txBox="1"/>
          <p:nvPr>
            <p:ph idx="1" type="body"/>
          </p:nvPr>
        </p:nvSpPr>
        <p:spPr>
          <a:xfrm>
            <a:off x="311700" y="658700"/>
            <a:ext cx="8520600" cy="1686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No, male Gray Wolves weigh more than the females, the average weight for a male Gray Wolf is 70 to 145 lbs, and the average weight for a female is 60 to 100 lbs. The </a:t>
            </a:r>
            <a:r>
              <a:rPr lang="en"/>
              <a:t>length</a:t>
            </a:r>
            <a:r>
              <a:rPr lang="en"/>
              <a:t> also has a difference, since the male’s average length is 5- 6.5 feet from nose to tip of the tail, while the female’s is 4.5 to 6 feet.</a:t>
            </a:r>
            <a:endParaRPr/>
          </a:p>
        </p:txBody>
      </p:sp>
      <p:pic>
        <p:nvPicPr>
          <p:cNvPr id="138" name="Google Shape;138;p23"/>
          <p:cNvPicPr preferRelativeResize="0"/>
          <p:nvPr/>
        </p:nvPicPr>
        <p:blipFill>
          <a:blip r:embed="rId3">
            <a:alphaModFix/>
          </a:blip>
          <a:stretch>
            <a:fillRect/>
          </a:stretch>
        </p:blipFill>
        <p:spPr>
          <a:xfrm>
            <a:off x="2679188" y="2125850"/>
            <a:ext cx="3785616" cy="2836300"/>
          </a:xfrm>
          <a:prstGeom prst="rect">
            <a:avLst/>
          </a:prstGeom>
          <a:noFill/>
          <a:ln>
            <a:noFill/>
          </a:ln>
        </p:spPr>
      </p:pic>
      <p:sp>
        <p:nvSpPr>
          <p:cNvPr id="139" name="Google Shape;139;p23"/>
          <p:cNvSpPr txBox="1"/>
          <p:nvPr/>
        </p:nvSpPr>
        <p:spPr>
          <a:xfrm>
            <a:off x="134850" y="197000"/>
            <a:ext cx="887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accent3"/>
                </a:solidFill>
              </a:rPr>
              <a:t>11. Do males and females of your creature weigh the same and are the same size?</a:t>
            </a:r>
            <a:r>
              <a:rPr lang="en" sz="1800">
                <a:solidFill>
                  <a:schemeClr val="accent3"/>
                </a:solidFill>
                <a:highlight>
                  <a:srgbClr val="FFFFFF"/>
                </a:highlight>
              </a:rPr>
              <a:t> </a:t>
            </a:r>
            <a:endParaRPr sz="1800">
              <a:solidFill>
                <a:schemeClr val="accent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5" name="Google Shape;145;p24"/>
          <p:cNvSpPr txBox="1"/>
          <p:nvPr>
            <p:ph idx="1" type="body"/>
          </p:nvPr>
        </p:nvSpPr>
        <p:spPr>
          <a:xfrm>
            <a:off x="311700" y="535250"/>
            <a:ext cx="8520600" cy="1419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lifespan of a wolf depends on whether they are in captivity or if they are in the wild, for example, a wolf that is in captivity lasts about 16 years while a wolf that is in the wild lasts about 14 years   </a:t>
            </a:r>
            <a:endParaRPr/>
          </a:p>
        </p:txBody>
      </p:sp>
      <p:pic>
        <p:nvPicPr>
          <p:cNvPr id="146" name="Google Shape;146;p24"/>
          <p:cNvPicPr preferRelativeResize="0"/>
          <p:nvPr/>
        </p:nvPicPr>
        <p:blipFill>
          <a:blip r:embed="rId3">
            <a:alphaModFix/>
          </a:blip>
          <a:stretch>
            <a:fillRect/>
          </a:stretch>
        </p:blipFill>
        <p:spPr>
          <a:xfrm>
            <a:off x="2392713" y="1803675"/>
            <a:ext cx="4358573" cy="2884149"/>
          </a:xfrm>
          <a:prstGeom prst="rect">
            <a:avLst/>
          </a:prstGeom>
          <a:noFill/>
          <a:ln>
            <a:noFill/>
          </a:ln>
        </p:spPr>
      </p:pic>
      <p:sp>
        <p:nvSpPr>
          <p:cNvPr id="147" name="Google Shape;147;p24"/>
          <p:cNvSpPr txBox="1"/>
          <p:nvPr/>
        </p:nvSpPr>
        <p:spPr>
          <a:xfrm>
            <a:off x="311700" y="137150"/>
            <a:ext cx="7340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accent3"/>
                </a:solidFill>
              </a:rPr>
              <a:t>12. What is the </a:t>
            </a:r>
            <a:r>
              <a:rPr lang="en" sz="2000">
                <a:solidFill>
                  <a:schemeClr val="accent3"/>
                </a:solidFill>
              </a:rPr>
              <a:t>lifespan</a:t>
            </a:r>
            <a:r>
              <a:rPr lang="en" sz="2000">
                <a:solidFill>
                  <a:schemeClr val="accent3"/>
                </a:solidFill>
              </a:rPr>
              <a:t> of your creature? </a:t>
            </a:r>
            <a:endParaRPr sz="2000">
              <a:solidFill>
                <a:schemeClr val="accent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1" name="Shape 151"/>
        <p:cNvGrpSpPr/>
        <p:nvPr/>
      </p:nvGrpSpPr>
      <p:grpSpPr>
        <a:xfrm>
          <a:off x="0" y="0"/>
          <a:ext cx="0" cy="0"/>
          <a:chOff x="0" y="0"/>
          <a:chExt cx="0" cy="0"/>
        </a:xfrm>
      </p:grpSpPr>
      <p:sp>
        <p:nvSpPr>
          <p:cNvPr id="152" name="Google Shape;152;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3" name="Google Shape;153;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
              <a:t>- </a:t>
            </a:r>
            <a:r>
              <a:rPr lang="en"/>
              <a:t>On average, they can </a:t>
            </a:r>
            <a:r>
              <a:rPr lang="en"/>
              <a:t>eat</a:t>
            </a:r>
            <a:r>
              <a:rPr lang="en"/>
              <a:t> up to 20 to 30 pounds of meat in one meal.</a:t>
            </a:r>
            <a:endParaRPr/>
          </a:p>
          <a:p>
            <a:pPr indent="0" lvl="0" marL="0" rtl="0" algn="l">
              <a:spcBef>
                <a:spcPts val="1200"/>
              </a:spcBef>
              <a:spcAft>
                <a:spcPts val="0"/>
              </a:spcAft>
              <a:buNone/>
            </a:pPr>
            <a:r>
              <a:rPr lang="en"/>
              <a:t>- Wolves are the largest members of the dog family.</a:t>
            </a:r>
            <a:endParaRPr/>
          </a:p>
          <a:p>
            <a:pPr indent="0" lvl="0" marL="0" rtl="0" algn="l">
              <a:spcBef>
                <a:spcPts val="1200"/>
              </a:spcBef>
              <a:spcAft>
                <a:spcPts val="0"/>
              </a:spcAft>
              <a:buNone/>
            </a:pPr>
            <a:r>
              <a:rPr lang="en"/>
              <a:t>- Wolves are legendary because of their spine-tingling howl, which they use to </a:t>
            </a:r>
            <a:r>
              <a:rPr lang="en"/>
              <a:t>communicate</a:t>
            </a:r>
            <a:r>
              <a:rPr lang="en"/>
              <a:t>.</a:t>
            </a:r>
            <a:endParaRPr/>
          </a:p>
          <a:p>
            <a:pPr indent="0" lvl="0" marL="0" rtl="0" algn="l">
              <a:spcBef>
                <a:spcPts val="1200"/>
              </a:spcBef>
              <a:spcAft>
                <a:spcPts val="0"/>
              </a:spcAft>
              <a:buNone/>
            </a:pPr>
            <a:r>
              <a:rPr lang="en"/>
              <a:t>- Pups are born deaf with bright blue eyes. </a:t>
            </a:r>
            <a:endParaRPr/>
          </a:p>
          <a:p>
            <a:pPr indent="0" lvl="0" marL="0" rtl="0" algn="l">
              <a:spcBef>
                <a:spcPts val="1200"/>
              </a:spcBef>
              <a:spcAft>
                <a:spcPts val="0"/>
              </a:spcAft>
              <a:buNone/>
            </a:pPr>
            <a:r>
              <a:rPr lang="en"/>
              <a:t>- Wolves can run at 36 to 38 miles per hour.</a:t>
            </a:r>
            <a:endParaRPr/>
          </a:p>
          <a:p>
            <a:pPr indent="0" lvl="0" marL="0" rtl="0" algn="l">
              <a:spcBef>
                <a:spcPts val="1200"/>
              </a:spcBef>
              <a:spcAft>
                <a:spcPts val="0"/>
              </a:spcAft>
              <a:buNone/>
            </a:pPr>
            <a:r>
              <a:rPr lang="en"/>
              <a:t>- A howl can communicate a wolf’s location, warnings about predators and the position of prey.</a:t>
            </a:r>
            <a:endParaRPr/>
          </a:p>
          <a:p>
            <a:pPr indent="0" lvl="0" marL="0" rtl="0" algn="l">
              <a:spcBef>
                <a:spcPts val="1200"/>
              </a:spcBef>
              <a:spcAft>
                <a:spcPts val="0"/>
              </a:spcAft>
              <a:buNone/>
            </a:pPr>
            <a:r>
              <a:rPr lang="en"/>
              <a:t>- A wolf can be </a:t>
            </a:r>
            <a:r>
              <a:rPr lang="en"/>
              <a:t>pregnant</a:t>
            </a:r>
            <a:r>
              <a:rPr lang="en"/>
              <a:t> from 62 to 75 days.</a:t>
            </a:r>
            <a:endParaRPr/>
          </a:p>
          <a:p>
            <a:pPr indent="0" lvl="0" marL="0" rtl="0" algn="l">
              <a:spcBef>
                <a:spcPts val="1200"/>
              </a:spcBef>
              <a:spcAft>
                <a:spcPts val="1200"/>
              </a:spcAft>
              <a:buNone/>
            </a:pPr>
            <a:r>
              <a:rPr lang="en"/>
              <a:t>- Chocolate is poisonous to wolves.</a:t>
            </a:r>
            <a:endParaRPr/>
          </a:p>
        </p:txBody>
      </p:sp>
      <p:sp>
        <p:nvSpPr>
          <p:cNvPr id="154" name="Google Shape;154;p25"/>
          <p:cNvSpPr txBox="1"/>
          <p:nvPr/>
        </p:nvSpPr>
        <p:spPr>
          <a:xfrm>
            <a:off x="438900" y="548650"/>
            <a:ext cx="73407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accent3"/>
                </a:solidFill>
              </a:rPr>
              <a:t>13. Please include 8 facts about your creature</a:t>
            </a:r>
            <a:endParaRPr sz="1900">
              <a:solidFill>
                <a:schemeClr val="accent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8" name="Shape 158"/>
        <p:cNvGrpSpPr/>
        <p:nvPr/>
      </p:nvGrpSpPr>
      <p:grpSpPr>
        <a:xfrm>
          <a:off x="0" y="0"/>
          <a:ext cx="0" cy="0"/>
          <a:chOff x="0" y="0"/>
          <a:chExt cx="0" cy="0"/>
        </a:xfrm>
      </p:grpSpPr>
      <p:sp>
        <p:nvSpPr>
          <p:cNvPr id="159" name="Google Shape;15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0" name="Google Shape;160;p26"/>
          <p:cNvSpPr txBox="1"/>
          <p:nvPr>
            <p:ph idx="1" type="body"/>
          </p:nvPr>
        </p:nvSpPr>
        <p:spPr>
          <a:xfrm>
            <a:off x="233425" y="28032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Sources:</a:t>
            </a:r>
            <a:endParaRPr/>
          </a:p>
          <a:p>
            <a:pPr indent="0" lvl="0" marL="0" rtl="0" algn="l">
              <a:spcBef>
                <a:spcPts val="1200"/>
              </a:spcBef>
              <a:spcAft>
                <a:spcPts val="0"/>
              </a:spcAft>
              <a:buNone/>
            </a:pPr>
            <a:r>
              <a:rPr lang="en" u="sng">
                <a:solidFill>
                  <a:schemeClr val="hlink"/>
                </a:solidFill>
                <a:hlinkClick r:id="rId3"/>
              </a:rPr>
              <a:t>https://en.wikipedia.org</a:t>
            </a:r>
            <a:endParaRPr/>
          </a:p>
          <a:p>
            <a:pPr indent="0" lvl="0" marL="0" rtl="0" algn="l">
              <a:spcBef>
                <a:spcPts val="1200"/>
              </a:spcBef>
              <a:spcAft>
                <a:spcPts val="0"/>
              </a:spcAft>
              <a:buNone/>
            </a:pPr>
            <a:r>
              <a:rPr lang="en" u="sng">
                <a:solidFill>
                  <a:schemeClr val="hlink"/>
                </a:solidFill>
                <a:hlinkClick r:id="rId4"/>
              </a:rPr>
              <a:t>https://www.livescience.com/</a:t>
            </a:r>
            <a:endParaRPr/>
          </a:p>
          <a:p>
            <a:pPr indent="0" lvl="0" marL="0" rtl="0" algn="l">
              <a:spcBef>
                <a:spcPts val="1200"/>
              </a:spcBef>
              <a:spcAft>
                <a:spcPts val="0"/>
              </a:spcAft>
              <a:buNone/>
            </a:pPr>
            <a:r>
              <a:rPr lang="en" u="sng">
                <a:solidFill>
                  <a:schemeClr val="hlink"/>
                </a:solidFill>
                <a:hlinkClick r:id="rId5"/>
              </a:rPr>
              <a:t>https://www.nwf.org</a:t>
            </a:r>
            <a:endParaRPr/>
          </a:p>
          <a:p>
            <a:pPr indent="0" lvl="0" marL="0" rtl="0" algn="l">
              <a:spcBef>
                <a:spcPts val="1200"/>
              </a:spcBef>
              <a:spcAft>
                <a:spcPts val="0"/>
              </a:spcAft>
              <a:buNone/>
            </a:pPr>
            <a:r>
              <a:rPr lang="en" u="sng">
                <a:solidFill>
                  <a:schemeClr val="hlink"/>
                </a:solidFill>
                <a:hlinkClick r:id="rId6"/>
              </a:rPr>
              <a:t>https://www.blueplanetbiomes.org/</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8" name="Shape 58"/>
        <p:cNvGrpSpPr/>
        <p:nvPr/>
      </p:nvGrpSpPr>
      <p:grpSpPr>
        <a:xfrm>
          <a:off x="0" y="0"/>
          <a:ext cx="0" cy="0"/>
          <a:chOff x="0" y="0"/>
          <a:chExt cx="0" cy="0"/>
        </a:xfrm>
      </p:grpSpPr>
      <p:sp>
        <p:nvSpPr>
          <p:cNvPr id="59" name="Google Shape;59;p14"/>
          <p:cNvSpPr txBox="1"/>
          <p:nvPr>
            <p:ph idx="1" type="body"/>
          </p:nvPr>
        </p:nvSpPr>
        <p:spPr>
          <a:xfrm>
            <a:off x="311700" y="791450"/>
            <a:ext cx="8832300" cy="469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Gray Wolf (Canis Lupus) is a large canine native to Eurasia and North America.</a:t>
            </a:r>
            <a:endParaRPr/>
          </a:p>
        </p:txBody>
      </p:sp>
      <p:pic>
        <p:nvPicPr>
          <p:cNvPr id="60" name="Google Shape;60;p14"/>
          <p:cNvPicPr preferRelativeResize="0"/>
          <p:nvPr/>
        </p:nvPicPr>
        <p:blipFill>
          <a:blip r:embed="rId3">
            <a:alphaModFix/>
          </a:blip>
          <a:stretch>
            <a:fillRect/>
          </a:stretch>
        </p:blipFill>
        <p:spPr>
          <a:xfrm>
            <a:off x="5103975" y="1582325"/>
            <a:ext cx="3675174" cy="2342924"/>
          </a:xfrm>
          <a:prstGeom prst="rect">
            <a:avLst/>
          </a:prstGeom>
          <a:noFill/>
          <a:ln>
            <a:noFill/>
          </a:ln>
        </p:spPr>
      </p:pic>
      <p:pic>
        <p:nvPicPr>
          <p:cNvPr id="61" name="Google Shape;61;p14"/>
          <p:cNvPicPr preferRelativeResize="0"/>
          <p:nvPr/>
        </p:nvPicPr>
        <p:blipFill>
          <a:blip r:embed="rId4">
            <a:alphaModFix/>
          </a:blip>
          <a:stretch>
            <a:fillRect/>
          </a:stretch>
        </p:blipFill>
        <p:spPr>
          <a:xfrm>
            <a:off x="560520" y="1582325"/>
            <a:ext cx="4011474" cy="2644275"/>
          </a:xfrm>
          <a:prstGeom prst="rect">
            <a:avLst/>
          </a:prstGeom>
          <a:noFill/>
          <a:ln>
            <a:noFill/>
          </a:ln>
        </p:spPr>
      </p:pic>
      <p:sp>
        <p:nvSpPr>
          <p:cNvPr id="62" name="Google Shape;62;p14"/>
          <p:cNvSpPr txBox="1"/>
          <p:nvPr/>
        </p:nvSpPr>
        <p:spPr>
          <a:xfrm>
            <a:off x="150875" y="146375"/>
            <a:ext cx="7340700" cy="5079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chemeClr val="dk2"/>
              </a:buClr>
              <a:buSzPts val="2100"/>
              <a:buAutoNum type="arabicPeriod"/>
            </a:pPr>
            <a:r>
              <a:rPr lang="en" sz="2100">
                <a:solidFill>
                  <a:schemeClr val="dk2"/>
                </a:solidFill>
              </a:rPr>
              <a:t>History of where your creature came from.</a:t>
            </a:r>
            <a:endParaRPr sz="21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6" name="Shape 66"/>
        <p:cNvGrpSpPr/>
        <p:nvPr/>
      </p:nvGrpSpPr>
      <p:grpSpPr>
        <a:xfrm>
          <a:off x="0" y="0"/>
          <a:ext cx="0" cy="0"/>
          <a:chOff x="0" y="0"/>
          <a:chExt cx="0" cy="0"/>
        </a:xfrm>
      </p:grpSpPr>
      <p:sp>
        <p:nvSpPr>
          <p:cNvPr id="67" name="Google Shape;67;p15"/>
          <p:cNvSpPr txBox="1"/>
          <p:nvPr>
            <p:ph idx="1" type="body"/>
          </p:nvPr>
        </p:nvSpPr>
        <p:spPr>
          <a:xfrm>
            <a:off x="311700" y="575500"/>
            <a:ext cx="8520600" cy="79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Gray wolves can thrive a </a:t>
            </a:r>
            <a:r>
              <a:rPr lang="en"/>
              <a:t>diversity of habitats from the tundra to woodlands, as well as forests, grasslands, and even desserts.</a:t>
            </a:r>
            <a:endParaRPr/>
          </a:p>
        </p:txBody>
      </p:sp>
      <p:pic>
        <p:nvPicPr>
          <p:cNvPr id="68" name="Google Shape;68;p15"/>
          <p:cNvPicPr preferRelativeResize="0"/>
          <p:nvPr/>
        </p:nvPicPr>
        <p:blipFill>
          <a:blip r:embed="rId3">
            <a:alphaModFix/>
          </a:blip>
          <a:stretch>
            <a:fillRect/>
          </a:stretch>
        </p:blipFill>
        <p:spPr>
          <a:xfrm>
            <a:off x="677175" y="1714500"/>
            <a:ext cx="3894822" cy="2600103"/>
          </a:xfrm>
          <a:prstGeom prst="rect">
            <a:avLst/>
          </a:prstGeom>
          <a:noFill/>
          <a:ln>
            <a:noFill/>
          </a:ln>
        </p:spPr>
      </p:pic>
      <p:pic>
        <p:nvPicPr>
          <p:cNvPr id="69" name="Google Shape;69;p15"/>
          <p:cNvPicPr preferRelativeResize="0"/>
          <p:nvPr/>
        </p:nvPicPr>
        <p:blipFill>
          <a:blip r:embed="rId4">
            <a:alphaModFix/>
          </a:blip>
          <a:stretch>
            <a:fillRect/>
          </a:stretch>
        </p:blipFill>
        <p:spPr>
          <a:xfrm>
            <a:off x="5376675" y="1857527"/>
            <a:ext cx="3313175" cy="2209850"/>
          </a:xfrm>
          <a:prstGeom prst="rect">
            <a:avLst/>
          </a:prstGeom>
          <a:noFill/>
          <a:ln>
            <a:noFill/>
          </a:ln>
        </p:spPr>
      </p:pic>
      <p:sp>
        <p:nvSpPr>
          <p:cNvPr id="70" name="Google Shape;70;p15"/>
          <p:cNvSpPr txBox="1"/>
          <p:nvPr/>
        </p:nvSpPr>
        <p:spPr>
          <a:xfrm>
            <a:off x="311700" y="164575"/>
            <a:ext cx="7340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2"/>
                </a:solidFill>
              </a:rPr>
              <a:t>2. What ecosystem do they live in? </a:t>
            </a:r>
            <a:endParaRPr sz="21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6" name="Google Shape;76;p16"/>
          <p:cNvSpPr txBox="1"/>
          <p:nvPr>
            <p:ph idx="1" type="body"/>
          </p:nvPr>
        </p:nvSpPr>
        <p:spPr>
          <a:xfrm>
            <a:off x="82300" y="857825"/>
            <a:ext cx="8520600" cy="871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Gray Wolves don’t live only in colder climates, but they can live in temperatures that range from -70 to 120 degrees F (</a:t>
            </a:r>
            <a:r>
              <a:rPr lang="en"/>
              <a:t>minus</a:t>
            </a:r>
            <a:r>
              <a:rPr lang="en"/>
              <a:t> 50 to 48.8 degrees C) </a:t>
            </a:r>
            <a:endParaRPr/>
          </a:p>
        </p:txBody>
      </p:sp>
      <p:pic>
        <p:nvPicPr>
          <p:cNvPr id="77" name="Google Shape;77;p16"/>
          <p:cNvPicPr preferRelativeResize="0"/>
          <p:nvPr/>
        </p:nvPicPr>
        <p:blipFill rotWithShape="1">
          <a:blip r:embed="rId3">
            <a:alphaModFix/>
          </a:blip>
          <a:srcRect b="0" l="0" r="0" t="4671"/>
          <a:stretch/>
        </p:blipFill>
        <p:spPr>
          <a:xfrm>
            <a:off x="5858300" y="1632113"/>
            <a:ext cx="1981000" cy="3357374"/>
          </a:xfrm>
          <a:prstGeom prst="rect">
            <a:avLst/>
          </a:prstGeom>
          <a:noFill/>
          <a:ln>
            <a:noFill/>
          </a:ln>
        </p:spPr>
      </p:pic>
      <p:pic>
        <p:nvPicPr>
          <p:cNvPr id="78" name="Google Shape;78;p16"/>
          <p:cNvPicPr preferRelativeResize="0"/>
          <p:nvPr/>
        </p:nvPicPr>
        <p:blipFill>
          <a:blip r:embed="rId4">
            <a:alphaModFix/>
          </a:blip>
          <a:stretch>
            <a:fillRect/>
          </a:stretch>
        </p:blipFill>
        <p:spPr>
          <a:xfrm>
            <a:off x="588600" y="1837699"/>
            <a:ext cx="4419300" cy="2946200"/>
          </a:xfrm>
          <a:prstGeom prst="rect">
            <a:avLst/>
          </a:prstGeom>
          <a:noFill/>
          <a:ln>
            <a:noFill/>
          </a:ln>
        </p:spPr>
      </p:pic>
      <p:sp>
        <p:nvSpPr>
          <p:cNvPr id="79" name="Google Shape;79;p16"/>
          <p:cNvSpPr txBox="1"/>
          <p:nvPr/>
        </p:nvSpPr>
        <p:spPr>
          <a:xfrm>
            <a:off x="82300" y="109750"/>
            <a:ext cx="9244500" cy="966000"/>
          </a:xfrm>
          <a:prstGeom prst="rect">
            <a:avLst/>
          </a:prstGeom>
          <a:noFill/>
          <a:ln>
            <a:noFill/>
          </a:ln>
        </p:spPr>
        <p:txBody>
          <a:bodyPr anchorCtr="0" anchor="t" bIns="91425" lIns="91425" spcFirstLastPara="1" rIns="91425" wrap="square" tIns="91425">
            <a:spAutoFit/>
          </a:bodyPr>
          <a:lstStyle/>
          <a:p>
            <a:pPr indent="0" lvl="0" marL="0" marR="965200" rtl="0" algn="l">
              <a:lnSpc>
                <a:spcPct val="114000"/>
              </a:lnSpc>
              <a:spcBef>
                <a:spcPts val="0"/>
              </a:spcBef>
              <a:spcAft>
                <a:spcPts val="0"/>
              </a:spcAft>
              <a:buClr>
                <a:schemeClr val="dk1"/>
              </a:buClr>
              <a:buSzPts val="1100"/>
              <a:buFont typeface="Arial"/>
              <a:buNone/>
            </a:pPr>
            <a:r>
              <a:rPr lang="en" sz="1700">
                <a:solidFill>
                  <a:schemeClr val="accent3"/>
                </a:solidFill>
              </a:rPr>
              <a:t>4. What is  it  like  in  the  ecosystem? Please  include  a  picture  of  the  </a:t>
            </a:r>
            <a:r>
              <a:rPr lang="en" sz="1700">
                <a:solidFill>
                  <a:schemeClr val="accent3"/>
                </a:solidFill>
              </a:rPr>
              <a:t>average temperature</a:t>
            </a:r>
            <a:r>
              <a:rPr lang="en" sz="1700">
                <a:solidFill>
                  <a:schemeClr val="accent3"/>
                </a:solidFill>
              </a:rPr>
              <a:t> where your creature lives?</a:t>
            </a:r>
            <a:endParaRPr sz="1700">
              <a:solidFill>
                <a:schemeClr val="accent3"/>
              </a:solidFill>
            </a:endParaRPr>
          </a:p>
          <a:p>
            <a:pPr indent="0" lvl="0" marL="0" rtl="0" algn="l">
              <a:spcBef>
                <a:spcPts val="0"/>
              </a:spcBef>
              <a:spcAft>
                <a:spcPts val="0"/>
              </a:spcAft>
              <a:buNone/>
            </a:pPr>
            <a:r>
              <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5" name="Google Shape;85;p17"/>
          <p:cNvSpPr txBox="1"/>
          <p:nvPr>
            <p:ph idx="1" type="body"/>
          </p:nvPr>
        </p:nvSpPr>
        <p:spPr>
          <a:xfrm>
            <a:off x="490000" y="9491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My creature, the Gray Wolf, is a carnivore, meaning </a:t>
            </a:r>
            <a:r>
              <a:rPr lang="en"/>
              <a:t>that they eat animal flesh.</a:t>
            </a:r>
            <a:endParaRPr/>
          </a:p>
        </p:txBody>
      </p:sp>
      <p:pic>
        <p:nvPicPr>
          <p:cNvPr id="86" name="Google Shape;86;p17"/>
          <p:cNvPicPr preferRelativeResize="0"/>
          <p:nvPr/>
        </p:nvPicPr>
        <p:blipFill>
          <a:blip r:embed="rId3">
            <a:alphaModFix/>
          </a:blip>
          <a:stretch>
            <a:fillRect/>
          </a:stretch>
        </p:blipFill>
        <p:spPr>
          <a:xfrm>
            <a:off x="2742863" y="1662925"/>
            <a:ext cx="3658275" cy="2926625"/>
          </a:xfrm>
          <a:prstGeom prst="rect">
            <a:avLst/>
          </a:prstGeom>
          <a:noFill/>
          <a:ln>
            <a:noFill/>
          </a:ln>
        </p:spPr>
      </p:pic>
      <p:sp>
        <p:nvSpPr>
          <p:cNvPr id="87" name="Google Shape;87;p17"/>
          <p:cNvSpPr txBox="1"/>
          <p:nvPr/>
        </p:nvSpPr>
        <p:spPr>
          <a:xfrm>
            <a:off x="397775" y="370325"/>
            <a:ext cx="7340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accent3"/>
                </a:solidFill>
              </a:rPr>
              <a:t>5. What type of consumer is your creature? </a:t>
            </a:r>
            <a:endParaRPr sz="2100">
              <a:solidFill>
                <a:schemeClr val="accent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3" name="Google Shape;93;p18"/>
          <p:cNvSpPr txBox="1"/>
          <p:nvPr>
            <p:ph idx="1" type="body"/>
          </p:nvPr>
        </p:nvSpPr>
        <p:spPr>
          <a:xfrm>
            <a:off x="394025" y="719350"/>
            <a:ext cx="8520600" cy="1206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Since</a:t>
            </a:r>
            <a:r>
              <a:rPr lang="en"/>
              <a:t> they are carnivores, the kind of food that the Gray Wolf usually eats are animals but </a:t>
            </a:r>
            <a:r>
              <a:rPr lang="en"/>
              <a:t>specifically</a:t>
            </a:r>
            <a:r>
              <a:rPr lang="en"/>
              <a:t> they prefer to eat large hoofed mammals such as deer, elk, bison and moose. They can eat up to 20 lbs (9kg) of food during one meal.</a:t>
            </a:r>
            <a:endParaRPr/>
          </a:p>
        </p:txBody>
      </p:sp>
      <p:pic>
        <p:nvPicPr>
          <p:cNvPr id="94" name="Google Shape;94;p18"/>
          <p:cNvPicPr preferRelativeResize="0"/>
          <p:nvPr/>
        </p:nvPicPr>
        <p:blipFill>
          <a:blip r:embed="rId3">
            <a:alphaModFix/>
          </a:blip>
          <a:stretch>
            <a:fillRect/>
          </a:stretch>
        </p:blipFill>
        <p:spPr>
          <a:xfrm>
            <a:off x="452625" y="2285975"/>
            <a:ext cx="3584477" cy="2389651"/>
          </a:xfrm>
          <a:prstGeom prst="rect">
            <a:avLst/>
          </a:prstGeom>
          <a:noFill/>
          <a:ln>
            <a:noFill/>
          </a:ln>
        </p:spPr>
      </p:pic>
      <p:pic>
        <p:nvPicPr>
          <p:cNvPr id="95" name="Google Shape;95;p18"/>
          <p:cNvPicPr preferRelativeResize="0"/>
          <p:nvPr/>
        </p:nvPicPr>
        <p:blipFill>
          <a:blip r:embed="rId4">
            <a:alphaModFix/>
          </a:blip>
          <a:stretch>
            <a:fillRect/>
          </a:stretch>
        </p:blipFill>
        <p:spPr>
          <a:xfrm>
            <a:off x="4853425" y="2044225"/>
            <a:ext cx="3830826" cy="2873125"/>
          </a:xfrm>
          <a:prstGeom prst="rect">
            <a:avLst/>
          </a:prstGeom>
          <a:noFill/>
          <a:ln>
            <a:noFill/>
          </a:ln>
        </p:spPr>
      </p:pic>
      <p:sp>
        <p:nvSpPr>
          <p:cNvPr id="96" name="Google Shape;96;p18"/>
          <p:cNvSpPr txBox="1"/>
          <p:nvPr/>
        </p:nvSpPr>
        <p:spPr>
          <a:xfrm>
            <a:off x="217500" y="257650"/>
            <a:ext cx="870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accent3"/>
                </a:solidFill>
              </a:rPr>
              <a:t>6. Based on question 5, what specific foods does your creature typically eat?</a:t>
            </a:r>
            <a:r>
              <a:rPr lang="en">
                <a:solidFill>
                  <a:schemeClr val="dk1"/>
                </a:solidFill>
                <a:highlight>
                  <a:srgbClr val="FFFFFF"/>
                </a:highlight>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2" name="Google Shape;102;p19"/>
          <p:cNvSpPr txBox="1"/>
          <p:nvPr>
            <p:ph idx="1" type="body"/>
          </p:nvPr>
        </p:nvSpPr>
        <p:spPr>
          <a:xfrm>
            <a:off x="311700" y="521525"/>
            <a:ext cx="8520600" cy="1604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Gray Wolves have a few natural enemies other than human beings. Such as diseases and parasites are some of the main causes that wolves are killed but in areas of high wolf density and </a:t>
            </a:r>
            <a:r>
              <a:rPr lang="en"/>
              <a:t>declining</a:t>
            </a:r>
            <a:r>
              <a:rPr lang="en"/>
              <a:t> prey populations, the major causes of their deaths are killing by other wolves and starvation.</a:t>
            </a:r>
            <a:endParaRPr/>
          </a:p>
        </p:txBody>
      </p:sp>
      <p:pic>
        <p:nvPicPr>
          <p:cNvPr id="103" name="Google Shape;103;p19"/>
          <p:cNvPicPr preferRelativeResize="0"/>
          <p:nvPr/>
        </p:nvPicPr>
        <p:blipFill>
          <a:blip r:embed="rId3">
            <a:alphaModFix/>
          </a:blip>
          <a:stretch>
            <a:fillRect/>
          </a:stretch>
        </p:blipFill>
        <p:spPr>
          <a:xfrm>
            <a:off x="311700" y="2182325"/>
            <a:ext cx="3580863" cy="2712775"/>
          </a:xfrm>
          <a:prstGeom prst="rect">
            <a:avLst/>
          </a:prstGeom>
          <a:noFill/>
          <a:ln>
            <a:noFill/>
          </a:ln>
        </p:spPr>
      </p:pic>
      <p:pic>
        <p:nvPicPr>
          <p:cNvPr id="104" name="Google Shape;104;p19"/>
          <p:cNvPicPr preferRelativeResize="0"/>
          <p:nvPr/>
        </p:nvPicPr>
        <p:blipFill>
          <a:blip r:embed="rId4">
            <a:alphaModFix/>
          </a:blip>
          <a:stretch>
            <a:fillRect/>
          </a:stretch>
        </p:blipFill>
        <p:spPr>
          <a:xfrm>
            <a:off x="4517126" y="2338678"/>
            <a:ext cx="4045050" cy="2400072"/>
          </a:xfrm>
          <a:prstGeom prst="rect">
            <a:avLst/>
          </a:prstGeom>
          <a:noFill/>
          <a:ln>
            <a:noFill/>
          </a:ln>
        </p:spPr>
      </p:pic>
      <p:sp>
        <p:nvSpPr>
          <p:cNvPr id="105" name="Google Shape;105;p19"/>
          <p:cNvSpPr txBox="1"/>
          <p:nvPr/>
        </p:nvSpPr>
        <p:spPr>
          <a:xfrm>
            <a:off x="311700" y="192025"/>
            <a:ext cx="73407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accent3"/>
                </a:solidFill>
              </a:rPr>
              <a:t>7. Does your creature have any predators? </a:t>
            </a:r>
            <a:r>
              <a:rPr lang="en">
                <a:solidFill>
                  <a:schemeClr val="dk1"/>
                </a:solidFill>
                <a:highlight>
                  <a:srgbClr val="FFFFFF"/>
                </a:highlight>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397775"/>
            <a:ext cx="8520600" cy="83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11" name="Google Shape;111;p20"/>
          <p:cNvSpPr txBox="1"/>
          <p:nvPr>
            <p:ph idx="1" type="body"/>
          </p:nvPr>
        </p:nvSpPr>
        <p:spPr>
          <a:xfrm>
            <a:off x="311700" y="514325"/>
            <a:ext cx="8520600" cy="60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typical food </a:t>
            </a:r>
            <a:r>
              <a:rPr lang="en"/>
              <a:t>chain</a:t>
            </a:r>
            <a:r>
              <a:rPr lang="en"/>
              <a:t> of the Gray Wolf looks like this: </a:t>
            </a:r>
            <a:endParaRPr/>
          </a:p>
        </p:txBody>
      </p:sp>
      <p:pic>
        <p:nvPicPr>
          <p:cNvPr id="112" name="Google Shape;112;p20"/>
          <p:cNvPicPr preferRelativeResize="0"/>
          <p:nvPr/>
        </p:nvPicPr>
        <p:blipFill>
          <a:blip r:embed="rId3">
            <a:alphaModFix/>
          </a:blip>
          <a:stretch>
            <a:fillRect/>
          </a:stretch>
        </p:blipFill>
        <p:spPr>
          <a:xfrm>
            <a:off x="659875" y="1172150"/>
            <a:ext cx="2323093" cy="3753775"/>
          </a:xfrm>
          <a:prstGeom prst="rect">
            <a:avLst/>
          </a:prstGeom>
          <a:noFill/>
          <a:ln>
            <a:noFill/>
          </a:ln>
        </p:spPr>
      </p:pic>
      <p:pic>
        <p:nvPicPr>
          <p:cNvPr id="113" name="Google Shape;113;p20"/>
          <p:cNvPicPr preferRelativeResize="0"/>
          <p:nvPr/>
        </p:nvPicPr>
        <p:blipFill>
          <a:blip r:embed="rId4">
            <a:alphaModFix/>
          </a:blip>
          <a:stretch>
            <a:fillRect/>
          </a:stretch>
        </p:blipFill>
        <p:spPr>
          <a:xfrm>
            <a:off x="4218943" y="1246925"/>
            <a:ext cx="3162225" cy="3604225"/>
          </a:xfrm>
          <a:prstGeom prst="rect">
            <a:avLst/>
          </a:prstGeom>
          <a:noFill/>
          <a:ln>
            <a:noFill/>
          </a:ln>
        </p:spPr>
      </p:pic>
      <p:sp>
        <p:nvSpPr>
          <p:cNvPr id="114" name="Google Shape;114;p20"/>
          <p:cNvSpPr txBox="1"/>
          <p:nvPr/>
        </p:nvSpPr>
        <p:spPr>
          <a:xfrm>
            <a:off x="246900" y="150875"/>
            <a:ext cx="73407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accent3"/>
                </a:solidFill>
              </a:rPr>
              <a:t>8. What is a typical food chain for your creature? </a:t>
            </a:r>
            <a:endParaRPr sz="1900">
              <a:solidFill>
                <a:schemeClr val="accent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8" name="Shape 118"/>
        <p:cNvGrpSpPr/>
        <p:nvPr/>
      </p:nvGrpSpPr>
      <p:grpSpPr>
        <a:xfrm>
          <a:off x="0" y="0"/>
          <a:ext cx="0" cy="0"/>
          <a:chOff x="0" y="0"/>
          <a:chExt cx="0" cy="0"/>
        </a:xfrm>
      </p:grpSpPr>
      <p:sp>
        <p:nvSpPr>
          <p:cNvPr id="119" name="Google Shape;11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0" name="Google Shape;120;p21"/>
          <p:cNvSpPr txBox="1"/>
          <p:nvPr>
            <p:ph idx="1" type="body"/>
          </p:nvPr>
        </p:nvSpPr>
        <p:spPr>
          <a:xfrm>
            <a:off x="394000" y="548975"/>
            <a:ext cx="8520600" cy="1419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Gray Wolf does have many adaptations for </a:t>
            </a:r>
            <a:r>
              <a:rPr lang="en"/>
              <a:t>survival</a:t>
            </a:r>
            <a:r>
              <a:rPr lang="en"/>
              <a:t>. For example, their coats are made up of wooly fur in order for them to get insulation and they have long guard hairs so that it keeps the moisture out. Their paws have fleshy pads, and claws for traction and they can spread to provide better support in snow. </a:t>
            </a:r>
            <a:endParaRPr/>
          </a:p>
        </p:txBody>
      </p:sp>
      <p:pic>
        <p:nvPicPr>
          <p:cNvPr id="121" name="Google Shape;121;p21"/>
          <p:cNvPicPr preferRelativeResize="0"/>
          <p:nvPr/>
        </p:nvPicPr>
        <p:blipFill>
          <a:blip r:embed="rId3">
            <a:alphaModFix/>
          </a:blip>
          <a:stretch>
            <a:fillRect/>
          </a:stretch>
        </p:blipFill>
        <p:spPr>
          <a:xfrm>
            <a:off x="2119700" y="1968275"/>
            <a:ext cx="4630252" cy="3076175"/>
          </a:xfrm>
          <a:prstGeom prst="rect">
            <a:avLst/>
          </a:prstGeom>
          <a:noFill/>
          <a:ln>
            <a:noFill/>
          </a:ln>
        </p:spPr>
      </p:pic>
      <p:sp>
        <p:nvSpPr>
          <p:cNvPr id="122" name="Google Shape;122;p21"/>
          <p:cNvSpPr txBox="1"/>
          <p:nvPr/>
        </p:nvSpPr>
        <p:spPr>
          <a:xfrm>
            <a:off x="311700" y="87275"/>
            <a:ext cx="7340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accent3"/>
                </a:solidFill>
              </a:rPr>
              <a:t>9. Does your creature have any specific </a:t>
            </a:r>
            <a:r>
              <a:rPr lang="en" sz="1800">
                <a:solidFill>
                  <a:schemeClr val="accent3"/>
                </a:solidFill>
              </a:rPr>
              <a:t>adaptations</a:t>
            </a:r>
            <a:r>
              <a:rPr lang="en" sz="1800">
                <a:solidFill>
                  <a:schemeClr val="accent3"/>
                </a:solidFill>
              </a:rPr>
              <a:t> to help it survive?</a:t>
            </a:r>
            <a:endParaRPr sz="1800">
              <a:solidFill>
                <a:schemeClr val="accent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