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c51947a1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c51947a1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0c51947a1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0c51947a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c51947a10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c51947a10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c51947a1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c51947a1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f2efb9b5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f2efb9b5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f2efb9b5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0f2efb9b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f3dcbcf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0f3dcbcf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f3dcbcf8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f3dcbcf8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15036994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15036994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fisheries.noaa.gov/national/marine-life-viewing-guidelines/protect-wild-dolphins-admire-them-distance#:~:text=Dolphins%20have%20a%20reputation%20for,for%20vandalism%20and%20shark%20attack." TargetMode="External"/><Relationship Id="rId4" Type="http://schemas.openxmlformats.org/officeDocument/2006/relationships/hyperlink" Target="https://evolution-outreach.biomedcentral.com/articles/10.1007/s12052-009-0135-2#:~:text=Cetaceans%20(whales%2C%20dolphins%2C%20and,artiodactyls%2C%20similar%20to%20small%20deer." TargetMode="External"/><Relationship Id="rId5" Type="http://schemas.openxmlformats.org/officeDocument/2006/relationships/hyperlink" Target="https://content.dolphinsplus.com/dolphin-facts-everything-you-need-to-know#:~:text=Dolphins%20thrive%20in%20both%20tropical,waters%20like%20the%20Indian%20Ocean." TargetMode="External"/><Relationship Id="rId6" Type="http://schemas.openxmlformats.org/officeDocument/2006/relationships/hyperlink" Target="https://study.com/academy/lesson/dolphin-food-chain-lesson-for-kids.html#:~:text=Dolphins%20are%20consumers%20like%20many,of%20an%20ocean%20food%20chain." TargetMode="External"/><Relationship Id="rId7" Type="http://schemas.openxmlformats.org/officeDocument/2006/relationships/hyperlink" Target="https://us.whales.org/whales-dolphins/what-do-dolphins-eat/#:~:text=Dolphins%20eat%20a%20variety%20of,wildlife%20that%20shares%20their%20habitats." TargetMode="External"/><Relationship Id="rId8" Type="http://schemas.openxmlformats.org/officeDocument/2006/relationships/hyperlink" Target="https://aqua.org/explore/animals/atlantic-bottlenose-dolphin#:~:text=Bottlenose%20dolphins%20are%20top%20ocean,some%20parts%20of%20the%20worl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4.jpg"/><Relationship Id="rId5" Type="http://schemas.openxmlformats.org/officeDocument/2006/relationships/image" Target="../media/image15.jp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30875" y="975250"/>
            <a:ext cx="8520600" cy="96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Creature Project</a:t>
            </a:r>
            <a:endParaRPr/>
          </a:p>
        </p:txBody>
      </p:sp>
      <p:sp>
        <p:nvSpPr>
          <p:cNvPr id="55" name="Google Shape;55;p13"/>
          <p:cNvSpPr txBox="1"/>
          <p:nvPr>
            <p:ph idx="1" type="subTitle"/>
          </p:nvPr>
        </p:nvSpPr>
        <p:spPr>
          <a:xfrm>
            <a:off x="230875" y="27277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rPr>
              <a:t>By Emily Verboonen Garcia</a:t>
            </a:r>
            <a:r>
              <a:rPr b="1" lang="en"/>
              <a:t> </a:t>
            </a:r>
            <a:endParaRPr b="1"/>
          </a:p>
        </p:txBody>
      </p:sp>
      <p:sp>
        <p:nvSpPr>
          <p:cNvPr id="56" name="Google Shape;56;p13"/>
          <p:cNvSpPr txBox="1"/>
          <p:nvPr/>
        </p:nvSpPr>
        <p:spPr>
          <a:xfrm>
            <a:off x="3528925" y="1963513"/>
            <a:ext cx="1924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t>Dolphin </a:t>
            </a:r>
            <a:endParaRPr b="1" sz="3600"/>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0DAB"/>
        </a:soli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r>
              <a:rPr lang="en"/>
              <a:t> </a:t>
            </a:r>
            <a:endParaRPr/>
          </a:p>
        </p:txBody>
      </p:sp>
      <p:sp>
        <p:nvSpPr>
          <p:cNvPr id="123" name="Google Shape;123;p22"/>
          <p:cNvSpPr txBox="1"/>
          <p:nvPr>
            <p:ph idx="1" type="body"/>
          </p:nvPr>
        </p:nvSpPr>
        <p:spPr>
          <a:xfrm>
            <a:off x="311700" y="1152475"/>
            <a:ext cx="6683400" cy="330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1.</a:t>
            </a:r>
            <a:r>
              <a:rPr b="1" lang="en" sz="1500" u="sng">
                <a:solidFill>
                  <a:schemeClr val="dk1"/>
                </a:solidFill>
                <a:latin typeface="Roboto"/>
                <a:ea typeface="Roboto"/>
                <a:cs typeface="Roboto"/>
                <a:sym typeface="Roboto"/>
                <a:hlinkClick r:id="rId3">
                  <a:extLst>
                    <a:ext uri="{A12FA001-AC4F-418D-AE19-62706E023703}">
                      <ahyp:hlinkClr val="tx"/>
                    </a:ext>
                  </a:extLst>
                </a:hlinkClick>
              </a:rPr>
              <a:t>Protect Wild Dolphins</a:t>
            </a:r>
            <a:endParaRPr b="1">
              <a:solidFill>
                <a:schemeClr val="dk1"/>
              </a:solidFill>
            </a:endParaRPr>
          </a:p>
          <a:p>
            <a:pPr indent="0" lvl="0" marL="0" rtl="0" algn="l">
              <a:spcBef>
                <a:spcPts val="1600"/>
              </a:spcBef>
              <a:spcAft>
                <a:spcPts val="0"/>
              </a:spcAft>
              <a:buNone/>
            </a:pPr>
            <a:r>
              <a:rPr b="1" lang="en">
                <a:solidFill>
                  <a:schemeClr val="dk1"/>
                </a:solidFill>
              </a:rPr>
              <a:t>2.</a:t>
            </a:r>
            <a:r>
              <a:rPr b="1" lang="en" sz="1500" u="sng">
                <a:solidFill>
                  <a:schemeClr val="dk1"/>
                </a:solidFill>
                <a:latin typeface="Roboto"/>
                <a:ea typeface="Roboto"/>
                <a:cs typeface="Roboto"/>
                <a:sym typeface="Roboto"/>
                <a:hlinkClick r:id="rId4">
                  <a:extLst>
                    <a:ext uri="{A12FA001-AC4F-418D-AE19-62706E023703}">
                      <ahyp:hlinkClr val="tx"/>
                    </a:ext>
                  </a:extLst>
                </a:hlinkClick>
              </a:rPr>
              <a:t>From Land to Water: the Origin of Whales, Dolphins, and …</a:t>
            </a:r>
            <a:endParaRPr b="1" u="sng">
              <a:solidFill>
                <a:schemeClr val="dk1"/>
              </a:solidFill>
            </a:endParaRPr>
          </a:p>
          <a:p>
            <a:pPr indent="0" lvl="0" marL="0" rtl="0" algn="l">
              <a:spcBef>
                <a:spcPts val="1600"/>
              </a:spcBef>
              <a:spcAft>
                <a:spcPts val="0"/>
              </a:spcAft>
              <a:buNone/>
            </a:pPr>
            <a:r>
              <a:rPr b="1" lang="en">
                <a:solidFill>
                  <a:schemeClr val="dk1"/>
                </a:solidFill>
              </a:rPr>
              <a:t>3.</a:t>
            </a:r>
            <a:r>
              <a:rPr b="1" lang="en" sz="1500" u="sng">
                <a:solidFill>
                  <a:schemeClr val="dk1"/>
                </a:solidFill>
                <a:latin typeface="Roboto"/>
                <a:ea typeface="Roboto"/>
                <a:cs typeface="Roboto"/>
                <a:sym typeface="Roboto"/>
                <a:hlinkClick r:id="rId5">
                  <a:extLst>
                    <a:ext uri="{A12FA001-AC4F-418D-AE19-62706E023703}">
                      <ahyp:hlinkClr val="tx"/>
                    </a:ext>
                  </a:extLst>
                </a:hlinkClick>
              </a:rPr>
              <a:t>DOLPHIN FACTS: EVERYTHING YOU NEED TO KNOW</a:t>
            </a:r>
            <a:endParaRPr b="1" u="sng">
              <a:solidFill>
                <a:schemeClr val="dk1"/>
              </a:solidFill>
            </a:endParaRPr>
          </a:p>
          <a:p>
            <a:pPr indent="0" lvl="0" marL="0" rtl="0" algn="l">
              <a:spcBef>
                <a:spcPts val="1600"/>
              </a:spcBef>
              <a:spcAft>
                <a:spcPts val="0"/>
              </a:spcAft>
              <a:buNone/>
            </a:pPr>
            <a:r>
              <a:rPr b="1" lang="en">
                <a:solidFill>
                  <a:schemeClr val="dk1"/>
                </a:solidFill>
              </a:rPr>
              <a:t>4.</a:t>
            </a:r>
            <a:r>
              <a:rPr b="1" lang="en" sz="1500" u="sng">
                <a:solidFill>
                  <a:schemeClr val="dk1"/>
                </a:solidFill>
                <a:latin typeface="Roboto"/>
                <a:ea typeface="Roboto"/>
                <a:cs typeface="Roboto"/>
                <a:sym typeface="Roboto"/>
                <a:hlinkClick r:id="rId6">
                  <a:extLst>
                    <a:ext uri="{A12FA001-AC4F-418D-AE19-62706E023703}">
                      <ahyp:hlinkClr val="tx"/>
                    </a:ext>
                  </a:extLst>
                </a:hlinkClick>
              </a:rPr>
              <a:t>Dolphin Food Chain: Lesson for Kids - Study.com</a:t>
            </a:r>
            <a:endParaRPr b="1" u="sng">
              <a:solidFill>
                <a:schemeClr val="dk1"/>
              </a:solidFill>
            </a:endParaRPr>
          </a:p>
          <a:p>
            <a:pPr indent="0" lvl="0" marL="0" rtl="0" algn="l">
              <a:spcBef>
                <a:spcPts val="1600"/>
              </a:spcBef>
              <a:spcAft>
                <a:spcPts val="0"/>
              </a:spcAft>
              <a:buNone/>
            </a:pPr>
            <a:r>
              <a:rPr b="1" lang="en">
                <a:solidFill>
                  <a:schemeClr val="dk1"/>
                </a:solidFill>
              </a:rPr>
              <a:t>5.</a:t>
            </a:r>
            <a:r>
              <a:rPr b="1" lang="en" u="sng">
                <a:solidFill>
                  <a:schemeClr val="dk1"/>
                </a:solidFill>
              </a:rPr>
              <a:t> </a:t>
            </a:r>
            <a:r>
              <a:rPr b="1" lang="en" sz="1500" u="sng">
                <a:solidFill>
                  <a:schemeClr val="dk1"/>
                </a:solidFill>
                <a:latin typeface="Roboto"/>
                <a:ea typeface="Roboto"/>
                <a:cs typeface="Roboto"/>
                <a:sym typeface="Roboto"/>
                <a:hlinkClick r:id="rId7">
                  <a:extLst>
                    <a:ext uri="{A12FA001-AC4F-418D-AE19-62706E023703}">
                      <ahyp:hlinkClr val="tx"/>
                    </a:ext>
                  </a:extLst>
                </a:hlinkClick>
              </a:rPr>
              <a:t>What do dolphins eat? - Whale &amp; Dolphin Conservation USA</a:t>
            </a:r>
            <a:endParaRPr b="1" u="sng">
              <a:solidFill>
                <a:schemeClr val="dk1"/>
              </a:solidFill>
            </a:endParaRPr>
          </a:p>
          <a:p>
            <a:pPr indent="0" lvl="0" marL="0" rtl="0" algn="l">
              <a:spcBef>
                <a:spcPts val="1600"/>
              </a:spcBef>
              <a:spcAft>
                <a:spcPts val="1600"/>
              </a:spcAft>
              <a:buNone/>
            </a:pPr>
            <a:r>
              <a:rPr b="1" lang="en">
                <a:solidFill>
                  <a:schemeClr val="dk1"/>
                </a:solidFill>
              </a:rPr>
              <a:t>7.</a:t>
            </a:r>
            <a:r>
              <a:rPr b="1" lang="en" u="sng">
                <a:solidFill>
                  <a:schemeClr val="dk1"/>
                </a:solidFill>
                <a:latin typeface="Roboto"/>
                <a:ea typeface="Roboto"/>
                <a:cs typeface="Roboto"/>
                <a:sym typeface="Roboto"/>
                <a:hlinkClick r:id="rId8">
                  <a:extLst>
                    <a:ext uri="{A12FA001-AC4F-418D-AE19-62706E023703}">
                      <ahyp:hlinkClr val="tx"/>
                    </a:ext>
                  </a:extLst>
                </a:hlinkClick>
              </a:rPr>
              <a:t>Atlantic Bottlenose Dolphin - National Aquarium</a:t>
            </a:r>
            <a:endParaRPr b="1" u="sng">
              <a:solidFill>
                <a:schemeClr val="dk1"/>
              </a:solidFil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2944675" y="151975"/>
            <a:ext cx="3733800" cy="11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Dolphin </a:t>
            </a:r>
            <a:endParaRPr sz="7200"/>
          </a:p>
        </p:txBody>
      </p:sp>
      <p:sp>
        <p:nvSpPr>
          <p:cNvPr id="62" name="Google Shape;62;p14"/>
          <p:cNvSpPr txBox="1"/>
          <p:nvPr>
            <p:ph idx="1" type="body"/>
          </p:nvPr>
        </p:nvSpPr>
        <p:spPr>
          <a:xfrm>
            <a:off x="191125" y="1288675"/>
            <a:ext cx="4122900" cy="325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My creature is a Dolphin, because </a:t>
            </a:r>
            <a:r>
              <a:rPr lang="en"/>
              <a:t> </a:t>
            </a:r>
            <a:r>
              <a:rPr b="1" lang="en">
                <a:solidFill>
                  <a:srgbClr val="202124"/>
                </a:solidFill>
                <a:latin typeface="Roboto"/>
                <a:ea typeface="Roboto"/>
                <a:cs typeface="Roboto"/>
                <a:sym typeface="Roboto"/>
              </a:rPr>
              <a:t>Dolphins have a reputation for being friendly, but they are actually wild animals who should be treated with caution and respect. Interactions with people change dolphin behavior for the worse. They lose their natural wariness, which makes them easy targets for vandalism and shark attack.</a:t>
            </a:r>
            <a:endParaRPr b="1"/>
          </a:p>
        </p:txBody>
      </p:sp>
      <p:pic>
        <p:nvPicPr>
          <p:cNvPr id="63" name="Google Shape;63;p14"/>
          <p:cNvPicPr preferRelativeResize="0"/>
          <p:nvPr/>
        </p:nvPicPr>
        <p:blipFill>
          <a:blip r:embed="rId3">
            <a:alphaModFix/>
          </a:blip>
          <a:stretch>
            <a:fillRect/>
          </a:stretch>
        </p:blipFill>
        <p:spPr>
          <a:xfrm>
            <a:off x="4405800" y="1400650"/>
            <a:ext cx="4525174" cy="370242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20925" y="268025"/>
            <a:ext cx="2820000" cy="69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a:solidFill>
                  <a:srgbClr val="202124"/>
                </a:solidFill>
                <a:latin typeface="Roboto"/>
                <a:ea typeface="Roboto"/>
                <a:cs typeface="Roboto"/>
                <a:sym typeface="Roboto"/>
              </a:rPr>
              <a:t> </a:t>
            </a:r>
            <a:r>
              <a:rPr b="1" lang="en" sz="3600">
                <a:solidFill>
                  <a:srgbClr val="202124"/>
                </a:solidFill>
                <a:latin typeface="Roboto"/>
                <a:ea typeface="Roboto"/>
                <a:cs typeface="Roboto"/>
                <a:sym typeface="Roboto"/>
              </a:rPr>
              <a:t>'Mesonyx', </a:t>
            </a:r>
            <a:endParaRPr b="1" sz="3600"/>
          </a:p>
        </p:txBody>
      </p:sp>
      <p:sp>
        <p:nvSpPr>
          <p:cNvPr id="69" name="Google Shape;69;p15"/>
          <p:cNvSpPr txBox="1"/>
          <p:nvPr>
            <p:ph idx="1" type="body"/>
          </p:nvPr>
        </p:nvSpPr>
        <p:spPr>
          <a:xfrm>
            <a:off x="2969375" y="1117625"/>
            <a:ext cx="3032100" cy="355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202124"/>
                </a:solidFill>
                <a:latin typeface="Roboto"/>
                <a:ea typeface="Roboto"/>
                <a:cs typeface="Roboto"/>
                <a:sym typeface="Roboto"/>
              </a:rPr>
              <a:t>Scientists believe that dolphins evolved from a hoofed, land-living mammal called 'Mesonyx', and returned to live in the seas some fifty million years ago. They may have looked like a large dog originally, but have looked dolphin-shaped for millions of years.</a:t>
            </a:r>
            <a:endParaRPr b="1" u="sng">
              <a:solidFill>
                <a:srgbClr val="202124"/>
              </a:solidFill>
              <a:latin typeface="Roboto"/>
              <a:ea typeface="Roboto"/>
              <a:cs typeface="Roboto"/>
              <a:sym typeface="Roboto"/>
            </a:endParaRPr>
          </a:p>
          <a:p>
            <a:pPr indent="0" lvl="0" marL="0" marR="76200" rtl="0" algn="l">
              <a:lnSpc>
                <a:spcPct val="150000"/>
              </a:lnSpc>
              <a:spcBef>
                <a:spcPts val="0"/>
              </a:spcBef>
              <a:spcAft>
                <a:spcPts val="0"/>
              </a:spcAft>
              <a:buClr>
                <a:schemeClr val="dk1"/>
              </a:buClr>
              <a:buSzPts val="1100"/>
              <a:buFont typeface="Arial"/>
              <a:buNone/>
            </a:pPr>
            <a:r>
              <a:t/>
            </a:r>
            <a:endParaRPr b="1" sz="1200" u="sng">
              <a:solidFill>
                <a:srgbClr val="202124"/>
              </a:solidFill>
              <a:latin typeface="Roboto"/>
              <a:ea typeface="Roboto"/>
              <a:cs typeface="Roboto"/>
              <a:sym typeface="Roboto"/>
            </a:endParaRPr>
          </a:p>
          <a:p>
            <a:pPr indent="0" lvl="0" marL="0" rtl="0" algn="l">
              <a:spcBef>
                <a:spcPts val="0"/>
              </a:spcBef>
              <a:spcAft>
                <a:spcPts val="1600"/>
              </a:spcAft>
              <a:buNone/>
            </a:pPr>
            <a:r>
              <a:t/>
            </a:r>
            <a:endParaRPr b="1" u="sng"/>
          </a:p>
        </p:txBody>
      </p:sp>
      <p:pic>
        <p:nvPicPr>
          <p:cNvPr id="70" name="Google Shape;70;p15"/>
          <p:cNvPicPr preferRelativeResize="0"/>
          <p:nvPr/>
        </p:nvPicPr>
        <p:blipFill>
          <a:blip r:embed="rId3">
            <a:alphaModFix/>
          </a:blip>
          <a:stretch>
            <a:fillRect/>
          </a:stretch>
        </p:blipFill>
        <p:spPr>
          <a:xfrm rot="-1160634">
            <a:off x="435325" y="895325"/>
            <a:ext cx="2100151" cy="1579575"/>
          </a:xfrm>
          <a:prstGeom prst="rect">
            <a:avLst/>
          </a:prstGeom>
          <a:noFill/>
          <a:ln>
            <a:noFill/>
          </a:ln>
        </p:spPr>
      </p:pic>
      <p:pic>
        <p:nvPicPr>
          <p:cNvPr id="71" name="Google Shape;71;p15"/>
          <p:cNvPicPr preferRelativeResize="0"/>
          <p:nvPr/>
        </p:nvPicPr>
        <p:blipFill>
          <a:blip r:embed="rId4">
            <a:alphaModFix/>
          </a:blip>
          <a:stretch>
            <a:fillRect/>
          </a:stretch>
        </p:blipFill>
        <p:spPr>
          <a:xfrm rot="-1767638">
            <a:off x="370912" y="2931301"/>
            <a:ext cx="2228974" cy="1671725"/>
          </a:xfrm>
          <a:prstGeom prst="rect">
            <a:avLst/>
          </a:prstGeom>
          <a:noFill/>
          <a:ln>
            <a:noFill/>
          </a:ln>
        </p:spPr>
      </p:pic>
      <p:pic>
        <p:nvPicPr>
          <p:cNvPr id="72" name="Google Shape;72;p15"/>
          <p:cNvPicPr preferRelativeResize="0"/>
          <p:nvPr/>
        </p:nvPicPr>
        <p:blipFill>
          <a:blip r:embed="rId5">
            <a:alphaModFix/>
          </a:blip>
          <a:stretch>
            <a:fillRect/>
          </a:stretch>
        </p:blipFill>
        <p:spPr>
          <a:xfrm rot="1262330">
            <a:off x="6319929" y="998137"/>
            <a:ext cx="2131900" cy="1598931"/>
          </a:xfrm>
          <a:prstGeom prst="rect">
            <a:avLst/>
          </a:prstGeom>
          <a:noFill/>
          <a:ln>
            <a:noFill/>
          </a:ln>
        </p:spPr>
      </p:pic>
      <p:pic>
        <p:nvPicPr>
          <p:cNvPr id="73" name="Google Shape;73;p15"/>
          <p:cNvPicPr preferRelativeResize="0"/>
          <p:nvPr/>
        </p:nvPicPr>
        <p:blipFill>
          <a:blip r:embed="rId6">
            <a:alphaModFix/>
          </a:blip>
          <a:stretch>
            <a:fillRect/>
          </a:stretch>
        </p:blipFill>
        <p:spPr>
          <a:xfrm rot="1334123">
            <a:off x="6366075" y="3078850"/>
            <a:ext cx="2124976" cy="15140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141850"/>
            <a:ext cx="243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Ecosystem </a:t>
            </a:r>
            <a:endParaRPr/>
          </a:p>
        </p:txBody>
      </p:sp>
      <p:sp>
        <p:nvSpPr>
          <p:cNvPr id="79" name="Google Shape;79;p16"/>
          <p:cNvSpPr txBox="1"/>
          <p:nvPr>
            <p:ph idx="1" type="body"/>
          </p:nvPr>
        </p:nvSpPr>
        <p:spPr>
          <a:xfrm>
            <a:off x="240975" y="1011000"/>
            <a:ext cx="5285700" cy="359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202124"/>
                </a:solidFill>
                <a:latin typeface="Roboto"/>
                <a:ea typeface="Roboto"/>
                <a:cs typeface="Roboto"/>
                <a:sym typeface="Roboto"/>
              </a:rPr>
              <a:t>Bottlenose dolphins are found in temperate and tropical waters around the world. They inhabit a wide variety of habitats, including harbors, bays, gulfs, and estuaries, as well as nearshore coastal waters, deeper waters over the continental shelf, and even far offshore in the open ocean.Dolphins thrive in both tropical and cooler, more temperate waters. Humans have encountered dolphin pods both near shore and in deep offshore waters like the Indian Ocean.</a:t>
            </a:r>
            <a:endParaRPr b="1" i="1"/>
          </a:p>
        </p:txBody>
      </p:sp>
      <p:pic>
        <p:nvPicPr>
          <p:cNvPr id="80" name="Google Shape;80;p16"/>
          <p:cNvPicPr preferRelativeResize="0"/>
          <p:nvPr/>
        </p:nvPicPr>
        <p:blipFill>
          <a:blip r:embed="rId3">
            <a:alphaModFix/>
          </a:blip>
          <a:stretch>
            <a:fillRect/>
          </a:stretch>
        </p:blipFill>
        <p:spPr>
          <a:xfrm>
            <a:off x="5831475" y="0"/>
            <a:ext cx="3312523" cy="2208349"/>
          </a:xfrm>
          <a:prstGeom prst="rect">
            <a:avLst/>
          </a:prstGeom>
          <a:noFill/>
          <a:ln>
            <a:noFill/>
          </a:ln>
        </p:spPr>
      </p:pic>
      <p:pic>
        <p:nvPicPr>
          <p:cNvPr id="81" name="Google Shape;81;p16"/>
          <p:cNvPicPr preferRelativeResize="0"/>
          <p:nvPr/>
        </p:nvPicPr>
        <p:blipFill>
          <a:blip r:embed="rId4">
            <a:alphaModFix/>
          </a:blip>
          <a:stretch>
            <a:fillRect/>
          </a:stretch>
        </p:blipFill>
        <p:spPr>
          <a:xfrm>
            <a:off x="5831475" y="2347024"/>
            <a:ext cx="3312525" cy="2484394"/>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424800" y="53475"/>
            <a:ext cx="229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Consumers </a:t>
            </a:r>
            <a:endParaRPr/>
          </a:p>
        </p:txBody>
      </p:sp>
      <p:sp>
        <p:nvSpPr>
          <p:cNvPr id="87" name="Google Shape;87;p17"/>
          <p:cNvSpPr txBox="1"/>
          <p:nvPr>
            <p:ph idx="1" type="body"/>
          </p:nvPr>
        </p:nvSpPr>
        <p:spPr>
          <a:xfrm>
            <a:off x="0" y="1152475"/>
            <a:ext cx="6382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202124"/>
                </a:solidFill>
                <a:latin typeface="Roboto"/>
                <a:ea typeface="Roboto"/>
                <a:cs typeface="Roboto"/>
                <a:sym typeface="Roboto"/>
              </a:rPr>
              <a:t>Dolphins are consumers like many other animals. Consumers are animals that need to eat other plants and/or animals in order to survive. Dolphins are a type of consumer called a carnivore because they eat only meat. Dolphins are part of an ocean food chain.Dolphins eat a variety of fish, squid, shrimps, jellyfish and octopuses. The types of fish and other creatures dolphins eat depend on the species of dolphin, where the dolphins live and the wildlife that shares their habitats.</a:t>
            </a:r>
            <a:endParaRPr b="1"/>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4389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6000"/>
              <a:t>Food </a:t>
            </a:r>
            <a:r>
              <a:rPr b="1" lang="en" sz="6000"/>
              <a:t> </a:t>
            </a:r>
            <a:endParaRPr b="1" sz="6000"/>
          </a:p>
          <a:p>
            <a:pPr indent="0" lvl="0" marL="0" rtl="0" algn="l">
              <a:spcBef>
                <a:spcPts val="0"/>
              </a:spcBef>
              <a:spcAft>
                <a:spcPts val="0"/>
              </a:spcAft>
              <a:buNone/>
            </a:pPr>
            <a:r>
              <a:t/>
            </a:r>
            <a:endParaRPr/>
          </a:p>
        </p:txBody>
      </p:sp>
      <p:sp>
        <p:nvSpPr>
          <p:cNvPr id="93" name="Google Shape;93;p18"/>
          <p:cNvSpPr txBox="1"/>
          <p:nvPr>
            <p:ph idx="1" type="body"/>
          </p:nvPr>
        </p:nvSpPr>
        <p:spPr>
          <a:xfrm>
            <a:off x="0" y="974150"/>
            <a:ext cx="7187100" cy="248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202124"/>
                </a:solidFill>
                <a:latin typeface="Roboto"/>
                <a:ea typeface="Roboto"/>
                <a:cs typeface="Roboto"/>
                <a:sym typeface="Roboto"/>
              </a:rPr>
              <a:t>Bottlenose dolphins are top ocean predators with few predators of their own, although they sometimes become prey for sharks and orcas. They can also become entangled in fishing gear and are still hunted by humans in some parts of the world.</a:t>
            </a:r>
            <a:endParaRPr b="1"/>
          </a:p>
        </p:txBody>
      </p:sp>
      <p:sp>
        <p:nvSpPr>
          <p:cNvPr id="94" name="Google Shape;94;p18"/>
          <p:cNvSpPr txBox="1"/>
          <p:nvPr/>
        </p:nvSpPr>
        <p:spPr>
          <a:xfrm>
            <a:off x="2660900" y="2770625"/>
            <a:ext cx="522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5" name="Google Shape;95;p18"/>
          <p:cNvPicPr preferRelativeResize="0"/>
          <p:nvPr/>
        </p:nvPicPr>
        <p:blipFill>
          <a:blip r:embed="rId4">
            <a:alphaModFix/>
          </a:blip>
          <a:stretch>
            <a:fillRect/>
          </a:stretch>
        </p:blipFill>
        <p:spPr>
          <a:xfrm>
            <a:off x="5527550" y="2770625"/>
            <a:ext cx="3168399" cy="178222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0" y="396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Fight </a:t>
            </a:r>
            <a:endParaRPr b="1" sz="3600"/>
          </a:p>
        </p:txBody>
      </p:sp>
      <p:sp>
        <p:nvSpPr>
          <p:cNvPr id="101" name="Google Shape;101;p19"/>
          <p:cNvSpPr txBox="1"/>
          <p:nvPr>
            <p:ph idx="1" type="body"/>
          </p:nvPr>
        </p:nvSpPr>
        <p:spPr>
          <a:xfrm>
            <a:off x="68525" y="11890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202124"/>
                </a:solidFill>
                <a:latin typeface="Roboto"/>
                <a:ea typeface="Roboto"/>
                <a:cs typeface="Roboto"/>
                <a:sym typeface="Roboto"/>
              </a:rPr>
              <a:t>Dolphins have many adaptations that help them survive in the ocean. Their bodies have been streamlined and their limbs have been modified. The pectoral flippers on the sides of their body help the animal steer and stop.</a:t>
            </a:r>
            <a:endParaRPr b="1"/>
          </a:p>
        </p:txBody>
      </p:sp>
      <p:pic>
        <p:nvPicPr>
          <p:cNvPr id="102" name="Google Shape;102;p19"/>
          <p:cNvPicPr preferRelativeResize="0"/>
          <p:nvPr/>
        </p:nvPicPr>
        <p:blipFill>
          <a:blip r:embed="rId4">
            <a:alphaModFix/>
          </a:blip>
          <a:stretch>
            <a:fillRect/>
          </a:stretch>
        </p:blipFill>
        <p:spPr>
          <a:xfrm>
            <a:off x="6169481" y="2516150"/>
            <a:ext cx="2730150" cy="1824100"/>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5CC"/>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0" y="162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Dolphins</a:t>
            </a:r>
            <a:r>
              <a:rPr lang="en"/>
              <a:t>:</a:t>
            </a:r>
            <a:endParaRPr/>
          </a:p>
        </p:txBody>
      </p:sp>
      <p:sp>
        <p:nvSpPr>
          <p:cNvPr id="108" name="Google Shape;108;p20"/>
          <p:cNvSpPr txBox="1"/>
          <p:nvPr>
            <p:ph idx="1" type="body"/>
          </p:nvPr>
        </p:nvSpPr>
        <p:spPr>
          <a:xfrm>
            <a:off x="0" y="788675"/>
            <a:ext cx="5305800" cy="39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202124"/>
                </a:solidFill>
                <a:latin typeface="Roboto"/>
                <a:ea typeface="Roboto"/>
                <a:cs typeface="Roboto"/>
                <a:sym typeface="Roboto"/>
              </a:rPr>
              <a:t>In general, bottlenose dolphins are 2 to 3.9 m (6.6 to 12.8 ft.). Their average weight is 150 to 200 kg (331.5 to 442 lbs.). Maximum length and weight reported in the wild was from an individual in the Eastern North Atlantic that measured 4.1 m (13.5 ft.) and 650 kg (1,400 lbs.).Adult males are about </a:t>
            </a:r>
            <a:r>
              <a:rPr b="1" i="1" lang="en">
                <a:solidFill>
                  <a:srgbClr val="202124"/>
                </a:solidFill>
                <a:latin typeface="Roboto"/>
                <a:ea typeface="Roboto"/>
                <a:cs typeface="Roboto"/>
                <a:sym typeface="Roboto"/>
              </a:rPr>
              <a:t>18 ft</a:t>
            </a:r>
            <a:r>
              <a:rPr b="1" i="1" lang="en">
                <a:solidFill>
                  <a:srgbClr val="202124"/>
                </a:solidFill>
                <a:latin typeface="Roboto"/>
                <a:ea typeface="Roboto"/>
                <a:cs typeface="Roboto"/>
                <a:sym typeface="Roboto"/>
              </a:rPr>
              <a:t> in length whereas adult females can reach about </a:t>
            </a:r>
            <a:r>
              <a:rPr b="1" i="1" lang="en">
                <a:solidFill>
                  <a:srgbClr val="202124"/>
                </a:solidFill>
                <a:latin typeface="Roboto"/>
                <a:ea typeface="Roboto"/>
                <a:cs typeface="Roboto"/>
                <a:sym typeface="Roboto"/>
              </a:rPr>
              <a:t>12 ft</a:t>
            </a:r>
            <a:r>
              <a:rPr b="1" i="1" lang="en">
                <a:solidFill>
                  <a:srgbClr val="202124"/>
                </a:solidFill>
                <a:latin typeface="Roboto"/>
                <a:ea typeface="Roboto"/>
                <a:cs typeface="Roboto"/>
                <a:sym typeface="Roboto"/>
              </a:rPr>
              <a:t> in length. ... They reach an average </a:t>
            </a:r>
            <a:r>
              <a:rPr b="1" i="1" lang="en">
                <a:solidFill>
                  <a:srgbClr val="202124"/>
                </a:solidFill>
                <a:latin typeface="Roboto"/>
                <a:ea typeface="Roboto"/>
                <a:cs typeface="Roboto"/>
                <a:sym typeface="Roboto"/>
              </a:rPr>
              <a:t>10 ft</a:t>
            </a:r>
            <a:r>
              <a:rPr b="1" i="1" lang="en">
                <a:solidFill>
                  <a:srgbClr val="202124"/>
                </a:solidFill>
                <a:latin typeface="Roboto"/>
                <a:ea typeface="Roboto"/>
                <a:cs typeface="Roboto"/>
                <a:sym typeface="Roboto"/>
              </a:rPr>
              <a:t> to 13 ft and like most dolphins males are typically slightly larger than females, Weighing </a:t>
            </a:r>
            <a:r>
              <a:rPr b="1" i="1" lang="en">
                <a:solidFill>
                  <a:srgbClr val="202124"/>
                </a:solidFill>
                <a:latin typeface="Roboto"/>
                <a:ea typeface="Roboto"/>
                <a:cs typeface="Roboto"/>
                <a:sym typeface="Roboto"/>
              </a:rPr>
              <a:t>660 lbs</a:t>
            </a:r>
            <a:r>
              <a:rPr b="1" i="1" lang="en">
                <a:solidFill>
                  <a:srgbClr val="202124"/>
                </a:solidFill>
                <a:latin typeface="Roboto"/>
                <a:ea typeface="Roboto"/>
                <a:cs typeface="Roboto"/>
                <a:sym typeface="Roboto"/>
              </a:rPr>
              <a:t> to 1,100lbs making it the largest species called “dolphin”. </a:t>
            </a:r>
            <a:r>
              <a:rPr b="1" i="1" lang="en">
                <a:solidFill>
                  <a:srgbClr val="202124"/>
                </a:solidFill>
                <a:latin typeface="Roboto"/>
                <a:ea typeface="Roboto"/>
                <a:cs typeface="Roboto"/>
                <a:sym typeface="Roboto"/>
              </a:rPr>
              <a:t>Dolphins</a:t>
            </a:r>
            <a:r>
              <a:rPr b="1" i="1" lang="en">
                <a:solidFill>
                  <a:srgbClr val="202124"/>
                </a:solidFill>
                <a:latin typeface="Roboto"/>
                <a:ea typeface="Roboto"/>
                <a:cs typeface="Roboto"/>
                <a:sym typeface="Roboto"/>
              </a:rPr>
              <a:t> can also </a:t>
            </a:r>
            <a:r>
              <a:rPr b="1" i="1" lang="en">
                <a:solidFill>
                  <a:srgbClr val="202124"/>
                </a:solidFill>
                <a:latin typeface="Roboto"/>
                <a:ea typeface="Roboto"/>
                <a:cs typeface="Roboto"/>
                <a:sym typeface="Roboto"/>
              </a:rPr>
              <a:t>live</a:t>
            </a:r>
            <a:r>
              <a:rPr b="1" i="1" lang="en">
                <a:solidFill>
                  <a:srgbClr val="202124"/>
                </a:solidFill>
                <a:latin typeface="Roboto"/>
                <a:ea typeface="Roboto"/>
                <a:cs typeface="Roboto"/>
                <a:sym typeface="Roboto"/>
              </a:rPr>
              <a:t> up to 40 years without dying. </a:t>
            </a:r>
            <a:endParaRPr b="1" i="1"/>
          </a:p>
        </p:txBody>
      </p:sp>
      <p:pic>
        <p:nvPicPr>
          <p:cNvPr id="109" name="Google Shape;109;p20"/>
          <p:cNvPicPr preferRelativeResize="0"/>
          <p:nvPr/>
        </p:nvPicPr>
        <p:blipFill>
          <a:blip r:embed="rId3">
            <a:alphaModFix/>
          </a:blip>
          <a:stretch>
            <a:fillRect/>
          </a:stretch>
        </p:blipFill>
        <p:spPr>
          <a:xfrm>
            <a:off x="5610600" y="0"/>
            <a:ext cx="3533400" cy="2650050"/>
          </a:xfrm>
          <a:prstGeom prst="rect">
            <a:avLst/>
          </a:prstGeom>
          <a:noFill/>
          <a:ln>
            <a:noFill/>
          </a:ln>
        </p:spPr>
      </p:pic>
      <p:pic>
        <p:nvPicPr>
          <p:cNvPr id="110" name="Google Shape;110;p20"/>
          <p:cNvPicPr preferRelativeResize="0"/>
          <p:nvPr/>
        </p:nvPicPr>
        <p:blipFill>
          <a:blip r:embed="rId4">
            <a:alphaModFix/>
          </a:blip>
          <a:stretch>
            <a:fillRect/>
          </a:stretch>
        </p:blipFill>
        <p:spPr>
          <a:xfrm>
            <a:off x="5610600" y="2954850"/>
            <a:ext cx="3533400" cy="21886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129800" y="141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Facts about </a:t>
            </a:r>
            <a:r>
              <a:rPr lang="en"/>
              <a:t>dolphins</a:t>
            </a:r>
            <a:r>
              <a:rPr lang="en"/>
              <a:t> </a:t>
            </a:r>
            <a:endParaRPr/>
          </a:p>
        </p:txBody>
      </p:sp>
      <p:pic>
        <p:nvPicPr>
          <p:cNvPr descr="Image result for Please include 8 facts about a dolphin" id="116" name="Google Shape;116;p21"/>
          <p:cNvPicPr preferRelativeResize="0"/>
          <p:nvPr/>
        </p:nvPicPr>
        <p:blipFill>
          <a:blip r:embed="rId3">
            <a:alphaModFix/>
          </a:blip>
          <a:stretch>
            <a:fillRect/>
          </a:stretch>
        </p:blipFill>
        <p:spPr>
          <a:xfrm rot="1087363">
            <a:off x="7124950" y="1047750"/>
            <a:ext cx="1666875" cy="1524000"/>
          </a:xfrm>
          <a:prstGeom prst="rect">
            <a:avLst/>
          </a:prstGeom>
          <a:noFill/>
          <a:ln>
            <a:noFill/>
          </a:ln>
        </p:spPr>
      </p:pic>
      <p:sp>
        <p:nvSpPr>
          <p:cNvPr id="117" name="Google Shape;117;p21"/>
          <p:cNvSpPr txBox="1"/>
          <p:nvPr/>
        </p:nvSpPr>
        <p:spPr>
          <a:xfrm>
            <a:off x="0" y="714575"/>
            <a:ext cx="6130500" cy="3434400"/>
          </a:xfrm>
          <a:prstGeom prst="rect">
            <a:avLst/>
          </a:prstGeom>
          <a:noFill/>
          <a:ln>
            <a:noFill/>
          </a:ln>
        </p:spPr>
        <p:txBody>
          <a:bodyPr anchorCtr="0" anchor="ctr" bIns="91425" lIns="91425" spcFirstLastPara="1" rIns="91425" wrap="square" tIns="91425">
            <a:noAutofit/>
          </a:bodyPr>
          <a:lstStyle/>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Dolphins can be found all over the world and in different environments. ...</a:t>
            </a:r>
            <a:endParaRPr b="1" sz="1800">
              <a:solidFill>
                <a:srgbClr val="202124"/>
              </a:solidFill>
              <a:latin typeface="Roboto"/>
              <a:ea typeface="Roboto"/>
              <a:cs typeface="Roboto"/>
              <a:sym typeface="Roboto"/>
            </a:endParaRPr>
          </a:p>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Freshwater dolphins. ...</a:t>
            </a:r>
            <a:endParaRPr b="1" sz="1800">
              <a:solidFill>
                <a:srgbClr val="202124"/>
              </a:solidFill>
              <a:latin typeface="Roboto"/>
              <a:ea typeface="Roboto"/>
              <a:cs typeface="Roboto"/>
              <a:sym typeface="Roboto"/>
            </a:endParaRPr>
          </a:p>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Underwater noise pollution is a real threat to dolphins. ...</a:t>
            </a:r>
            <a:endParaRPr b="1" sz="1800">
              <a:solidFill>
                <a:srgbClr val="202124"/>
              </a:solidFill>
              <a:latin typeface="Roboto"/>
              <a:ea typeface="Roboto"/>
              <a:cs typeface="Roboto"/>
              <a:sym typeface="Roboto"/>
            </a:endParaRPr>
          </a:p>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They're fast sprinters. ...</a:t>
            </a:r>
            <a:endParaRPr b="1" sz="1800">
              <a:solidFill>
                <a:srgbClr val="202124"/>
              </a:solidFill>
              <a:latin typeface="Roboto"/>
              <a:ea typeface="Roboto"/>
              <a:cs typeface="Roboto"/>
              <a:sym typeface="Roboto"/>
            </a:endParaRPr>
          </a:p>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How do you eat a fish? ...</a:t>
            </a:r>
            <a:endParaRPr b="1" sz="1800">
              <a:solidFill>
                <a:srgbClr val="202124"/>
              </a:solidFill>
              <a:latin typeface="Roboto"/>
              <a:ea typeface="Roboto"/>
              <a:cs typeface="Roboto"/>
              <a:sym typeface="Roboto"/>
            </a:endParaRPr>
          </a:p>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They like to blow bubbles. ...</a:t>
            </a:r>
            <a:endParaRPr b="1" sz="1800">
              <a:solidFill>
                <a:srgbClr val="202124"/>
              </a:solidFill>
              <a:latin typeface="Roboto"/>
              <a:ea typeface="Roboto"/>
              <a:cs typeface="Roboto"/>
              <a:sym typeface="Roboto"/>
            </a:endParaRPr>
          </a:p>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Dolphins are chatty animals. ...</a:t>
            </a:r>
            <a:endParaRPr b="1" sz="1800">
              <a:solidFill>
                <a:srgbClr val="202124"/>
              </a:solidFill>
              <a:latin typeface="Roboto"/>
              <a:ea typeface="Roboto"/>
              <a:cs typeface="Roboto"/>
              <a:sym typeface="Roboto"/>
            </a:endParaRPr>
          </a:p>
          <a:p>
            <a:pPr indent="-342900" lvl="0" marL="647700" marR="190500" rtl="0" algn="l">
              <a:lnSpc>
                <a:spcPct val="115000"/>
              </a:lnSpc>
              <a:spcBef>
                <a:spcPts val="0"/>
              </a:spcBef>
              <a:spcAft>
                <a:spcPts val="0"/>
              </a:spcAft>
              <a:buClr>
                <a:srgbClr val="202124"/>
              </a:buClr>
              <a:buSzPts val="1800"/>
              <a:buFont typeface="Roboto"/>
              <a:buChar char="●"/>
            </a:pPr>
            <a:r>
              <a:rPr b="1" lang="en" sz="1800">
                <a:solidFill>
                  <a:srgbClr val="202124"/>
                </a:solidFill>
                <a:latin typeface="Roboto"/>
                <a:ea typeface="Roboto"/>
                <a:cs typeface="Roboto"/>
                <a:sym typeface="Roboto"/>
              </a:rPr>
              <a:t>They're intelligent, like us.</a:t>
            </a:r>
            <a:endParaRPr b="1" sz="1800">
              <a:solidFill>
                <a:srgbClr val="202124"/>
              </a:solidFill>
              <a:latin typeface="Roboto"/>
              <a:ea typeface="Roboto"/>
              <a:cs typeface="Roboto"/>
              <a:sym typeface="Roboto"/>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