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9" name="Jayna Fo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5"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19T18:22:32.658">
    <p:pos x="242" y="712"/>
    <p:text>https://a-z-animals.com/animals/gecko/</p:text>
  </p:cm>
  <p:cm authorId="0" idx="2" dt="2022-01-20T18:01:12.790">
    <p:pos x="242" y="812"/>
    <p:text>https://www.petco.com/content/petco/PetcoStore/en_US/pet-services/resource-center/caresheets/fun-facts-about-leopard-geckos.html</p:text>
  </p:cm>
  <p:cm authorId="0" idx="3" dt="2022-01-19T18:34:20.926">
    <p:pos x="242" y="912"/>
    <p:text>https://www.rspca.org.uk/adviceandwelfare/pets/other/leopardgecko#:~:text=A%20leopard%20gecko%20can%20grow,one%20is%20a%20big%20commitment.</p:text>
  </p:cm>
  <p:cm authorId="0" idx="4" dt="2022-01-18T18:34:11.473">
    <p:pos x="242" y="1012"/>
    <p:text>https://www.oaklandzoo.org/animals/leopard-gecko#:~:text=Found%20throughout%20Asia%20and%20the,always%20found%20on%20rocky%20outcroppings.</p:text>
  </p:cm>
  <p:cm authorId="0" idx="5" dt="2022-01-18T18:36:58.758">
    <p:pos x="242" y="1112"/>
    <p:text>https://wrangle.org/ecotype/north-american-desert-grassland#:~:text=Overall%2C%20desert%20grasslands%20are%20characterized,ranges%20between%20200%2D240%20days.</p:text>
  </p:cm>
  <p:cm authorId="0" idx="6" dt="2022-01-19T18:10:08.280">
    <p:pos x="242" y="1212"/>
    <p:text>https://www.rspca.org.uk/adviceandwelfare/pets/other/leopardgecko#:~:text=Leopard%20geckos%20eat%20a%20diet,and%20adults%20every%20other%20day.</p:text>
  </p:cm>
  <p:cm authorId="0" idx="7" dt="2022-01-19T18:09:34.193">
    <p:pos x="242" y="1312"/>
    <p:text>https://a-z-animals.com/animals/gecko/#:~:text=Are%20Geckos%20herbivores%2C%20carnivores%2C%20or,meaning%20they%20eat%20other%20animals.</p:text>
  </p:cm>
  <p:cm authorId="0" idx="8" dt="2022-01-19T18:28:04.948">
    <p:pos x="242" y="1412"/>
    <p:text>https://reptilia.org/leopard-gecko/#:~:text=Size%20and%20Behaviour&amp;text=Hatchlings%20are%20on%20average%207,about%2060%20to%2080%20grams.</p:text>
  </p:cm>
  <p:cm authorId="0" idx="9" dt="2022-01-18T18:33:35.971">
    <p:pos x="242" y="1512"/>
    <p:text>https://animals.net/leopard-gecko/#:~:text=Habitat%20of%20the%20Leopard%20Gecko&amp;text=They%20live%20in%20dry%20deserts,the%20tough%20get%20going%2C%20underground!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f04fd040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0f04fd040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f04fd040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0f04fd040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f04fd040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0f04fd040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f04fd040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f04fd040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0c690cae8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0c690cae8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ec293089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ec293089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0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None/>
            </a:pPr>
            <a:r>
              <a:rPr lang="en"/>
              <a:t>0 Accuracy of information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highlight>
                  <a:srgbClr val="00FF00"/>
                </a:highlight>
              </a:rPr>
              <a:t>Please reformat this page as those notes will not show up in the slideshow.</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ec29308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ec29308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rPr lang="en">
                <a:highlight>
                  <a:srgbClr val="00FF00"/>
                </a:highlight>
              </a:rPr>
              <a:t>Gecko should be capitalized on all slides.</a:t>
            </a:r>
            <a:endParaRPr>
              <a:highlight>
                <a:srgbClr val="00FF00"/>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0ec293089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0ec293089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ec293089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ec293089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f04fd040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0f04fd040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0f04fd04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0f04fd04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f04fd040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f04fd040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f04fd040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f04fd040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0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0f04fd040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0f04fd040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Background Color </a:t>
            </a:r>
            <a:endParaRPr/>
          </a:p>
          <a:p>
            <a:pPr indent="0" lvl="0" marL="0" rtl="0" algn="l">
              <a:spcBef>
                <a:spcPts val="0"/>
              </a:spcBef>
              <a:spcAft>
                <a:spcPts val="0"/>
              </a:spcAft>
              <a:buClr>
                <a:schemeClr val="dk1"/>
              </a:buClr>
              <a:buSzPts val="1100"/>
              <a:buFont typeface="Arial"/>
              <a:buNone/>
            </a:pPr>
            <a:r>
              <a:rPr lang="en"/>
              <a:t>1 Title (or write the question) </a:t>
            </a:r>
            <a:endParaRPr/>
          </a:p>
          <a:p>
            <a:pPr indent="0" lvl="0" marL="0" rtl="0" algn="l">
              <a:spcBef>
                <a:spcPts val="0"/>
              </a:spcBef>
              <a:spcAft>
                <a:spcPts val="0"/>
              </a:spcAft>
              <a:buClr>
                <a:schemeClr val="dk1"/>
              </a:buClr>
              <a:buSzPts val="1100"/>
              <a:buFont typeface="Arial"/>
              <a:buNone/>
            </a:pPr>
            <a:r>
              <a:rPr lang="en"/>
              <a:t>1 Pictures </a:t>
            </a:r>
            <a:endParaRPr/>
          </a:p>
          <a:p>
            <a:pPr indent="0" lvl="0" marL="0" rtl="0" algn="l">
              <a:spcBef>
                <a:spcPts val="0"/>
              </a:spcBef>
              <a:spcAft>
                <a:spcPts val="0"/>
              </a:spcAft>
              <a:buClr>
                <a:schemeClr val="dk1"/>
              </a:buClr>
              <a:buSzPts val="1100"/>
              <a:buFont typeface="Arial"/>
              <a:buNone/>
            </a:pPr>
            <a:r>
              <a:rPr lang="en"/>
              <a:t>1 Include Transitions </a:t>
            </a:r>
            <a:endParaRPr/>
          </a:p>
          <a:p>
            <a:pPr indent="0" lvl="0" marL="0" rtl="0" algn="l">
              <a:spcBef>
                <a:spcPts val="0"/>
              </a:spcBef>
              <a:spcAft>
                <a:spcPts val="0"/>
              </a:spcAft>
              <a:buClr>
                <a:schemeClr val="dk1"/>
              </a:buClr>
              <a:buSzPts val="1100"/>
              <a:buFont typeface="Arial"/>
              <a:buNone/>
            </a:pPr>
            <a:r>
              <a:rPr lang="en"/>
              <a:t>1 Answering  question  using  complete  sentences  (multiple sentences if needed to fully explain your answer) </a:t>
            </a:r>
            <a:endParaRPr/>
          </a:p>
          <a:p>
            <a:pPr indent="0" lvl="0" marL="0" rtl="0" algn="l">
              <a:spcBef>
                <a:spcPts val="0"/>
              </a:spcBef>
              <a:spcAft>
                <a:spcPts val="0"/>
              </a:spcAft>
              <a:buClr>
                <a:schemeClr val="dk1"/>
              </a:buClr>
              <a:buSzPts val="1100"/>
              <a:buFont typeface="Arial"/>
              <a:buNone/>
            </a:pPr>
            <a:r>
              <a:rPr lang="en"/>
              <a:t>1 Accuracy of information</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474750"/>
            <a:ext cx="8520600" cy="148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93C47D"/>
                </a:solidFill>
              </a:rPr>
              <a:t>Leopard Gecko Project</a:t>
            </a:r>
            <a:endParaRPr>
              <a:solidFill>
                <a:srgbClr val="93C47D"/>
              </a:solidFill>
            </a:endParaRPr>
          </a:p>
        </p:txBody>
      </p:sp>
      <p:sp>
        <p:nvSpPr>
          <p:cNvPr id="55" name="Google Shape;55;p13"/>
          <p:cNvSpPr txBox="1"/>
          <p:nvPr>
            <p:ph idx="1" type="subTitle"/>
          </p:nvPr>
        </p:nvSpPr>
        <p:spPr>
          <a:xfrm>
            <a:off x="63000" y="121050"/>
            <a:ext cx="2288400" cy="3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rPr>
              <a:t>By Jayna F</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4" name="Shape 124"/>
        <p:cNvGrpSpPr/>
        <p:nvPr/>
      </p:nvGrpSpPr>
      <p:grpSpPr>
        <a:xfrm>
          <a:off x="0" y="0"/>
          <a:ext cx="0" cy="0"/>
          <a:chOff x="0" y="0"/>
          <a:chExt cx="0" cy="0"/>
        </a:xfrm>
      </p:grpSpPr>
      <p:sp>
        <p:nvSpPr>
          <p:cNvPr id="125" name="Google Shape;125;p22"/>
          <p:cNvSpPr txBox="1"/>
          <p:nvPr>
            <p:ph type="title"/>
          </p:nvPr>
        </p:nvSpPr>
        <p:spPr>
          <a:xfrm>
            <a:off x="62325" y="4363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What are features of a leopard gecko?</a:t>
            </a:r>
            <a:endParaRPr>
              <a:solidFill>
                <a:schemeClr val="lt1"/>
              </a:solidFill>
            </a:endParaRPr>
          </a:p>
        </p:txBody>
      </p:sp>
      <p:sp>
        <p:nvSpPr>
          <p:cNvPr id="126" name="Google Shape;126;p22"/>
          <p:cNvSpPr txBox="1"/>
          <p:nvPr/>
        </p:nvSpPr>
        <p:spPr>
          <a:xfrm>
            <a:off x="352325" y="1512025"/>
            <a:ext cx="4312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Hatchlings are normally 7-10 cm. They weigh 2-5 grams. Adults are normally 18-28 in, and weigh 50-80 grams. It also depends on gender.</a:t>
            </a:r>
            <a:endParaRPr>
              <a:solidFill>
                <a:srgbClr val="999999"/>
              </a:solidFill>
            </a:endParaRPr>
          </a:p>
        </p:txBody>
      </p:sp>
      <p:pic>
        <p:nvPicPr>
          <p:cNvPr id="127" name="Google Shape;127;p22"/>
          <p:cNvPicPr preferRelativeResize="0"/>
          <p:nvPr/>
        </p:nvPicPr>
        <p:blipFill>
          <a:blip r:embed="rId3">
            <a:alphaModFix/>
          </a:blip>
          <a:stretch>
            <a:fillRect/>
          </a:stretch>
        </p:blipFill>
        <p:spPr>
          <a:xfrm>
            <a:off x="5503725" y="1612500"/>
            <a:ext cx="2752725" cy="1657350"/>
          </a:xfrm>
          <a:prstGeom prst="rect">
            <a:avLst/>
          </a:prstGeom>
          <a:noFill/>
          <a:ln>
            <a:noFill/>
          </a:ln>
        </p:spPr>
      </p:pic>
      <p:pic>
        <p:nvPicPr>
          <p:cNvPr id="128" name="Google Shape;128;p22"/>
          <p:cNvPicPr preferRelativeResize="0"/>
          <p:nvPr/>
        </p:nvPicPr>
        <p:blipFill>
          <a:blip r:embed="rId4">
            <a:alphaModFix/>
          </a:blip>
          <a:stretch>
            <a:fillRect/>
          </a:stretch>
        </p:blipFill>
        <p:spPr>
          <a:xfrm>
            <a:off x="152400" y="3422250"/>
            <a:ext cx="2094495" cy="1568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 name="Shape 132"/>
        <p:cNvGrpSpPr/>
        <p:nvPr/>
      </p:nvGrpSpPr>
      <p:grpSpPr>
        <a:xfrm>
          <a:off x="0" y="0"/>
          <a:ext cx="0" cy="0"/>
          <a:chOff x="0" y="0"/>
          <a:chExt cx="0" cy="0"/>
        </a:xfrm>
      </p:grpSpPr>
      <p:sp>
        <p:nvSpPr>
          <p:cNvPr id="133" name="Google Shape;133;p23"/>
          <p:cNvSpPr txBox="1"/>
          <p:nvPr>
            <p:ph type="title"/>
          </p:nvPr>
        </p:nvSpPr>
        <p:spPr>
          <a:xfrm>
            <a:off x="259850" y="37374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What are the differences of males and females?</a:t>
            </a:r>
            <a:endParaRPr>
              <a:solidFill>
                <a:schemeClr val="lt1"/>
              </a:solidFill>
            </a:endParaRPr>
          </a:p>
        </p:txBody>
      </p:sp>
      <p:sp>
        <p:nvSpPr>
          <p:cNvPr id="134" name="Google Shape;134;p23"/>
          <p:cNvSpPr txBox="1"/>
          <p:nvPr/>
        </p:nvSpPr>
        <p:spPr>
          <a:xfrm>
            <a:off x="144275" y="440875"/>
            <a:ext cx="363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5" name="Google Shape;135;p23"/>
          <p:cNvSpPr txBox="1"/>
          <p:nvPr/>
        </p:nvSpPr>
        <p:spPr>
          <a:xfrm>
            <a:off x="320550" y="212725"/>
            <a:ext cx="295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Females</a:t>
            </a:r>
            <a:endParaRPr sz="1800">
              <a:solidFill>
                <a:schemeClr val="lt1"/>
              </a:solidFill>
            </a:endParaRPr>
          </a:p>
        </p:txBody>
      </p:sp>
      <p:sp>
        <p:nvSpPr>
          <p:cNvPr id="136" name="Google Shape;136;p23"/>
          <p:cNvSpPr txBox="1"/>
          <p:nvPr/>
        </p:nvSpPr>
        <p:spPr>
          <a:xfrm>
            <a:off x="362050" y="731225"/>
            <a:ext cx="2146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Char char="●"/>
            </a:pPr>
            <a:r>
              <a:rPr lang="en">
                <a:solidFill>
                  <a:schemeClr val="lt1"/>
                </a:solidFill>
              </a:rPr>
              <a:t>Weigh 50-70 grams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Are 18-20 cm </a:t>
            </a:r>
            <a:endParaRPr>
              <a:solidFill>
                <a:schemeClr val="lt1"/>
              </a:solidFill>
            </a:endParaRPr>
          </a:p>
        </p:txBody>
      </p:sp>
      <p:sp>
        <p:nvSpPr>
          <p:cNvPr id="137" name="Google Shape;137;p23"/>
          <p:cNvSpPr txBox="1"/>
          <p:nvPr/>
        </p:nvSpPr>
        <p:spPr>
          <a:xfrm>
            <a:off x="434650" y="1892650"/>
            <a:ext cx="146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Males</a:t>
            </a:r>
            <a:endParaRPr sz="1800">
              <a:solidFill>
                <a:schemeClr val="lt1"/>
              </a:solidFill>
            </a:endParaRPr>
          </a:p>
        </p:txBody>
      </p:sp>
      <p:sp>
        <p:nvSpPr>
          <p:cNvPr id="138" name="Google Shape;138;p23"/>
          <p:cNvSpPr txBox="1"/>
          <p:nvPr/>
        </p:nvSpPr>
        <p:spPr>
          <a:xfrm>
            <a:off x="538350" y="2348950"/>
            <a:ext cx="2146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Char char="●"/>
            </a:pPr>
            <a:r>
              <a:rPr lang="en">
                <a:solidFill>
                  <a:schemeClr val="lt1"/>
                </a:solidFill>
              </a:rPr>
              <a:t>Weigh 60-80 grams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Are 20-28 cm.</a:t>
            </a:r>
            <a:endParaRPr>
              <a:solidFill>
                <a:schemeClr val="lt1"/>
              </a:solidFill>
            </a:endParaRPr>
          </a:p>
        </p:txBody>
      </p:sp>
      <p:pic>
        <p:nvPicPr>
          <p:cNvPr id="139" name="Google Shape;139;p23"/>
          <p:cNvPicPr preferRelativeResize="0"/>
          <p:nvPr/>
        </p:nvPicPr>
        <p:blipFill>
          <a:blip r:embed="rId3">
            <a:alphaModFix/>
          </a:blip>
          <a:stretch>
            <a:fillRect/>
          </a:stretch>
        </p:blipFill>
        <p:spPr>
          <a:xfrm>
            <a:off x="5732825" y="152400"/>
            <a:ext cx="3258776" cy="1833601"/>
          </a:xfrm>
          <a:prstGeom prst="rect">
            <a:avLst/>
          </a:prstGeom>
          <a:noFill/>
          <a:ln>
            <a:noFill/>
          </a:ln>
        </p:spPr>
      </p:pic>
      <p:pic>
        <p:nvPicPr>
          <p:cNvPr id="140" name="Google Shape;140;p23"/>
          <p:cNvPicPr preferRelativeResize="0"/>
          <p:nvPr/>
        </p:nvPicPr>
        <p:blipFill>
          <a:blip r:embed="rId4">
            <a:alphaModFix/>
          </a:blip>
          <a:stretch>
            <a:fillRect/>
          </a:stretch>
        </p:blipFill>
        <p:spPr>
          <a:xfrm>
            <a:off x="2919150" y="2183024"/>
            <a:ext cx="2703072" cy="141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4" name="Shape 144"/>
        <p:cNvGrpSpPr/>
        <p:nvPr/>
      </p:nvGrpSpPr>
      <p:grpSpPr>
        <a:xfrm>
          <a:off x="0" y="0"/>
          <a:ext cx="0" cy="0"/>
          <a:chOff x="0" y="0"/>
          <a:chExt cx="0" cy="0"/>
        </a:xfrm>
      </p:grpSpPr>
      <p:sp>
        <p:nvSpPr>
          <p:cNvPr id="145" name="Google Shape;145;p24"/>
          <p:cNvSpPr txBox="1"/>
          <p:nvPr>
            <p:ph type="title"/>
          </p:nvPr>
        </p:nvSpPr>
        <p:spPr>
          <a:xfrm>
            <a:off x="157100" y="1821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How long do leopard geckos live?</a:t>
            </a:r>
            <a:endParaRPr/>
          </a:p>
        </p:txBody>
      </p:sp>
      <p:sp>
        <p:nvSpPr>
          <p:cNvPr id="146" name="Google Shape;146;p24"/>
          <p:cNvSpPr txBox="1"/>
          <p:nvPr/>
        </p:nvSpPr>
        <p:spPr>
          <a:xfrm>
            <a:off x="648500" y="1974050"/>
            <a:ext cx="497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Leopard geckos live normally 15 years in the wild. They can live 10-20 in </a:t>
            </a:r>
            <a:r>
              <a:rPr lang="en">
                <a:solidFill>
                  <a:srgbClr val="999999"/>
                </a:solidFill>
              </a:rPr>
              <a:t>captivity.</a:t>
            </a:r>
            <a:endParaRPr>
              <a:solidFill>
                <a:srgbClr val="999999"/>
              </a:solidFill>
            </a:endParaRPr>
          </a:p>
        </p:txBody>
      </p:sp>
      <p:pic>
        <p:nvPicPr>
          <p:cNvPr id="147" name="Google Shape;147;p24"/>
          <p:cNvPicPr preferRelativeResize="0"/>
          <p:nvPr/>
        </p:nvPicPr>
        <p:blipFill>
          <a:blip r:embed="rId3">
            <a:alphaModFix/>
          </a:blip>
          <a:stretch>
            <a:fillRect/>
          </a:stretch>
        </p:blipFill>
        <p:spPr>
          <a:xfrm>
            <a:off x="152400" y="2742050"/>
            <a:ext cx="3562350" cy="1285875"/>
          </a:xfrm>
          <a:prstGeom prst="rect">
            <a:avLst/>
          </a:prstGeom>
          <a:noFill/>
          <a:ln>
            <a:noFill/>
          </a:ln>
        </p:spPr>
      </p:pic>
      <p:pic>
        <p:nvPicPr>
          <p:cNvPr id="148" name="Google Shape;148;p24"/>
          <p:cNvPicPr preferRelativeResize="0"/>
          <p:nvPr/>
        </p:nvPicPr>
        <p:blipFill>
          <a:blip r:embed="rId4">
            <a:alphaModFix/>
          </a:blip>
          <a:stretch>
            <a:fillRect/>
          </a:stretch>
        </p:blipFill>
        <p:spPr>
          <a:xfrm>
            <a:off x="5627000" y="2742050"/>
            <a:ext cx="3373576" cy="224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16345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8 facts about geckos</a:t>
            </a:r>
            <a:endParaRPr>
              <a:solidFill>
                <a:schemeClr val="lt1"/>
              </a:solidFill>
            </a:endParaRPr>
          </a:p>
        </p:txBody>
      </p:sp>
      <p:sp>
        <p:nvSpPr>
          <p:cNvPr id="154" name="Google Shape;154;p25"/>
          <p:cNvSpPr txBox="1"/>
          <p:nvPr>
            <p:ph idx="1" type="body"/>
          </p:nvPr>
        </p:nvSpPr>
        <p:spPr>
          <a:xfrm>
            <a:off x="133975" y="783450"/>
            <a:ext cx="28080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lt1"/>
              </a:buClr>
              <a:buSzPts val="1200"/>
              <a:buChar char="●"/>
            </a:pPr>
            <a:r>
              <a:rPr lang="en">
                <a:solidFill>
                  <a:schemeClr val="lt1"/>
                </a:solidFill>
              </a:rPr>
              <a:t>They cannot eat any human foods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While most geckos lack eyelids, leopard geckos actually have them and can sleep with their eyes shut and can blink!</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Leopard geckos are not as vocal, and only have a small bark</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They have claws instead of sticky pads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They shake their tail when mating, defending territory, and hunting.</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At 90 F eggs will most likely be male, while at 80 F they will most likely be female.</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They are nocturnal </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Their tails are used to store fat in case of lack of food!</a:t>
            </a:r>
            <a:endParaRPr>
              <a:solidFill>
                <a:schemeClr val="lt1"/>
              </a:solidFill>
            </a:endParaRPr>
          </a:p>
        </p:txBody>
      </p:sp>
      <p:pic>
        <p:nvPicPr>
          <p:cNvPr id="155" name="Google Shape;155;p25"/>
          <p:cNvPicPr preferRelativeResize="0"/>
          <p:nvPr/>
        </p:nvPicPr>
        <p:blipFill>
          <a:blip r:embed="rId3">
            <a:alphaModFix/>
          </a:blip>
          <a:stretch>
            <a:fillRect/>
          </a:stretch>
        </p:blipFill>
        <p:spPr>
          <a:xfrm>
            <a:off x="3272100" y="152400"/>
            <a:ext cx="3333750" cy="1371600"/>
          </a:xfrm>
          <a:prstGeom prst="rect">
            <a:avLst/>
          </a:prstGeom>
          <a:noFill/>
          <a:ln>
            <a:noFill/>
          </a:ln>
        </p:spPr>
      </p:pic>
      <p:pic>
        <p:nvPicPr>
          <p:cNvPr id="156" name="Google Shape;156;p25"/>
          <p:cNvPicPr preferRelativeResize="0"/>
          <p:nvPr/>
        </p:nvPicPr>
        <p:blipFill>
          <a:blip r:embed="rId4">
            <a:alphaModFix/>
          </a:blip>
          <a:stretch>
            <a:fillRect/>
          </a:stretch>
        </p:blipFill>
        <p:spPr>
          <a:xfrm>
            <a:off x="3094375" y="1676400"/>
            <a:ext cx="1847850" cy="2466975"/>
          </a:xfrm>
          <a:prstGeom prst="rect">
            <a:avLst/>
          </a:prstGeom>
          <a:noFill/>
          <a:ln>
            <a:noFill/>
          </a:ln>
        </p:spPr>
      </p:pic>
      <p:pic>
        <p:nvPicPr>
          <p:cNvPr id="157" name="Google Shape;157;p25"/>
          <p:cNvPicPr preferRelativeResize="0"/>
          <p:nvPr/>
        </p:nvPicPr>
        <p:blipFill>
          <a:blip r:embed="rId5">
            <a:alphaModFix/>
          </a:blip>
          <a:stretch>
            <a:fillRect/>
          </a:stretch>
        </p:blipFill>
        <p:spPr>
          <a:xfrm>
            <a:off x="5177938" y="1731899"/>
            <a:ext cx="3779511" cy="1371600"/>
          </a:xfrm>
          <a:prstGeom prst="rect">
            <a:avLst/>
          </a:prstGeom>
          <a:noFill/>
          <a:ln>
            <a:noFill/>
          </a:ln>
        </p:spPr>
      </p:pic>
      <p:pic>
        <p:nvPicPr>
          <p:cNvPr id="158" name="Google Shape;158;p25"/>
          <p:cNvPicPr preferRelativeResize="0"/>
          <p:nvPr/>
        </p:nvPicPr>
        <p:blipFill>
          <a:blip r:embed="rId6">
            <a:alphaModFix/>
          </a:blip>
          <a:stretch>
            <a:fillRect/>
          </a:stretch>
        </p:blipFill>
        <p:spPr>
          <a:xfrm>
            <a:off x="5094625" y="3255899"/>
            <a:ext cx="1666819" cy="1735201"/>
          </a:xfrm>
          <a:prstGeom prst="rect">
            <a:avLst/>
          </a:prstGeom>
          <a:noFill/>
          <a:ln>
            <a:noFill/>
          </a:ln>
        </p:spPr>
      </p:pic>
      <p:pic>
        <p:nvPicPr>
          <p:cNvPr id="159" name="Google Shape;159;p25"/>
          <p:cNvPicPr preferRelativeResize="0"/>
          <p:nvPr/>
        </p:nvPicPr>
        <p:blipFill>
          <a:blip r:embed="rId7">
            <a:alphaModFix/>
          </a:blip>
          <a:stretch>
            <a:fillRect/>
          </a:stretch>
        </p:blipFill>
        <p:spPr>
          <a:xfrm>
            <a:off x="6913844" y="3255899"/>
            <a:ext cx="2069911" cy="1735202"/>
          </a:xfrm>
          <a:prstGeom prst="rect">
            <a:avLst/>
          </a:prstGeom>
          <a:noFill/>
          <a:ln>
            <a:noFill/>
          </a:ln>
        </p:spPr>
      </p:pic>
      <p:pic>
        <p:nvPicPr>
          <p:cNvPr id="160" name="Google Shape;160;p25"/>
          <p:cNvPicPr preferRelativeResize="0"/>
          <p:nvPr/>
        </p:nvPicPr>
        <p:blipFill>
          <a:blip r:embed="rId8">
            <a:alphaModFix/>
          </a:blip>
          <a:stretch>
            <a:fillRect/>
          </a:stretch>
        </p:blipFill>
        <p:spPr>
          <a:xfrm>
            <a:off x="6981050" y="61988"/>
            <a:ext cx="2069900" cy="1552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113075" y="538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Gecko life</a:t>
            </a:r>
            <a:r>
              <a:rPr lang="en"/>
              <a:t> </a:t>
            </a:r>
            <a:endParaRPr/>
          </a:p>
        </p:txBody>
      </p:sp>
      <p:pic>
        <p:nvPicPr>
          <p:cNvPr id="166" name="Google Shape;166;p26"/>
          <p:cNvPicPr preferRelativeResize="0"/>
          <p:nvPr/>
        </p:nvPicPr>
        <p:blipFill>
          <a:blip r:embed="rId3">
            <a:alphaModFix/>
          </a:blip>
          <a:stretch>
            <a:fillRect/>
          </a:stretch>
        </p:blipFill>
        <p:spPr>
          <a:xfrm>
            <a:off x="270875" y="893925"/>
            <a:ext cx="2124550" cy="1413800"/>
          </a:xfrm>
          <a:prstGeom prst="rect">
            <a:avLst/>
          </a:prstGeom>
          <a:noFill/>
          <a:ln>
            <a:noFill/>
          </a:ln>
        </p:spPr>
      </p:pic>
      <p:pic>
        <p:nvPicPr>
          <p:cNvPr id="167" name="Google Shape;167;p26"/>
          <p:cNvPicPr preferRelativeResize="0"/>
          <p:nvPr/>
        </p:nvPicPr>
        <p:blipFill>
          <a:blip r:embed="rId4">
            <a:alphaModFix/>
          </a:blip>
          <a:stretch>
            <a:fillRect/>
          </a:stretch>
        </p:blipFill>
        <p:spPr>
          <a:xfrm>
            <a:off x="2664107" y="893925"/>
            <a:ext cx="2524643" cy="1413800"/>
          </a:xfrm>
          <a:prstGeom prst="rect">
            <a:avLst/>
          </a:prstGeom>
          <a:noFill/>
          <a:ln>
            <a:noFill/>
          </a:ln>
        </p:spPr>
      </p:pic>
      <p:pic>
        <p:nvPicPr>
          <p:cNvPr id="168" name="Google Shape;168;p26"/>
          <p:cNvPicPr preferRelativeResize="0"/>
          <p:nvPr/>
        </p:nvPicPr>
        <p:blipFill>
          <a:blip r:embed="rId5">
            <a:alphaModFix/>
          </a:blip>
          <a:stretch>
            <a:fillRect/>
          </a:stretch>
        </p:blipFill>
        <p:spPr>
          <a:xfrm>
            <a:off x="5374819" y="893925"/>
            <a:ext cx="1887481" cy="1413800"/>
          </a:xfrm>
          <a:prstGeom prst="rect">
            <a:avLst/>
          </a:prstGeom>
          <a:noFill/>
          <a:ln>
            <a:noFill/>
          </a:ln>
        </p:spPr>
      </p:pic>
      <p:pic>
        <p:nvPicPr>
          <p:cNvPr id="169" name="Google Shape;169;p26"/>
          <p:cNvPicPr preferRelativeResize="0"/>
          <p:nvPr/>
        </p:nvPicPr>
        <p:blipFill>
          <a:blip r:embed="rId6">
            <a:alphaModFix/>
          </a:blip>
          <a:stretch>
            <a:fillRect/>
          </a:stretch>
        </p:blipFill>
        <p:spPr>
          <a:xfrm>
            <a:off x="152400" y="2460125"/>
            <a:ext cx="2085448" cy="2530975"/>
          </a:xfrm>
          <a:prstGeom prst="rect">
            <a:avLst/>
          </a:prstGeom>
          <a:noFill/>
          <a:ln>
            <a:noFill/>
          </a:ln>
        </p:spPr>
      </p:pic>
      <p:pic>
        <p:nvPicPr>
          <p:cNvPr id="170" name="Google Shape;170;p26"/>
          <p:cNvPicPr preferRelativeResize="0"/>
          <p:nvPr/>
        </p:nvPicPr>
        <p:blipFill>
          <a:blip r:embed="rId7">
            <a:alphaModFix/>
          </a:blip>
          <a:stretch>
            <a:fillRect/>
          </a:stretch>
        </p:blipFill>
        <p:spPr>
          <a:xfrm>
            <a:off x="2390248" y="2460125"/>
            <a:ext cx="2628900" cy="1733550"/>
          </a:xfrm>
          <a:prstGeom prst="rect">
            <a:avLst/>
          </a:prstGeom>
          <a:noFill/>
          <a:ln>
            <a:noFill/>
          </a:ln>
        </p:spPr>
      </p:pic>
      <p:pic>
        <p:nvPicPr>
          <p:cNvPr id="171" name="Google Shape;171;p26"/>
          <p:cNvPicPr preferRelativeResize="0"/>
          <p:nvPr/>
        </p:nvPicPr>
        <p:blipFill>
          <a:blip r:embed="rId8">
            <a:alphaModFix/>
          </a:blip>
          <a:stretch>
            <a:fillRect/>
          </a:stretch>
        </p:blipFill>
        <p:spPr>
          <a:xfrm>
            <a:off x="5171548" y="2460125"/>
            <a:ext cx="3374634" cy="253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175" name="Shape 175"/>
        <p:cNvGrpSpPr/>
        <p:nvPr/>
      </p:nvGrpSpPr>
      <p:grpSpPr>
        <a:xfrm>
          <a:off x="0" y="0"/>
          <a:ext cx="0" cy="0"/>
          <a:chOff x="0" y="0"/>
          <a:chExt cx="0" cy="0"/>
        </a:xfrm>
      </p:grpSpPr>
      <p:sp>
        <p:nvSpPr>
          <p:cNvPr id="176" name="Google Shape;17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Credit</a:t>
            </a:r>
            <a:endParaRPr/>
          </a:p>
        </p:txBody>
      </p:sp>
      <p:sp>
        <p:nvSpPr>
          <p:cNvPr id="177" name="Google Shape;177;p27"/>
          <p:cNvSpPr txBox="1"/>
          <p:nvPr>
            <p:ph idx="1" type="body"/>
          </p:nvPr>
        </p:nvSpPr>
        <p:spPr>
          <a:xfrm>
            <a:off x="384425" y="11317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Slide 1</a:t>
            </a:r>
            <a:r>
              <a:rPr lang="en">
                <a:solidFill>
                  <a:schemeClr val="dk1"/>
                </a:solidFill>
              </a:rPr>
              <a:t>    </a:t>
            </a:r>
            <a:r>
              <a:rPr lang="en">
                <a:solidFill>
                  <a:schemeClr val="dk1"/>
                </a:solidFill>
              </a:rPr>
              <a:t>Slide 13</a:t>
            </a:r>
            <a:endParaRPr>
              <a:solidFill>
                <a:schemeClr val="dk1"/>
              </a:solidFill>
            </a:endParaRPr>
          </a:p>
          <a:p>
            <a:pPr indent="0" lvl="0" marL="0" rtl="0" algn="l">
              <a:spcBef>
                <a:spcPts val="1600"/>
              </a:spcBef>
              <a:spcAft>
                <a:spcPts val="0"/>
              </a:spcAft>
              <a:buNone/>
            </a:pPr>
            <a:r>
              <a:rPr lang="en">
                <a:solidFill>
                  <a:schemeClr val="dk1"/>
                </a:solidFill>
              </a:rPr>
              <a:t>Slide 2</a:t>
            </a:r>
            <a:endParaRPr>
              <a:solidFill>
                <a:schemeClr val="dk1"/>
              </a:solidFill>
            </a:endParaRPr>
          </a:p>
          <a:p>
            <a:pPr indent="0" lvl="0" marL="0" rtl="0" algn="l">
              <a:spcBef>
                <a:spcPts val="1600"/>
              </a:spcBef>
              <a:spcAft>
                <a:spcPts val="0"/>
              </a:spcAft>
              <a:buNone/>
            </a:pPr>
            <a:r>
              <a:rPr lang="en">
                <a:solidFill>
                  <a:schemeClr val="dk1"/>
                </a:solidFill>
              </a:rPr>
              <a:t>Slide 3</a:t>
            </a:r>
            <a:endParaRPr>
              <a:solidFill>
                <a:schemeClr val="dk1"/>
              </a:solidFill>
            </a:endParaRPr>
          </a:p>
          <a:p>
            <a:pPr indent="0" lvl="0" marL="0" rtl="0" algn="l">
              <a:spcBef>
                <a:spcPts val="1600"/>
              </a:spcBef>
              <a:spcAft>
                <a:spcPts val="0"/>
              </a:spcAft>
              <a:buNone/>
            </a:pPr>
            <a:r>
              <a:rPr lang="en">
                <a:solidFill>
                  <a:schemeClr val="dk1"/>
                </a:solidFill>
              </a:rPr>
              <a:t>Slide 4</a:t>
            </a:r>
            <a:endParaRPr>
              <a:solidFill>
                <a:schemeClr val="dk1"/>
              </a:solidFill>
            </a:endParaRPr>
          </a:p>
          <a:p>
            <a:pPr indent="0" lvl="0" marL="0" rtl="0" algn="l">
              <a:spcBef>
                <a:spcPts val="1600"/>
              </a:spcBef>
              <a:spcAft>
                <a:spcPts val="0"/>
              </a:spcAft>
              <a:buNone/>
            </a:pPr>
            <a:r>
              <a:rPr lang="en">
                <a:solidFill>
                  <a:schemeClr val="dk1"/>
                </a:solidFill>
              </a:rPr>
              <a:t>Slide 5 </a:t>
            </a:r>
            <a:endParaRPr>
              <a:solidFill>
                <a:schemeClr val="dk1"/>
              </a:solidFill>
            </a:endParaRPr>
          </a:p>
          <a:p>
            <a:pPr indent="0" lvl="0" marL="0" rtl="0" algn="l">
              <a:spcBef>
                <a:spcPts val="1600"/>
              </a:spcBef>
              <a:spcAft>
                <a:spcPts val="0"/>
              </a:spcAft>
              <a:buNone/>
            </a:pPr>
            <a:r>
              <a:rPr lang="en">
                <a:solidFill>
                  <a:schemeClr val="dk1"/>
                </a:solidFill>
              </a:rPr>
              <a:t>Slide 6</a:t>
            </a:r>
            <a:endParaRPr>
              <a:solidFill>
                <a:schemeClr val="dk1"/>
              </a:solidFill>
            </a:endParaRPr>
          </a:p>
          <a:p>
            <a:pPr indent="0" lvl="0" marL="0" rtl="0" algn="l">
              <a:spcBef>
                <a:spcPts val="1600"/>
              </a:spcBef>
              <a:spcAft>
                <a:spcPts val="0"/>
              </a:spcAft>
              <a:buNone/>
            </a:pPr>
            <a:r>
              <a:rPr lang="en">
                <a:solidFill>
                  <a:schemeClr val="dk1"/>
                </a:solidFill>
              </a:rPr>
              <a:t>Slide </a:t>
            </a:r>
            <a:r>
              <a:rPr lang="en">
                <a:solidFill>
                  <a:schemeClr val="dk1"/>
                </a:solidFill>
              </a:rPr>
              <a:t>10-11</a:t>
            </a:r>
            <a:endParaRPr>
              <a:solidFill>
                <a:schemeClr val="dk1"/>
              </a:solidFill>
            </a:endParaRPr>
          </a:p>
          <a:p>
            <a:pPr indent="0" lvl="0" marL="0" rtl="0" algn="l">
              <a:spcBef>
                <a:spcPts val="1600"/>
              </a:spcBef>
              <a:spcAft>
                <a:spcPts val="0"/>
              </a:spcAft>
              <a:buNone/>
            </a:pPr>
            <a:r>
              <a:rPr lang="en">
                <a:solidFill>
                  <a:schemeClr val="dk1"/>
                </a:solidFill>
              </a:rPr>
              <a:t>Slide 12</a:t>
            </a:r>
            <a:endParaRPr>
              <a:solidFill>
                <a:schemeClr val="dk1"/>
              </a:solidFill>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Where do leopard geckos live?</a:t>
            </a:r>
            <a:r>
              <a:rPr lang="en"/>
              <a:t>?</a:t>
            </a:r>
            <a:endParaRPr/>
          </a:p>
        </p:txBody>
      </p:sp>
      <p:sp>
        <p:nvSpPr>
          <p:cNvPr id="61" name="Google Shape;61;p14"/>
          <p:cNvSpPr txBox="1"/>
          <p:nvPr>
            <p:ph idx="1" type="body"/>
          </p:nvPr>
        </p:nvSpPr>
        <p:spPr>
          <a:xfrm>
            <a:off x="311700" y="11750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These geckos live in Asia to Middle East. They’re </a:t>
            </a:r>
            <a:r>
              <a:rPr lang="en"/>
              <a:t>primarily found in </a:t>
            </a:r>
            <a:r>
              <a:rPr lang="en">
                <a:latin typeface="Roboto"/>
                <a:ea typeface="Roboto"/>
                <a:cs typeface="Roboto"/>
                <a:sym typeface="Roboto"/>
              </a:rPr>
              <a:t>Northern India, Pakistan, Afghanistan and Iran in arid, mountainous deserts.</a:t>
            </a:r>
            <a:endParaRPr/>
          </a:p>
        </p:txBody>
      </p:sp>
      <p:pic>
        <p:nvPicPr>
          <p:cNvPr id="62" name="Google Shape;62;p14"/>
          <p:cNvPicPr preferRelativeResize="0"/>
          <p:nvPr/>
        </p:nvPicPr>
        <p:blipFill>
          <a:blip r:embed="rId3">
            <a:alphaModFix/>
          </a:blip>
          <a:stretch>
            <a:fillRect/>
          </a:stretch>
        </p:blipFill>
        <p:spPr>
          <a:xfrm>
            <a:off x="228175" y="3117400"/>
            <a:ext cx="1905000" cy="1847850"/>
          </a:xfrm>
          <a:prstGeom prst="rect">
            <a:avLst/>
          </a:prstGeom>
          <a:noFill/>
          <a:ln>
            <a:noFill/>
          </a:ln>
        </p:spPr>
      </p:pic>
      <p:pic>
        <p:nvPicPr>
          <p:cNvPr id="63" name="Google Shape;63;p14"/>
          <p:cNvPicPr preferRelativeResize="0"/>
          <p:nvPr/>
        </p:nvPicPr>
        <p:blipFill>
          <a:blip r:embed="rId4">
            <a:alphaModFix/>
          </a:blip>
          <a:stretch>
            <a:fillRect/>
          </a:stretch>
        </p:blipFill>
        <p:spPr>
          <a:xfrm>
            <a:off x="5669575" y="2453375"/>
            <a:ext cx="2857500" cy="230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ecosystem do Leopard Geckos live in?</a:t>
            </a:r>
            <a:endParaRPr>
              <a:solidFill>
                <a:schemeClr val="lt1"/>
              </a:solidFill>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Leopard geckos live in dry deserts and grasslands They are more rocky lands. </a:t>
            </a:r>
            <a:endParaRPr/>
          </a:p>
        </p:txBody>
      </p:sp>
      <p:pic>
        <p:nvPicPr>
          <p:cNvPr id="70" name="Google Shape;70;p15"/>
          <p:cNvPicPr preferRelativeResize="0"/>
          <p:nvPr/>
        </p:nvPicPr>
        <p:blipFill>
          <a:blip r:embed="rId3">
            <a:alphaModFix/>
          </a:blip>
          <a:stretch>
            <a:fillRect/>
          </a:stretch>
        </p:blipFill>
        <p:spPr>
          <a:xfrm>
            <a:off x="400975" y="1836981"/>
            <a:ext cx="3571875" cy="1919288"/>
          </a:xfrm>
          <a:prstGeom prst="rect">
            <a:avLst/>
          </a:prstGeom>
          <a:noFill/>
          <a:ln>
            <a:noFill/>
          </a:ln>
        </p:spPr>
      </p:pic>
      <p:pic>
        <p:nvPicPr>
          <p:cNvPr id="71" name="Google Shape;71;p15"/>
          <p:cNvPicPr preferRelativeResize="0"/>
          <p:nvPr/>
        </p:nvPicPr>
        <p:blipFill>
          <a:blip r:embed="rId4">
            <a:alphaModFix/>
          </a:blip>
          <a:stretch>
            <a:fillRect/>
          </a:stretch>
        </p:blipFill>
        <p:spPr>
          <a:xfrm>
            <a:off x="4679400" y="2654675"/>
            <a:ext cx="4152902" cy="233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5" name="Shape 75"/>
        <p:cNvGrpSpPr/>
        <p:nvPr/>
      </p:nvGrpSpPr>
      <p:grpSpPr>
        <a:xfrm>
          <a:off x="0" y="0"/>
          <a:ext cx="0" cy="0"/>
          <a:chOff x="0" y="0"/>
          <a:chExt cx="0" cy="0"/>
        </a:xfrm>
      </p:grpSpPr>
      <p:sp>
        <p:nvSpPr>
          <p:cNvPr id="76" name="Google Shape;76;p1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t>
            </a:r>
            <a:r>
              <a:rPr lang="en"/>
              <a:t>temperature</a:t>
            </a:r>
            <a:r>
              <a:rPr lang="en"/>
              <a:t> of grasslands and </a:t>
            </a:r>
            <a:r>
              <a:rPr lang="en"/>
              <a:t>deserts are 55-61 degrees Fahrenheit, which is what temperature Leopard Geckos must deal with then. </a:t>
            </a:r>
            <a:endParaRPr/>
          </a:p>
        </p:txBody>
      </p:sp>
      <p:pic>
        <p:nvPicPr>
          <p:cNvPr id="77" name="Google Shape;77;p16"/>
          <p:cNvPicPr preferRelativeResize="0"/>
          <p:nvPr/>
        </p:nvPicPr>
        <p:blipFill>
          <a:blip r:embed="rId3">
            <a:alphaModFix/>
          </a:blip>
          <a:stretch>
            <a:fillRect/>
          </a:stretch>
        </p:blipFill>
        <p:spPr>
          <a:xfrm>
            <a:off x="152400" y="152400"/>
            <a:ext cx="3910625" cy="2142450"/>
          </a:xfrm>
          <a:prstGeom prst="rect">
            <a:avLst/>
          </a:prstGeom>
          <a:noFill/>
          <a:ln>
            <a:noFill/>
          </a:ln>
        </p:spPr>
      </p:pic>
      <p:pic>
        <p:nvPicPr>
          <p:cNvPr id="78" name="Google Shape;78;p16"/>
          <p:cNvPicPr preferRelativeResize="0"/>
          <p:nvPr/>
        </p:nvPicPr>
        <p:blipFill>
          <a:blip r:embed="rId4">
            <a:alphaModFix/>
          </a:blip>
          <a:stretch>
            <a:fillRect/>
          </a:stretch>
        </p:blipFill>
        <p:spPr>
          <a:xfrm>
            <a:off x="4828925" y="1218725"/>
            <a:ext cx="3829075" cy="2247775"/>
          </a:xfrm>
          <a:prstGeom prst="rect">
            <a:avLst/>
          </a:prstGeom>
          <a:noFill/>
          <a:ln>
            <a:noFill/>
          </a:ln>
        </p:spPr>
      </p:pic>
      <p:sp>
        <p:nvSpPr>
          <p:cNvPr id="79" name="Google Shape;79;p16"/>
          <p:cNvSpPr txBox="1"/>
          <p:nvPr/>
        </p:nvSpPr>
        <p:spPr>
          <a:xfrm>
            <a:off x="333600" y="2671200"/>
            <a:ext cx="3909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rPr>
              <a:t>What is the area they live in like?</a:t>
            </a:r>
            <a:endParaRPr sz="24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 name="Shape 83"/>
        <p:cNvGrpSpPr/>
        <p:nvPr/>
      </p:nvGrpSpPr>
      <p:grpSpPr>
        <a:xfrm>
          <a:off x="0" y="0"/>
          <a:ext cx="0" cy="0"/>
          <a:chOff x="0" y="0"/>
          <a:chExt cx="0" cy="0"/>
        </a:xfrm>
      </p:grpSpPr>
      <p:sp>
        <p:nvSpPr>
          <p:cNvPr id="84" name="Google Shape;84;p17"/>
          <p:cNvSpPr txBox="1"/>
          <p:nvPr>
            <p:ph idx="1" type="body"/>
          </p:nvPr>
        </p:nvSpPr>
        <p:spPr>
          <a:xfrm>
            <a:off x="3061175" y="291332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t>They are carnivores. They only can consume bugs/meat. </a:t>
            </a:r>
            <a:endParaRPr sz="1500"/>
          </a:p>
        </p:txBody>
      </p:sp>
      <p:sp>
        <p:nvSpPr>
          <p:cNvPr id="85" name="Google Shape;85;p17"/>
          <p:cNvSpPr txBox="1"/>
          <p:nvPr/>
        </p:nvSpPr>
        <p:spPr>
          <a:xfrm>
            <a:off x="155875" y="214450"/>
            <a:ext cx="3450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What kind of consumer is the Leopard Gecko?</a:t>
            </a:r>
            <a:endParaRPr sz="1700">
              <a:solidFill>
                <a:schemeClr val="lt1"/>
              </a:solidFill>
            </a:endParaRPr>
          </a:p>
        </p:txBody>
      </p:sp>
      <p:pic>
        <p:nvPicPr>
          <p:cNvPr id="86" name="Google Shape;86;p17"/>
          <p:cNvPicPr preferRelativeResize="0"/>
          <p:nvPr/>
        </p:nvPicPr>
        <p:blipFill>
          <a:blip r:embed="rId3">
            <a:alphaModFix/>
          </a:blip>
          <a:stretch>
            <a:fillRect/>
          </a:stretch>
        </p:blipFill>
        <p:spPr>
          <a:xfrm>
            <a:off x="3758275" y="152400"/>
            <a:ext cx="5233325" cy="2453121"/>
          </a:xfrm>
          <a:prstGeom prst="rect">
            <a:avLst/>
          </a:prstGeom>
          <a:noFill/>
          <a:ln>
            <a:noFill/>
          </a:ln>
        </p:spPr>
      </p:pic>
      <p:pic>
        <p:nvPicPr>
          <p:cNvPr id="87" name="Google Shape;87;p17"/>
          <p:cNvPicPr preferRelativeResize="0"/>
          <p:nvPr/>
        </p:nvPicPr>
        <p:blipFill>
          <a:blip r:embed="rId4">
            <a:alphaModFix/>
          </a:blip>
          <a:stretch>
            <a:fillRect/>
          </a:stretch>
        </p:blipFill>
        <p:spPr>
          <a:xfrm>
            <a:off x="0" y="2605525"/>
            <a:ext cx="2997468" cy="1686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 name="Shape 91"/>
        <p:cNvGrpSpPr/>
        <p:nvPr/>
      </p:nvGrpSpPr>
      <p:grpSpPr>
        <a:xfrm>
          <a:off x="0" y="0"/>
          <a:ext cx="0" cy="0"/>
          <a:chOff x="0" y="0"/>
          <a:chExt cx="0" cy="0"/>
        </a:xfrm>
      </p:grpSpPr>
      <p:sp>
        <p:nvSpPr>
          <p:cNvPr id="92" name="Google Shape;92;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What do leopard geckos eat mainly?</a:t>
            </a:r>
            <a:endParaRPr>
              <a:solidFill>
                <a:schemeClr val="lt1"/>
              </a:solidFill>
            </a:endParaRPr>
          </a:p>
        </p:txBody>
      </p:sp>
      <p:sp>
        <p:nvSpPr>
          <p:cNvPr id="93" name="Google Shape;93;p18"/>
          <p:cNvSpPr txBox="1"/>
          <p:nvPr/>
        </p:nvSpPr>
        <p:spPr>
          <a:xfrm>
            <a:off x="490400" y="3193925"/>
            <a:ext cx="4004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Leopard geckos eat live insects. They also only drink water. They eat worms, like </a:t>
            </a:r>
            <a:r>
              <a:rPr lang="en">
                <a:solidFill>
                  <a:srgbClr val="FFFFFF"/>
                </a:solidFill>
              </a:rPr>
              <a:t>wax worms</a:t>
            </a:r>
            <a:r>
              <a:rPr lang="en">
                <a:solidFill>
                  <a:srgbClr val="FFFFFF"/>
                </a:solidFill>
              </a:rPr>
              <a:t>, calci worms, and small locusts. They also can eat crickets. </a:t>
            </a:r>
            <a:endParaRPr>
              <a:solidFill>
                <a:srgbClr val="FFFFFF"/>
              </a:solidFill>
            </a:endParaRPr>
          </a:p>
        </p:txBody>
      </p:sp>
      <p:pic>
        <p:nvPicPr>
          <p:cNvPr id="94" name="Google Shape;94;p18"/>
          <p:cNvPicPr preferRelativeResize="0"/>
          <p:nvPr/>
        </p:nvPicPr>
        <p:blipFill>
          <a:blip r:embed="rId3">
            <a:alphaModFix/>
          </a:blip>
          <a:stretch>
            <a:fillRect/>
          </a:stretch>
        </p:blipFill>
        <p:spPr>
          <a:xfrm>
            <a:off x="152400" y="152400"/>
            <a:ext cx="2771112" cy="1846050"/>
          </a:xfrm>
          <a:prstGeom prst="rect">
            <a:avLst/>
          </a:prstGeom>
          <a:noFill/>
          <a:ln>
            <a:noFill/>
          </a:ln>
        </p:spPr>
      </p:pic>
      <p:pic>
        <p:nvPicPr>
          <p:cNvPr id="95" name="Google Shape;95;p18"/>
          <p:cNvPicPr preferRelativeResize="0"/>
          <p:nvPr/>
        </p:nvPicPr>
        <p:blipFill>
          <a:blip r:embed="rId4">
            <a:alphaModFix/>
          </a:blip>
          <a:stretch>
            <a:fillRect/>
          </a:stretch>
        </p:blipFill>
        <p:spPr>
          <a:xfrm>
            <a:off x="5710137" y="589700"/>
            <a:ext cx="3048000" cy="149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sp>
        <p:nvSpPr>
          <p:cNvPr id="100" name="Google Shape;100;p19"/>
          <p:cNvSpPr txBox="1"/>
          <p:nvPr>
            <p:ph type="title"/>
          </p:nvPr>
        </p:nvSpPr>
        <p:spPr>
          <a:xfrm>
            <a:off x="72225" y="255875"/>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What </a:t>
            </a:r>
            <a:r>
              <a:rPr lang="en">
                <a:solidFill>
                  <a:schemeClr val="lt1"/>
                </a:solidFill>
              </a:rPr>
              <a:t>predators</a:t>
            </a:r>
            <a:r>
              <a:rPr lang="en">
                <a:solidFill>
                  <a:schemeClr val="lt1"/>
                </a:solidFill>
              </a:rPr>
              <a:t> do leopard geckos have?</a:t>
            </a:r>
            <a:endParaRPr>
              <a:solidFill>
                <a:schemeClr val="lt1"/>
              </a:solidFill>
            </a:endParaRPr>
          </a:p>
        </p:txBody>
      </p:sp>
      <p:sp>
        <p:nvSpPr>
          <p:cNvPr id="101" name="Google Shape;101;p19"/>
          <p:cNvSpPr txBox="1"/>
          <p:nvPr/>
        </p:nvSpPr>
        <p:spPr>
          <a:xfrm>
            <a:off x="3872375" y="1004900"/>
            <a:ext cx="494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rPr>
              <a:t>Snakes, birds, spiders, dogs, and cats all are predators of the leopard gecko.</a:t>
            </a:r>
            <a:endParaRPr>
              <a:solidFill>
                <a:schemeClr val="lt2"/>
              </a:solidFill>
            </a:endParaRPr>
          </a:p>
        </p:txBody>
      </p:sp>
      <p:pic>
        <p:nvPicPr>
          <p:cNvPr id="102" name="Google Shape;102;p19"/>
          <p:cNvPicPr preferRelativeResize="0"/>
          <p:nvPr/>
        </p:nvPicPr>
        <p:blipFill>
          <a:blip r:embed="rId3">
            <a:alphaModFix/>
          </a:blip>
          <a:stretch>
            <a:fillRect/>
          </a:stretch>
        </p:blipFill>
        <p:spPr>
          <a:xfrm>
            <a:off x="152400" y="3108100"/>
            <a:ext cx="2978125" cy="1883000"/>
          </a:xfrm>
          <a:prstGeom prst="rect">
            <a:avLst/>
          </a:prstGeom>
          <a:noFill/>
          <a:ln>
            <a:noFill/>
          </a:ln>
        </p:spPr>
      </p:pic>
      <p:pic>
        <p:nvPicPr>
          <p:cNvPr id="103" name="Google Shape;103;p19"/>
          <p:cNvPicPr preferRelativeResize="0"/>
          <p:nvPr/>
        </p:nvPicPr>
        <p:blipFill>
          <a:blip r:embed="rId4">
            <a:alphaModFix/>
          </a:blip>
          <a:stretch>
            <a:fillRect/>
          </a:stretch>
        </p:blipFill>
        <p:spPr>
          <a:xfrm>
            <a:off x="6553750" y="3601625"/>
            <a:ext cx="2481200" cy="1389475"/>
          </a:xfrm>
          <a:prstGeom prst="rect">
            <a:avLst/>
          </a:prstGeom>
          <a:noFill/>
          <a:ln>
            <a:noFill/>
          </a:ln>
        </p:spPr>
      </p:pic>
      <p:pic>
        <p:nvPicPr>
          <p:cNvPr id="104" name="Google Shape;104;p19"/>
          <p:cNvPicPr preferRelativeResize="0"/>
          <p:nvPr/>
        </p:nvPicPr>
        <p:blipFill>
          <a:blip r:embed="rId5">
            <a:alphaModFix/>
          </a:blip>
          <a:stretch>
            <a:fillRect/>
          </a:stretch>
        </p:blipFill>
        <p:spPr>
          <a:xfrm>
            <a:off x="4507500" y="2935000"/>
            <a:ext cx="1699450" cy="1699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 name="Shape 108"/>
        <p:cNvGrpSpPr/>
        <p:nvPr/>
      </p:nvGrpSpPr>
      <p:grpSpPr>
        <a:xfrm>
          <a:off x="0" y="0"/>
          <a:ext cx="0" cy="0"/>
          <a:chOff x="0" y="0"/>
          <a:chExt cx="0" cy="0"/>
        </a:xfrm>
      </p:grpSpPr>
      <p:sp>
        <p:nvSpPr>
          <p:cNvPr id="109" name="Google Shape;109;p20"/>
          <p:cNvSpPr txBox="1"/>
          <p:nvPr>
            <p:ph type="title"/>
          </p:nvPr>
        </p:nvSpPr>
        <p:spPr>
          <a:xfrm>
            <a:off x="176325" y="4329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What is a typical food chain of a leopard gecko?</a:t>
            </a:r>
            <a:endParaRPr>
              <a:solidFill>
                <a:schemeClr val="lt1"/>
              </a:solidFill>
            </a:endParaRPr>
          </a:p>
        </p:txBody>
      </p:sp>
      <p:sp>
        <p:nvSpPr>
          <p:cNvPr id="110" name="Google Shape;110;p20"/>
          <p:cNvSpPr txBox="1"/>
          <p:nvPr/>
        </p:nvSpPr>
        <p:spPr>
          <a:xfrm>
            <a:off x="446850" y="1629625"/>
            <a:ext cx="215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The food chain would go; grass, cricket, gecko, snake, hawk, fungi. </a:t>
            </a:r>
            <a:endParaRPr sz="1800">
              <a:solidFill>
                <a:schemeClr val="lt1"/>
              </a:solidFill>
            </a:endParaRPr>
          </a:p>
        </p:txBody>
      </p:sp>
      <p:pic>
        <p:nvPicPr>
          <p:cNvPr id="111" name="Google Shape;111;p20"/>
          <p:cNvPicPr preferRelativeResize="0"/>
          <p:nvPr/>
        </p:nvPicPr>
        <p:blipFill>
          <a:blip r:embed="rId3">
            <a:alphaModFix/>
          </a:blip>
          <a:stretch>
            <a:fillRect/>
          </a:stretch>
        </p:blipFill>
        <p:spPr>
          <a:xfrm>
            <a:off x="5033925" y="1385450"/>
            <a:ext cx="3663000" cy="356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What features help it survive? </a:t>
            </a:r>
            <a:endParaRPr>
              <a:solidFill>
                <a:schemeClr val="lt1"/>
              </a:solidFill>
            </a:endParaRPr>
          </a:p>
        </p:txBody>
      </p:sp>
      <p:sp>
        <p:nvSpPr>
          <p:cNvPr id="117" name="Google Shape;117;p21"/>
          <p:cNvSpPr txBox="1"/>
          <p:nvPr/>
        </p:nvSpPr>
        <p:spPr>
          <a:xfrm>
            <a:off x="601700" y="3112225"/>
            <a:ext cx="815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rPr>
              <a:t>Geckos have claws to help them get insects, and eyes on the sides to help them look for predators. They have no fur because they live in grasslands and deserts so it’d be too hot. </a:t>
            </a:r>
            <a:endParaRPr>
              <a:solidFill>
                <a:schemeClr val="lt2"/>
              </a:solidFill>
            </a:endParaRPr>
          </a:p>
        </p:txBody>
      </p:sp>
      <p:pic>
        <p:nvPicPr>
          <p:cNvPr id="118" name="Google Shape;118;p21"/>
          <p:cNvPicPr preferRelativeResize="0"/>
          <p:nvPr/>
        </p:nvPicPr>
        <p:blipFill>
          <a:blip r:embed="rId3">
            <a:alphaModFix/>
          </a:blip>
          <a:stretch>
            <a:fillRect/>
          </a:stretch>
        </p:blipFill>
        <p:spPr>
          <a:xfrm>
            <a:off x="90050" y="0"/>
            <a:ext cx="2857500" cy="1600200"/>
          </a:xfrm>
          <a:prstGeom prst="rect">
            <a:avLst/>
          </a:prstGeom>
          <a:noFill/>
          <a:ln>
            <a:noFill/>
          </a:ln>
        </p:spPr>
      </p:pic>
      <p:pic>
        <p:nvPicPr>
          <p:cNvPr id="119" name="Google Shape;119;p21"/>
          <p:cNvPicPr preferRelativeResize="0"/>
          <p:nvPr/>
        </p:nvPicPr>
        <p:blipFill>
          <a:blip r:embed="rId4">
            <a:alphaModFix/>
          </a:blip>
          <a:stretch>
            <a:fillRect/>
          </a:stretch>
        </p:blipFill>
        <p:spPr>
          <a:xfrm>
            <a:off x="5999000" y="349825"/>
            <a:ext cx="2914650" cy="1571625"/>
          </a:xfrm>
          <a:prstGeom prst="rect">
            <a:avLst/>
          </a:prstGeom>
          <a:noFill/>
          <a:ln>
            <a:noFill/>
          </a:ln>
        </p:spPr>
      </p:pic>
      <p:pic>
        <p:nvPicPr>
          <p:cNvPr id="120" name="Google Shape;120;p21"/>
          <p:cNvPicPr preferRelativeResize="0"/>
          <p:nvPr/>
        </p:nvPicPr>
        <p:blipFill>
          <a:blip r:embed="rId5">
            <a:alphaModFix/>
          </a:blip>
          <a:stretch>
            <a:fillRect/>
          </a:stretch>
        </p:blipFill>
        <p:spPr>
          <a:xfrm>
            <a:off x="6327100" y="3664600"/>
            <a:ext cx="2586549" cy="135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