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Spectral SemiBold"/>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SpectralSemiBold-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pectralSemiBold-italic.fntdata"/><Relationship Id="rId25" Type="http://schemas.openxmlformats.org/officeDocument/2006/relationships/font" Target="fonts/SpectralSemiBold-bold.fntdata"/><Relationship Id="rId27" Type="http://schemas.openxmlformats.org/officeDocument/2006/relationships/font" Target="fonts/Spectral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1 Background Color </a:t>
            </a:r>
            <a:endParaRPr>
              <a:solidFill>
                <a:schemeClr val="dk1"/>
              </a:solidFill>
            </a:endParaRPr>
          </a:p>
          <a:p>
            <a:pPr indent="0" lvl="0" marL="0" rtl="0" algn="l">
              <a:spcBef>
                <a:spcPts val="0"/>
              </a:spcBef>
              <a:spcAft>
                <a:spcPts val="0"/>
              </a:spcAft>
              <a:buNone/>
            </a:pPr>
            <a:r>
              <a:rPr lang="en">
                <a:solidFill>
                  <a:schemeClr val="dk1"/>
                </a:solidFill>
              </a:rPr>
              <a:t>1 Title (or write the question) </a:t>
            </a:r>
            <a:endParaRPr>
              <a:solidFill>
                <a:schemeClr val="dk1"/>
              </a:solidFill>
            </a:endParaRPr>
          </a:p>
          <a:p>
            <a:pPr indent="0" lvl="0" marL="0" rtl="0" algn="l">
              <a:spcBef>
                <a:spcPts val="0"/>
              </a:spcBef>
              <a:spcAft>
                <a:spcPts val="0"/>
              </a:spcAft>
              <a:buNone/>
            </a:pPr>
            <a:r>
              <a:rPr lang="en">
                <a:solidFill>
                  <a:schemeClr val="dk1"/>
                </a:solidFill>
              </a:rPr>
              <a:t>1 Pictures </a:t>
            </a:r>
            <a:endParaRPr>
              <a:solidFill>
                <a:schemeClr val="dk1"/>
              </a:solidFill>
            </a:endParaRPr>
          </a:p>
          <a:p>
            <a:pPr indent="0" lvl="0" marL="0" rtl="0" algn="l">
              <a:spcBef>
                <a:spcPts val="0"/>
              </a:spcBef>
              <a:spcAft>
                <a:spcPts val="0"/>
              </a:spcAft>
              <a:buNone/>
            </a:pPr>
            <a:r>
              <a:rPr lang="en">
                <a:solidFill>
                  <a:schemeClr val="dk1"/>
                </a:solidFill>
              </a:rPr>
              <a:t>0 Include Transitions </a:t>
            </a:r>
            <a:endParaRPr>
              <a:solidFill>
                <a:schemeClr val="dk1"/>
              </a:solidFill>
            </a:endParaRPr>
          </a:p>
          <a:p>
            <a:pPr indent="0" lvl="0" marL="0" rtl="0" algn="l">
              <a:spcBef>
                <a:spcPts val="0"/>
              </a:spcBef>
              <a:spcAft>
                <a:spcPts val="0"/>
              </a:spcAft>
              <a:buNone/>
            </a:pPr>
            <a:r>
              <a:rPr lang="en">
                <a:solidFill>
                  <a:schemeClr val="dk1"/>
                </a:solidFill>
              </a:rPr>
              <a:t>0 Answering  question  using  complete  sentences  (multiple sentences if needed to fully explain your answer) </a:t>
            </a:r>
            <a:endParaRPr>
              <a:solidFill>
                <a:schemeClr val="dk1"/>
              </a:solidFill>
            </a:endParaRPr>
          </a:p>
          <a:p>
            <a:pPr indent="0" lvl="0" marL="0" rtl="0" algn="l">
              <a:spcBef>
                <a:spcPts val="0"/>
              </a:spcBef>
              <a:spcAft>
                <a:spcPts val="0"/>
              </a:spcAft>
              <a:buNone/>
            </a:pPr>
            <a:r>
              <a:rPr lang="en">
                <a:solidFill>
                  <a:schemeClr val="dk1"/>
                </a:solidFill>
              </a:rPr>
              <a:t>1 Accuracy of information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4</a:t>
            </a:r>
            <a:endParaRPr>
              <a:solidFill>
                <a:schemeClr val="dk1"/>
              </a:solidFill>
            </a:endParaRPr>
          </a:p>
          <a:p>
            <a:pPr indent="0" lvl="0" marL="0" rtl="0" algn="l">
              <a:spcBef>
                <a:spcPts val="0"/>
              </a:spcBef>
              <a:spcAft>
                <a:spcPts val="0"/>
              </a:spcAft>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Volcano Rabbit should be capitalized.  Missing the transition.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0f4349a0c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10f4349a0c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None/>
            </a:pPr>
            <a:r>
              <a:rPr lang="en">
                <a:solidFill>
                  <a:schemeClr val="dk1"/>
                </a:solidFill>
                <a:highlight>
                  <a:schemeClr val="dk2"/>
                </a:highlight>
              </a:rPr>
              <a:t>Does your title make sense??  Read it outloud to yourself.  Also, it is not punctuated properly.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In the paragraph the first word of a sentence needs to be capitalized. And I think you meant to spell Description?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f4349a0c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0f4349a0c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Title issues.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0f4349a0c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0f4349a0c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Lifeapan is one word.  . .One cannot use “it” until after one has used the proper noun in a sentence.  Here you could say….  The Volcano rabbit has a lifespan of 7 to 9 years.  This rabbit lives in ….. Put a period at the end.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0f4349a0c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0f4349a0c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Capitalize the title word Facts.  The Volcano rabbit …the first word in a sentence needs to be capitalized.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f4349a0ca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f4349a0c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6</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0ec54d252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0ec54d252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None/>
            </a:pPr>
            <a:r>
              <a:rPr lang="en">
                <a:solidFill>
                  <a:schemeClr val="dk1"/>
                </a:solidFill>
                <a:highlight>
                  <a:schemeClr val="dk2"/>
                </a:highlight>
              </a:rPr>
              <a:t>Volcano rabbit should be capitalized.  Missing the transition.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Delete the space before the question mark. Mexico shouldbe Capitalized  Mexico City should be capitalized.  Run on sentence.. Start a new sentence at ..The largest of these…. Izta-popo National Park needs to be Capitalized. Chichinautzin and Pelado volcanos needs to be capitalized.    Remember if it is the proper name of something it needs tobe Capitalized.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0ec54d2523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0ec54d2523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There should be a question mark after ecosystem..    Mexico needs capitalized, Mexico City..  there needs to be a period at the end of the sentence.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ec54d2523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0ec54d2523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The title need to be fised “uh” will not do.    Mexico needs capitalized,.  there needs to be a period at the end of the sentence.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0f4349a0c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0f4349a0c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Volcano rabbit needs to be capitalized, Also, there should be a question mark after rabbit.   .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f1eb698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f1eb698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Volcano rabbit needs to be capitalized, Also, there should be a question mark after eat.   . .</a:t>
            </a:r>
            <a:endParaRPr>
              <a:solidFill>
                <a:schemeClr val="dk1"/>
              </a:solidFill>
            </a:endParaRPr>
          </a:p>
          <a:p>
            <a:pPr indent="0" lvl="0" marL="0" rtl="0" algn="l">
              <a:lnSpc>
                <a:spcPct val="115000"/>
              </a:lnSpc>
              <a:spcBef>
                <a:spcPts val="0"/>
              </a:spcBef>
              <a:spcAft>
                <a:spcPts val="160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0f4349a0c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0f4349a0c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0f4349a0c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0f4349a0c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Since Food Chain is the title Chain needs to be capitalized.  A typical food chain might include a fox, a rabbith and then a plant because…...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f4349a0c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f4349a0c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Pictures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Vegetation that is tall and dense heops the rabbit hide from….. There needs to be pictures on every slide but the first and last.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en.wikipedia.org/wiki/Volcano_rabbit" TargetMode="External"/><Relationship Id="rId4" Type="http://schemas.openxmlformats.org/officeDocument/2006/relationships/hyperlink" Target="http://www.edgeofexistence.org/species/volcano-rabbit/" TargetMode="External"/><Relationship Id="rId5" Type="http://schemas.openxmlformats.org/officeDocument/2006/relationships/hyperlink" Target="https://animalia.bio/volcano-rabbit" TargetMode="External"/><Relationship Id="rId6"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            </a:t>
            </a:r>
            <a:r>
              <a:rPr lang="en">
                <a:latin typeface="Spectral SemiBold"/>
                <a:ea typeface="Spectral SemiBold"/>
                <a:cs typeface="Spectral SemiBold"/>
                <a:sym typeface="Spectral SemiBold"/>
              </a:rPr>
              <a:t>volcano rabbit </a:t>
            </a:r>
            <a:endParaRPr>
              <a:latin typeface="Spectral SemiBold"/>
              <a:ea typeface="Spectral SemiBold"/>
              <a:cs typeface="Spectral SemiBold"/>
              <a:sym typeface="Spectral SemiBold"/>
            </a:endParaRPr>
          </a:p>
        </p:txBody>
      </p:sp>
      <p:sp>
        <p:nvSpPr>
          <p:cNvPr id="55" name="Google Shape;55;p13"/>
          <p:cNvSpPr txBox="1"/>
          <p:nvPr>
            <p:ph idx="1" type="subTitle"/>
          </p:nvPr>
        </p:nvSpPr>
        <p:spPr>
          <a:xfrm>
            <a:off x="311700" y="2834125"/>
            <a:ext cx="8520600" cy="792600"/>
          </a:xfrm>
          <a:prstGeom prst="rect">
            <a:avLst/>
          </a:prstGeom>
          <a:solidFill>
            <a:srgbClr val="B6D7A8"/>
          </a:solidFill>
          <a:ln cap="flat" cmpd="sng" w="9525">
            <a:solidFill>
              <a:srgbClr val="70757A"/>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rgbClr val="B6D7A8"/>
                </a:highlight>
                <a:latin typeface="Spectral SemiBold"/>
                <a:ea typeface="Spectral SemiBold"/>
                <a:cs typeface="Spectral SemiBold"/>
                <a:sym typeface="Spectral SemiBold"/>
              </a:rPr>
              <a:t>                              </a:t>
            </a:r>
            <a:r>
              <a:rPr lang="en">
                <a:solidFill>
                  <a:schemeClr val="dk1"/>
                </a:solidFill>
                <a:highlight>
                  <a:srgbClr val="B6D7A8"/>
                </a:highlight>
                <a:latin typeface="Spectral SemiBold"/>
                <a:ea typeface="Spectral SemiBold"/>
                <a:cs typeface="Spectral SemiBold"/>
                <a:sym typeface="Spectral SemiBold"/>
              </a:rPr>
              <a:t>By: Miley Barajas</a:t>
            </a:r>
            <a:r>
              <a:rPr lang="en">
                <a:solidFill>
                  <a:schemeClr val="dk1"/>
                </a:solidFill>
                <a:highlight>
                  <a:srgbClr val="B6D7A8"/>
                </a:highlight>
                <a:latin typeface="Comic Sans MS"/>
                <a:ea typeface="Comic Sans MS"/>
                <a:cs typeface="Comic Sans MS"/>
                <a:sym typeface="Comic Sans MS"/>
              </a:rPr>
              <a:t> </a:t>
            </a:r>
            <a:endParaRPr>
              <a:solidFill>
                <a:schemeClr val="dk1"/>
              </a:solidFill>
              <a:highlight>
                <a:srgbClr val="B6D7A8"/>
              </a:highlight>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116" name="Shape 116"/>
        <p:cNvGrpSpPr/>
        <p:nvPr/>
      </p:nvGrpSpPr>
      <p:grpSpPr>
        <a:xfrm>
          <a:off x="0" y="0"/>
          <a:ext cx="0" cy="0"/>
          <a:chOff x="0" y="0"/>
          <a:chExt cx="0" cy="0"/>
        </a:xfrm>
      </p:grpSpPr>
      <p:sp>
        <p:nvSpPr>
          <p:cNvPr id="117" name="Google Shape;117;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How do that look, weighs and how tall </a:t>
            </a:r>
            <a:endParaRPr/>
          </a:p>
        </p:txBody>
      </p:sp>
      <p:sp>
        <p:nvSpPr>
          <p:cNvPr id="118" name="Google Shape;118;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00">
                <a:solidFill>
                  <a:srgbClr val="202124"/>
                </a:solidFill>
                <a:highlight>
                  <a:srgbClr val="F4CCCC"/>
                </a:highlight>
                <a:latin typeface="Roboto"/>
                <a:ea typeface="Roboto"/>
                <a:cs typeface="Roboto"/>
                <a:sym typeface="Roboto"/>
              </a:rPr>
              <a:t>escription. The tiny rabbits weigh about a pound fully grown. Their ears are stubby and rounded, and their fur is short, dense, and either black or brown in color, which helps the rabbits blend in with the rocky. </a:t>
            </a:r>
            <a:r>
              <a:rPr lang="en" sz="1400">
                <a:solidFill>
                  <a:srgbClr val="202124"/>
                </a:solidFill>
                <a:highlight>
                  <a:srgbClr val="F4CCCC"/>
                </a:highlight>
                <a:latin typeface="Roboto"/>
                <a:ea typeface="Roboto"/>
                <a:cs typeface="Roboto"/>
                <a:sym typeface="Roboto"/>
              </a:rPr>
              <a:t>It has small rounded ears, short legs, and short, thick fur and weighs approximately 390–600 g (0.86–1.3 lb). It has a </a:t>
            </a:r>
            <a:r>
              <a:rPr lang="en" sz="1400">
                <a:solidFill>
                  <a:srgbClr val="202124"/>
                </a:solidFill>
                <a:highlight>
                  <a:srgbClr val="F4CCCC"/>
                </a:highlight>
                <a:latin typeface="Roboto"/>
                <a:ea typeface="Roboto"/>
                <a:cs typeface="Roboto"/>
                <a:sym typeface="Roboto"/>
              </a:rPr>
              <a:t>lifespan</a:t>
            </a:r>
            <a:r>
              <a:rPr lang="en" sz="1400">
                <a:solidFill>
                  <a:srgbClr val="202124"/>
                </a:solidFill>
                <a:highlight>
                  <a:srgbClr val="F4CCCC"/>
                </a:highlight>
                <a:latin typeface="Roboto"/>
                <a:ea typeface="Roboto"/>
                <a:cs typeface="Roboto"/>
                <a:sym typeface="Roboto"/>
              </a:rPr>
              <a:t> of 7 to 9 years.  </a:t>
            </a:r>
            <a:endParaRPr sz="2100">
              <a:highlight>
                <a:srgbClr val="F4CCCC"/>
              </a:highlight>
              <a:latin typeface="Roboto"/>
              <a:ea typeface="Roboto"/>
              <a:cs typeface="Roboto"/>
              <a:sym typeface="Roboto"/>
            </a:endParaRPr>
          </a:p>
        </p:txBody>
      </p:sp>
      <p:pic>
        <p:nvPicPr>
          <p:cNvPr id="119" name="Google Shape;119;p22"/>
          <p:cNvPicPr preferRelativeResize="0"/>
          <p:nvPr/>
        </p:nvPicPr>
        <p:blipFill>
          <a:blip r:embed="rId3">
            <a:alphaModFix/>
          </a:blip>
          <a:stretch>
            <a:fillRect/>
          </a:stretch>
        </p:blipFill>
        <p:spPr>
          <a:xfrm>
            <a:off x="4234002" y="2071126"/>
            <a:ext cx="4331001" cy="2852926"/>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7E6B"/>
        </a:solidFill>
      </p:bgPr>
    </p:bg>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Female or male </a:t>
            </a:r>
            <a:endParaRPr/>
          </a:p>
        </p:txBody>
      </p:sp>
      <p:sp>
        <p:nvSpPr>
          <p:cNvPr id="125" name="Google Shape;125;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50">
                <a:solidFill>
                  <a:srgbClr val="4D5156"/>
                </a:solidFill>
                <a:highlight>
                  <a:srgbClr val="DD7E6B"/>
                </a:highlight>
                <a:latin typeface="Roboto"/>
                <a:ea typeface="Roboto"/>
                <a:cs typeface="Roboto"/>
                <a:sym typeface="Roboto"/>
              </a:rPr>
              <a:t>You need to flip the rabbit over, part their fur, and look for the "perfect volcano". When a  baby rabbit is eight weeks old you can’t  tell the </a:t>
            </a:r>
            <a:r>
              <a:rPr lang="en" sz="1450">
                <a:solidFill>
                  <a:srgbClr val="4D5156"/>
                </a:solidFill>
                <a:highlight>
                  <a:srgbClr val="DD7E6B"/>
                </a:highlight>
                <a:latin typeface="Roboto"/>
                <a:ea typeface="Roboto"/>
                <a:cs typeface="Roboto"/>
                <a:sym typeface="Roboto"/>
              </a:rPr>
              <a:t>gender</a:t>
            </a:r>
            <a:endParaRPr sz="2200">
              <a:solidFill>
                <a:srgbClr val="4D5156"/>
              </a:solidFill>
              <a:highlight>
                <a:srgbClr val="DD7E6B"/>
              </a:highlight>
            </a:endParaRPr>
          </a:p>
        </p:txBody>
      </p:sp>
      <p:pic>
        <p:nvPicPr>
          <p:cNvPr id="126" name="Google Shape;126;p23"/>
          <p:cNvPicPr preferRelativeResize="0"/>
          <p:nvPr/>
        </p:nvPicPr>
        <p:blipFill>
          <a:blip r:embed="rId3">
            <a:alphaModFix/>
          </a:blip>
          <a:stretch>
            <a:fillRect/>
          </a:stretch>
        </p:blipFill>
        <p:spPr>
          <a:xfrm>
            <a:off x="4735800" y="1741949"/>
            <a:ext cx="4096499" cy="3072374"/>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B8AF"/>
        </a:solidFill>
      </p:bgPr>
    </p:bg>
    <p:spTree>
      <p:nvGrpSpPr>
        <p:cNvPr id="130" name="Shape 130"/>
        <p:cNvGrpSpPr/>
        <p:nvPr/>
      </p:nvGrpSpPr>
      <p:grpSpPr>
        <a:xfrm>
          <a:off x="0" y="0"/>
          <a:ext cx="0" cy="0"/>
          <a:chOff x="0" y="0"/>
          <a:chExt cx="0" cy="0"/>
        </a:xfrm>
      </p:grpSpPr>
      <p:sp>
        <p:nvSpPr>
          <p:cNvPr id="131" name="Google Shape;13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Life span</a:t>
            </a:r>
            <a:endParaRPr/>
          </a:p>
        </p:txBody>
      </p:sp>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350">
                <a:solidFill>
                  <a:srgbClr val="202124"/>
                </a:solidFill>
                <a:highlight>
                  <a:srgbClr val="E6B8AF"/>
                </a:highlight>
                <a:latin typeface="Roboto"/>
                <a:ea typeface="Roboto"/>
                <a:cs typeface="Roboto"/>
                <a:sym typeface="Roboto"/>
              </a:rPr>
              <a:t>It has a life span of 7 to 9 years. The volcano rabbit lives in groups of 2 to 5 animals in burrows (underground nests) and runways among grass tussocks. The burrows can be as long as 5 m and as deep as 40 cm. There are usually 2 to 3 young per litter</a:t>
            </a:r>
            <a:endParaRPr sz="2100">
              <a:solidFill>
                <a:srgbClr val="202124"/>
              </a:solidFill>
              <a:highlight>
                <a:srgbClr val="E6B8AF"/>
              </a:highlight>
            </a:endParaRPr>
          </a:p>
        </p:txBody>
      </p:sp>
      <p:pic>
        <p:nvPicPr>
          <p:cNvPr id="133" name="Google Shape;133;p24"/>
          <p:cNvPicPr preferRelativeResize="0"/>
          <p:nvPr/>
        </p:nvPicPr>
        <p:blipFill>
          <a:blip r:embed="rId3">
            <a:alphaModFix/>
          </a:blip>
          <a:stretch>
            <a:fillRect/>
          </a:stretch>
        </p:blipFill>
        <p:spPr>
          <a:xfrm>
            <a:off x="4008325" y="1733175"/>
            <a:ext cx="4907050" cy="327315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137" name="Shape 137"/>
        <p:cNvGrpSpPr/>
        <p:nvPr/>
      </p:nvGrpSpPr>
      <p:grpSpPr>
        <a:xfrm>
          <a:off x="0" y="0"/>
          <a:ext cx="0" cy="0"/>
          <a:chOff x="0" y="0"/>
          <a:chExt cx="0" cy="0"/>
        </a:xfrm>
      </p:grpSpPr>
      <p:sp>
        <p:nvSpPr>
          <p:cNvPr id="138" name="Google Shape;138;p25"/>
          <p:cNvSpPr txBox="1"/>
          <p:nvPr>
            <p:ph type="title"/>
          </p:nvPr>
        </p:nvSpPr>
        <p:spPr>
          <a:xfrm>
            <a:off x="311700" y="390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Fun </a:t>
            </a:r>
            <a:r>
              <a:rPr lang="en"/>
              <a:t>facts</a:t>
            </a:r>
            <a:r>
              <a:rPr lang="en"/>
              <a:t> </a:t>
            </a:r>
            <a:endParaRPr/>
          </a:p>
        </p:txBody>
      </p:sp>
      <p:sp>
        <p:nvSpPr>
          <p:cNvPr id="139" name="Google Shape;139;p25"/>
          <p:cNvSpPr txBox="1"/>
          <p:nvPr>
            <p:ph idx="1" type="body"/>
          </p:nvPr>
        </p:nvSpPr>
        <p:spPr>
          <a:xfrm>
            <a:off x="311700" y="1056450"/>
            <a:ext cx="8520600" cy="356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sz="1250">
                <a:solidFill>
                  <a:srgbClr val="4D5156"/>
                </a:solidFill>
                <a:highlight>
                  <a:srgbClr val="F9CB9C"/>
                </a:highlight>
                <a:latin typeface="Roboto"/>
                <a:ea typeface="Roboto"/>
                <a:cs typeface="Roboto"/>
                <a:sym typeface="Roboto"/>
              </a:rPr>
              <a:t> known as teporingo or zacatuche, is a small rabbit that resides in the mountains of Mexico.</a:t>
            </a:r>
            <a:endParaRPr sz="1250">
              <a:solidFill>
                <a:srgbClr val="4D5156"/>
              </a:solidFill>
              <a:highlight>
                <a:srgbClr val="F9CB9C"/>
              </a:highlight>
              <a:latin typeface="Roboto"/>
              <a:ea typeface="Roboto"/>
              <a:cs typeface="Roboto"/>
              <a:sym typeface="Roboto"/>
            </a:endParaRPr>
          </a:p>
          <a:p>
            <a:pPr indent="0" lvl="0" marL="0" rtl="0" algn="l">
              <a:spcBef>
                <a:spcPts val="1600"/>
              </a:spcBef>
              <a:spcAft>
                <a:spcPts val="0"/>
              </a:spcAft>
              <a:buNone/>
            </a:pPr>
            <a:r>
              <a:rPr lang="en" sz="1250">
                <a:solidFill>
                  <a:srgbClr val="4D5156"/>
                </a:solidFill>
                <a:highlight>
                  <a:srgbClr val="F9CB9C"/>
                </a:highlight>
                <a:latin typeface="Roboto"/>
                <a:ea typeface="Roboto"/>
                <a:cs typeface="Roboto"/>
                <a:sym typeface="Roboto"/>
              </a:rPr>
              <a:t>-</a:t>
            </a:r>
            <a:r>
              <a:rPr lang="en" sz="1200">
                <a:solidFill>
                  <a:srgbClr val="4D5156"/>
                </a:solidFill>
                <a:highlight>
                  <a:srgbClr val="F9CB9C"/>
                </a:highlight>
                <a:latin typeface="Roboto"/>
                <a:ea typeface="Roboto"/>
                <a:cs typeface="Roboto"/>
                <a:sym typeface="Roboto"/>
              </a:rPr>
              <a:t>The volcano rabbit is endangered, with fewer than 7,000 individuals thought to remain in the wild.</a:t>
            </a:r>
            <a:endParaRPr sz="1200">
              <a:solidFill>
                <a:srgbClr val="4D5156"/>
              </a:solidFill>
              <a:highlight>
                <a:srgbClr val="F9CB9C"/>
              </a:highlight>
              <a:latin typeface="Roboto"/>
              <a:ea typeface="Roboto"/>
              <a:cs typeface="Roboto"/>
              <a:sym typeface="Roboto"/>
            </a:endParaRPr>
          </a:p>
          <a:p>
            <a:pPr indent="0" lvl="0" marL="0" rtl="0" algn="l">
              <a:spcBef>
                <a:spcPts val="1600"/>
              </a:spcBef>
              <a:spcAft>
                <a:spcPts val="0"/>
              </a:spcAft>
              <a:buNone/>
            </a:pPr>
            <a:r>
              <a:rPr lang="en" sz="1200">
                <a:solidFill>
                  <a:srgbClr val="4D5156"/>
                </a:solidFill>
                <a:highlight>
                  <a:srgbClr val="F9CB9C"/>
                </a:highlight>
                <a:latin typeface="Roboto"/>
                <a:ea typeface="Roboto"/>
                <a:cs typeface="Roboto"/>
                <a:sym typeface="Roboto"/>
              </a:rPr>
              <a:t>-</a:t>
            </a:r>
            <a:r>
              <a:rPr lang="en" sz="1050">
                <a:solidFill>
                  <a:srgbClr val="4D5156"/>
                </a:solidFill>
                <a:highlight>
                  <a:srgbClr val="F9CB9C"/>
                </a:highlight>
                <a:latin typeface="Roboto"/>
                <a:ea typeface="Roboto"/>
                <a:cs typeface="Roboto"/>
                <a:sym typeface="Roboto"/>
              </a:rPr>
              <a:t>The </a:t>
            </a:r>
            <a:r>
              <a:rPr b="1" lang="en" sz="1050">
                <a:solidFill>
                  <a:srgbClr val="5F6368"/>
                </a:solidFill>
                <a:highlight>
                  <a:srgbClr val="F9CB9C"/>
                </a:highlight>
                <a:latin typeface="Roboto"/>
                <a:ea typeface="Roboto"/>
                <a:cs typeface="Roboto"/>
                <a:sym typeface="Roboto"/>
              </a:rPr>
              <a:t>volcano rabbit</a:t>
            </a:r>
            <a:r>
              <a:rPr lang="en" sz="1050">
                <a:solidFill>
                  <a:srgbClr val="4D5156"/>
                </a:solidFill>
                <a:highlight>
                  <a:srgbClr val="F9CB9C"/>
                </a:highlight>
                <a:latin typeface="Roboto"/>
                <a:ea typeface="Roboto"/>
                <a:cs typeface="Roboto"/>
                <a:sym typeface="Roboto"/>
              </a:rPr>
              <a:t>, or zacatuche, inhabits dense undergrowth of bunchgrass in pine forests in the high mountains surrounding Mexico City.</a:t>
            </a:r>
            <a:endParaRPr sz="1050">
              <a:solidFill>
                <a:srgbClr val="4D5156"/>
              </a:solidFill>
              <a:highlight>
                <a:srgbClr val="F9CB9C"/>
              </a:highlight>
              <a:latin typeface="Roboto"/>
              <a:ea typeface="Roboto"/>
              <a:cs typeface="Roboto"/>
              <a:sym typeface="Roboto"/>
            </a:endParaRPr>
          </a:p>
          <a:p>
            <a:pPr indent="0" lvl="0" marL="0" rtl="0" algn="l">
              <a:lnSpc>
                <a:spcPct val="158000"/>
              </a:lnSpc>
              <a:spcBef>
                <a:spcPts val="1600"/>
              </a:spcBef>
              <a:spcAft>
                <a:spcPts val="0"/>
              </a:spcAft>
              <a:buNone/>
            </a:pPr>
            <a:r>
              <a:rPr lang="en" sz="1050">
                <a:solidFill>
                  <a:srgbClr val="4D5156"/>
                </a:solidFill>
                <a:highlight>
                  <a:srgbClr val="F9CB9C"/>
                </a:highlight>
                <a:latin typeface="Roboto"/>
                <a:ea typeface="Roboto"/>
                <a:cs typeface="Roboto"/>
                <a:sym typeface="Roboto"/>
              </a:rPr>
              <a:t>-The volcano rabbits tail isn't visible to the eye Their fur helps them blend into the environment. Volcano rabbits burrow into the grass      </a:t>
            </a:r>
            <a:endParaRPr sz="1050">
              <a:solidFill>
                <a:srgbClr val="4D5156"/>
              </a:solidFill>
              <a:highlight>
                <a:srgbClr val="F9CB9C"/>
              </a:highlight>
              <a:latin typeface="Roboto"/>
              <a:ea typeface="Roboto"/>
              <a:cs typeface="Roboto"/>
              <a:sym typeface="Roboto"/>
            </a:endParaRPr>
          </a:p>
          <a:p>
            <a:pPr indent="0" lvl="0" marL="0" rtl="0" algn="l">
              <a:lnSpc>
                <a:spcPct val="158000"/>
              </a:lnSpc>
              <a:spcBef>
                <a:spcPts val="2300"/>
              </a:spcBef>
              <a:spcAft>
                <a:spcPts val="0"/>
              </a:spcAft>
              <a:buNone/>
            </a:pPr>
            <a:r>
              <a:rPr lang="en" sz="1000">
                <a:solidFill>
                  <a:srgbClr val="4D5156"/>
                </a:solidFill>
                <a:highlight>
                  <a:srgbClr val="F9CB9C"/>
                </a:highlight>
                <a:latin typeface="Roboto"/>
                <a:ea typeface="Roboto"/>
                <a:cs typeface="Roboto"/>
                <a:sym typeface="Roboto"/>
              </a:rPr>
              <a:t>-Unfortunately, estimates show that there are only about 1,200 volcano rabbits in existence. This makes them some of the rarest small mammals on the planet. Unsurprisingly, they are on the endangered species list. This also means they do not make suitable pets.</a:t>
            </a:r>
            <a:endParaRPr sz="1000">
              <a:solidFill>
                <a:srgbClr val="4D5156"/>
              </a:solidFill>
              <a:highlight>
                <a:srgbClr val="F9CB9C"/>
              </a:highlight>
              <a:latin typeface="Roboto"/>
              <a:ea typeface="Roboto"/>
              <a:cs typeface="Roboto"/>
              <a:sym typeface="Roboto"/>
            </a:endParaRPr>
          </a:p>
          <a:p>
            <a:pPr indent="0" lvl="0" marL="0" rtl="0" algn="l">
              <a:spcBef>
                <a:spcPts val="2300"/>
              </a:spcBef>
              <a:spcAft>
                <a:spcPts val="0"/>
              </a:spcAft>
              <a:buNone/>
            </a:pPr>
            <a:r>
              <a:rPr lang="en" sz="1000">
                <a:solidFill>
                  <a:srgbClr val="4D5156"/>
                </a:solidFill>
                <a:highlight>
                  <a:srgbClr val="F9CB9C"/>
                </a:highlight>
                <a:latin typeface="Roboto"/>
                <a:ea typeface="Roboto"/>
                <a:cs typeface="Roboto"/>
                <a:sym typeface="Roboto"/>
              </a:rPr>
              <a:t>-</a:t>
            </a:r>
            <a:r>
              <a:rPr lang="en" sz="1200">
                <a:solidFill>
                  <a:srgbClr val="4D5156"/>
                </a:solidFill>
                <a:highlight>
                  <a:srgbClr val="F9CB9C"/>
                </a:highlight>
                <a:latin typeface="Roboto"/>
                <a:ea typeface="Roboto"/>
                <a:cs typeface="Roboto"/>
                <a:sym typeface="Roboto"/>
              </a:rPr>
              <a:t> with possibly fewer than 250 breeding pairs remaining worldwide, because of habitat destruction throughout its range.</a:t>
            </a:r>
            <a:endParaRPr sz="1200">
              <a:solidFill>
                <a:srgbClr val="4D5156"/>
              </a:solidFill>
              <a:highlight>
                <a:srgbClr val="F9CB9C"/>
              </a:highlight>
              <a:latin typeface="Roboto"/>
              <a:ea typeface="Roboto"/>
              <a:cs typeface="Roboto"/>
              <a:sym typeface="Roboto"/>
            </a:endParaRPr>
          </a:p>
          <a:p>
            <a:pPr indent="0" lvl="0" marL="0" rtl="0" algn="l">
              <a:spcBef>
                <a:spcPts val="1600"/>
              </a:spcBef>
              <a:spcAft>
                <a:spcPts val="0"/>
              </a:spcAft>
              <a:buNone/>
            </a:pPr>
            <a:r>
              <a:rPr lang="en" sz="1200">
                <a:solidFill>
                  <a:srgbClr val="4D5156"/>
                </a:solidFill>
                <a:highlight>
                  <a:srgbClr val="F9CB9C"/>
                </a:highlight>
                <a:latin typeface="Roboto"/>
                <a:ea typeface="Roboto"/>
                <a:cs typeface="Roboto"/>
                <a:sym typeface="Roboto"/>
              </a:rPr>
              <a:t>-</a:t>
            </a:r>
            <a:r>
              <a:rPr lang="en" sz="1050">
                <a:solidFill>
                  <a:srgbClr val="4D5156"/>
                </a:solidFill>
                <a:highlight>
                  <a:srgbClr val="F9CB9C"/>
                </a:highlight>
              </a:rPr>
              <a:t>The volcano rabbit’s adult weight goes up to 500 g.</a:t>
            </a:r>
            <a:r>
              <a:rPr baseline="30000" lang="en" sz="1400">
                <a:solidFill>
                  <a:srgbClr val="4D5156"/>
                </a:solidFill>
                <a:highlight>
                  <a:srgbClr val="F9CB9C"/>
                </a:highlight>
              </a:rPr>
              <a:t> </a:t>
            </a:r>
            <a:r>
              <a:rPr lang="en" sz="1050">
                <a:solidFill>
                  <a:srgbClr val="4D5156"/>
                </a:solidFill>
                <a:highlight>
                  <a:srgbClr val="F9CB9C"/>
                </a:highlight>
              </a:rPr>
              <a:t>It has short, dense fur that ranges in color from brown to black.</a:t>
            </a:r>
            <a:endParaRPr sz="1200">
              <a:solidFill>
                <a:srgbClr val="4D5156"/>
              </a:solidFill>
              <a:highlight>
                <a:srgbClr val="F9CB9C"/>
              </a:highlight>
              <a:latin typeface="Roboto"/>
              <a:ea typeface="Roboto"/>
              <a:cs typeface="Roboto"/>
              <a:sym typeface="Roboto"/>
            </a:endParaRPr>
          </a:p>
          <a:p>
            <a:pPr indent="0" lvl="0" marL="0" rtl="0" algn="l">
              <a:spcBef>
                <a:spcPts val="1600"/>
              </a:spcBef>
              <a:spcAft>
                <a:spcPts val="1600"/>
              </a:spcAft>
              <a:buNone/>
            </a:pPr>
            <a:r>
              <a:rPr lang="en" sz="1200">
                <a:solidFill>
                  <a:srgbClr val="4D5156"/>
                </a:solidFill>
                <a:highlight>
                  <a:srgbClr val="F9CB9C"/>
                </a:highlight>
                <a:latin typeface="Roboto"/>
                <a:ea typeface="Roboto"/>
                <a:cs typeface="Roboto"/>
                <a:sym typeface="Roboto"/>
              </a:rPr>
              <a:t>- </a:t>
            </a:r>
            <a:r>
              <a:rPr lang="en" sz="1050">
                <a:solidFill>
                  <a:srgbClr val="4D5156"/>
                </a:solidFill>
                <a:highlight>
                  <a:srgbClr val="F9CB9C"/>
                </a:highlight>
              </a:rPr>
              <a:t>Volcano rabbits are commonly found at higher altitudes.</a:t>
            </a:r>
            <a:r>
              <a:rPr baseline="30000" lang="en" sz="1400">
                <a:solidFill>
                  <a:srgbClr val="4D5156"/>
                </a:solidFill>
                <a:highlight>
                  <a:srgbClr val="F9CB9C"/>
                </a:highlight>
              </a:rPr>
              <a:t> </a:t>
            </a:r>
            <a:r>
              <a:rPr lang="en" sz="1050">
                <a:solidFill>
                  <a:srgbClr val="4D5156"/>
                </a:solidFill>
                <a:highlight>
                  <a:srgbClr val="F9CB9C"/>
                </a:highlight>
              </a:rPr>
              <a:t>Almost 71% of volcano rabbits are found in pine forests, alder forests, and grasslands.</a:t>
            </a:r>
            <a:endParaRPr sz="1200">
              <a:solidFill>
                <a:srgbClr val="4D5156"/>
              </a:solidFill>
              <a:highlight>
                <a:srgbClr val="F9CB9C"/>
              </a:highlight>
              <a:latin typeface="Roboto"/>
              <a:ea typeface="Roboto"/>
              <a:cs typeface="Roboto"/>
              <a:sym typeface="Roboto"/>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Sources </a:t>
            </a:r>
            <a:endParaRPr/>
          </a:p>
        </p:txBody>
      </p:sp>
      <p:sp>
        <p:nvSpPr>
          <p:cNvPr id="145" name="Google Shape;145;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u="sng">
                <a:solidFill>
                  <a:schemeClr val="hlink"/>
                </a:solidFill>
                <a:hlinkClick r:id="rId3"/>
              </a:rPr>
              <a:t>https://en.wikipedia.org/wiki/Volcano_rabbit</a:t>
            </a:r>
            <a:endParaRPr/>
          </a:p>
          <a:p>
            <a:pPr indent="0" lvl="0" marL="0" rtl="0" algn="l">
              <a:spcBef>
                <a:spcPts val="1600"/>
              </a:spcBef>
              <a:spcAft>
                <a:spcPts val="0"/>
              </a:spcAft>
              <a:buNone/>
            </a:pPr>
            <a:r>
              <a:rPr lang="en"/>
              <a:t>-</a:t>
            </a:r>
            <a:r>
              <a:rPr lang="en" u="sng">
                <a:solidFill>
                  <a:schemeClr val="hlink"/>
                </a:solidFill>
                <a:hlinkClick r:id="rId4"/>
              </a:rPr>
              <a:t>http://www.edgeofexistence.org/species/volcano-rabbit/</a:t>
            </a:r>
            <a:endParaRPr/>
          </a:p>
          <a:p>
            <a:pPr indent="0" lvl="0" marL="0" rtl="0" algn="l">
              <a:spcBef>
                <a:spcPts val="1600"/>
              </a:spcBef>
              <a:spcAft>
                <a:spcPts val="0"/>
              </a:spcAft>
              <a:buNone/>
            </a:pPr>
            <a:r>
              <a:rPr lang="en"/>
              <a:t>-</a:t>
            </a:r>
            <a:r>
              <a:rPr lang="en" u="sng">
                <a:solidFill>
                  <a:schemeClr val="hlink"/>
                </a:solidFill>
                <a:hlinkClick r:id="rId5"/>
              </a:rPr>
              <a:t>https://animalia.bio/volcano-rabbit</a:t>
            </a:r>
            <a:endParaRPr/>
          </a:p>
          <a:p>
            <a:pPr indent="0" lvl="0" marL="0" rtl="0" algn="l">
              <a:spcBef>
                <a:spcPts val="1600"/>
              </a:spcBef>
              <a:spcAft>
                <a:spcPts val="1600"/>
              </a:spcAft>
              <a:buNone/>
            </a:pPr>
            <a:r>
              <a:t/>
            </a:r>
            <a:endParaRPr/>
          </a:p>
        </p:txBody>
      </p:sp>
      <p:pic>
        <p:nvPicPr>
          <p:cNvPr id="146" name="Google Shape;146;p26"/>
          <p:cNvPicPr preferRelativeResize="0"/>
          <p:nvPr/>
        </p:nvPicPr>
        <p:blipFill>
          <a:blip r:embed="rId6">
            <a:alphaModFix/>
          </a:blip>
          <a:stretch>
            <a:fillRect/>
          </a:stretch>
        </p:blipFill>
        <p:spPr>
          <a:xfrm>
            <a:off x="6156200" y="2274576"/>
            <a:ext cx="2868926" cy="28689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Where do volcano rabbits come from ?</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202124"/>
                </a:solidFill>
                <a:highlight>
                  <a:srgbClr val="D9EAD3"/>
                </a:highlight>
                <a:latin typeface="Roboto"/>
                <a:ea typeface="Roboto"/>
                <a:cs typeface="Roboto"/>
                <a:sym typeface="Roboto"/>
              </a:rPr>
              <a:t>Volcano rabbits are an endangered species endemic to </a:t>
            </a:r>
            <a:r>
              <a:rPr lang="en" sz="1400">
                <a:solidFill>
                  <a:srgbClr val="202124"/>
                </a:solidFill>
                <a:highlight>
                  <a:srgbClr val="D9EAD3"/>
                </a:highlight>
                <a:latin typeface="Roboto"/>
                <a:ea typeface="Roboto"/>
                <a:cs typeface="Roboto"/>
                <a:sym typeface="Roboto"/>
              </a:rPr>
              <a:t>mexico</a:t>
            </a:r>
            <a:r>
              <a:rPr lang="en" sz="1400">
                <a:solidFill>
                  <a:srgbClr val="202124"/>
                </a:solidFill>
                <a:highlight>
                  <a:srgbClr val="D9EAD3"/>
                </a:highlight>
                <a:latin typeface="Roboto"/>
                <a:ea typeface="Roboto"/>
                <a:cs typeface="Roboto"/>
                <a:sym typeface="Roboto"/>
              </a:rPr>
              <a:t>. Specifically, the rabbits is native to four volcanoes just south and east of mexico city, the largest of these </a:t>
            </a:r>
            <a:r>
              <a:rPr lang="en" sz="1400">
                <a:solidFill>
                  <a:srgbClr val="202124"/>
                </a:solidFill>
                <a:highlight>
                  <a:srgbClr val="D9EAD3"/>
                </a:highlight>
                <a:latin typeface="Roboto"/>
                <a:ea typeface="Roboto"/>
                <a:cs typeface="Roboto"/>
                <a:sym typeface="Roboto"/>
              </a:rPr>
              <a:t>volcanic</a:t>
            </a:r>
            <a:r>
              <a:rPr lang="en" sz="1400">
                <a:solidFill>
                  <a:srgbClr val="202124"/>
                </a:solidFill>
                <a:highlight>
                  <a:srgbClr val="D9EAD3"/>
                </a:highlight>
                <a:latin typeface="Roboto"/>
                <a:ea typeface="Roboto"/>
                <a:cs typeface="Roboto"/>
                <a:sym typeface="Roboto"/>
              </a:rPr>
              <a:t> regions is within the </a:t>
            </a:r>
            <a:r>
              <a:rPr lang="en" sz="1400">
                <a:solidFill>
                  <a:srgbClr val="202124"/>
                </a:solidFill>
                <a:highlight>
                  <a:srgbClr val="D9EAD3"/>
                </a:highlight>
                <a:latin typeface="Roboto"/>
                <a:ea typeface="Roboto"/>
                <a:cs typeface="Roboto"/>
                <a:sym typeface="Roboto"/>
              </a:rPr>
              <a:t>izta</a:t>
            </a:r>
            <a:r>
              <a:rPr lang="en" sz="1400">
                <a:solidFill>
                  <a:srgbClr val="202124"/>
                </a:solidFill>
                <a:highlight>
                  <a:srgbClr val="D9EAD3"/>
                </a:highlight>
                <a:latin typeface="Roboto"/>
                <a:ea typeface="Roboto"/>
                <a:cs typeface="Roboto"/>
                <a:sym typeface="Roboto"/>
              </a:rPr>
              <a:t>-popo national park, other areas include the chichinautzin and pelado volcanos.</a:t>
            </a:r>
            <a:endParaRPr sz="1400">
              <a:solidFill>
                <a:srgbClr val="202124"/>
              </a:solidFill>
              <a:highlight>
                <a:srgbClr val="D9EAD3"/>
              </a:highlight>
              <a:latin typeface="Roboto"/>
              <a:ea typeface="Roboto"/>
              <a:cs typeface="Roboto"/>
              <a:sym typeface="Roboto"/>
            </a:endParaRPr>
          </a:p>
          <a:p>
            <a:pPr indent="0" lvl="0" marL="0" rtl="0" algn="l">
              <a:spcBef>
                <a:spcPts val="1600"/>
              </a:spcBef>
              <a:spcAft>
                <a:spcPts val="0"/>
              </a:spcAft>
              <a:buNone/>
            </a:pPr>
            <a:r>
              <a:t/>
            </a:r>
            <a:endParaRPr sz="1200">
              <a:solidFill>
                <a:srgbClr val="202124"/>
              </a:solidFill>
              <a:highlight>
                <a:srgbClr val="FFFFFF"/>
              </a:highlight>
              <a:latin typeface="Roboto"/>
              <a:ea typeface="Roboto"/>
              <a:cs typeface="Roboto"/>
              <a:sym typeface="Roboto"/>
            </a:endParaRPr>
          </a:p>
          <a:p>
            <a:pPr indent="0" lvl="0" marL="0" rtl="0" algn="l">
              <a:spcBef>
                <a:spcPts val="1600"/>
              </a:spcBef>
              <a:spcAft>
                <a:spcPts val="1600"/>
              </a:spcAft>
              <a:buNone/>
            </a:pPr>
            <a:r>
              <a:t/>
            </a:r>
            <a:endParaRPr sz="2000"/>
          </a:p>
        </p:txBody>
      </p:sp>
      <p:pic>
        <p:nvPicPr>
          <p:cNvPr id="62" name="Google Shape;62;p14"/>
          <p:cNvPicPr preferRelativeResize="0"/>
          <p:nvPr/>
        </p:nvPicPr>
        <p:blipFill>
          <a:blip r:embed="rId3">
            <a:alphaModFix/>
          </a:blip>
          <a:stretch>
            <a:fillRect/>
          </a:stretch>
        </p:blipFill>
        <p:spPr>
          <a:xfrm>
            <a:off x="233175" y="2338575"/>
            <a:ext cx="3566176" cy="2674624"/>
          </a:xfrm>
          <a:prstGeom prst="rect">
            <a:avLst/>
          </a:prstGeom>
          <a:noFill/>
          <a:ln>
            <a:noFill/>
          </a:ln>
        </p:spPr>
      </p:pic>
      <p:pic>
        <p:nvPicPr>
          <p:cNvPr id="63" name="Google Shape;63;p14"/>
          <p:cNvPicPr preferRelativeResize="0"/>
          <p:nvPr/>
        </p:nvPicPr>
        <p:blipFill>
          <a:blip r:embed="rId4">
            <a:alphaModFix/>
          </a:blip>
          <a:stretch>
            <a:fillRect/>
          </a:stretch>
        </p:blipFill>
        <p:spPr>
          <a:xfrm>
            <a:off x="4654300" y="2390013"/>
            <a:ext cx="3429000" cy="257175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it like in the ecosystem </a:t>
            </a:r>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highlight>
                  <a:srgbClr val="A2C4C9"/>
                </a:highlight>
              </a:rPr>
              <a:t>Volcano rabbits live on the slopes of just four extinct volcanoes in central mexico, each about 45 minutes away from mexico city. Over the course of the year, the temperature from</a:t>
            </a:r>
            <a:r>
              <a:rPr lang="en" sz="1900">
                <a:solidFill>
                  <a:schemeClr val="dk1"/>
                </a:solidFill>
                <a:highlight>
                  <a:srgbClr val="A2C4C9"/>
                </a:highlight>
              </a:rPr>
              <a:t> </a:t>
            </a:r>
            <a:r>
              <a:rPr lang="en" sz="1550">
                <a:solidFill>
                  <a:schemeClr val="dk1"/>
                </a:solidFill>
                <a:highlight>
                  <a:srgbClr val="A2C4C9"/>
                </a:highlight>
                <a:latin typeface="Roboto"/>
                <a:ea typeface="Roboto"/>
                <a:cs typeface="Roboto"/>
                <a:sym typeface="Roboto"/>
              </a:rPr>
              <a:t>43°F  to </a:t>
            </a:r>
            <a:r>
              <a:rPr lang="en" sz="1350">
                <a:solidFill>
                  <a:srgbClr val="505050"/>
                </a:solidFill>
                <a:highlight>
                  <a:srgbClr val="A2C4C9"/>
                </a:highlight>
                <a:latin typeface="Roboto"/>
                <a:ea typeface="Roboto"/>
                <a:cs typeface="Roboto"/>
                <a:sym typeface="Roboto"/>
              </a:rPr>
              <a:t> </a:t>
            </a:r>
            <a:r>
              <a:rPr lang="en" sz="1350">
                <a:solidFill>
                  <a:schemeClr val="dk1"/>
                </a:solidFill>
                <a:highlight>
                  <a:srgbClr val="A2C4C9"/>
                </a:highlight>
                <a:latin typeface="Roboto"/>
                <a:ea typeface="Roboto"/>
                <a:cs typeface="Roboto"/>
                <a:sym typeface="Roboto"/>
              </a:rPr>
              <a:t>80°F </a:t>
            </a:r>
            <a:r>
              <a:rPr lang="en" sz="1550">
                <a:solidFill>
                  <a:schemeClr val="dk1"/>
                </a:solidFill>
                <a:highlight>
                  <a:srgbClr val="A2C4C9"/>
                </a:highlight>
                <a:latin typeface="Roboto"/>
                <a:ea typeface="Roboto"/>
                <a:cs typeface="Roboto"/>
                <a:sym typeface="Roboto"/>
              </a:rPr>
              <a:t> and is rarely below </a:t>
            </a:r>
            <a:r>
              <a:rPr lang="en" sz="1350">
                <a:solidFill>
                  <a:srgbClr val="505050"/>
                </a:solidFill>
                <a:highlight>
                  <a:srgbClr val="A2C4C9"/>
                </a:highlight>
                <a:latin typeface="Roboto"/>
                <a:ea typeface="Roboto"/>
                <a:cs typeface="Roboto"/>
                <a:sym typeface="Roboto"/>
              </a:rPr>
              <a:t> </a:t>
            </a:r>
            <a:r>
              <a:rPr lang="en" sz="1350">
                <a:solidFill>
                  <a:schemeClr val="dk1"/>
                </a:solidFill>
                <a:highlight>
                  <a:srgbClr val="A2C4C9"/>
                </a:highlight>
                <a:latin typeface="Roboto"/>
                <a:ea typeface="Roboto"/>
                <a:cs typeface="Roboto"/>
                <a:sym typeface="Roboto"/>
              </a:rPr>
              <a:t>37°F</a:t>
            </a:r>
            <a:endParaRPr sz="2300">
              <a:solidFill>
                <a:schemeClr val="dk1"/>
              </a:solidFill>
              <a:highlight>
                <a:srgbClr val="A2C4C9"/>
              </a:highlight>
            </a:endParaRPr>
          </a:p>
          <a:p>
            <a:pPr indent="0" lvl="0" marL="0" rtl="0" algn="l">
              <a:spcBef>
                <a:spcPts val="1600"/>
              </a:spcBef>
              <a:spcAft>
                <a:spcPts val="0"/>
              </a:spcAft>
              <a:buNone/>
            </a:pPr>
            <a:r>
              <a:rPr lang="en" sz="2000"/>
              <a:t> </a:t>
            </a:r>
            <a:endParaRPr sz="20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70" name="Google Shape;70;p15"/>
          <p:cNvPicPr preferRelativeResize="0"/>
          <p:nvPr/>
        </p:nvPicPr>
        <p:blipFill>
          <a:blip r:embed="rId3">
            <a:alphaModFix/>
          </a:blip>
          <a:stretch>
            <a:fillRect/>
          </a:stretch>
        </p:blipFill>
        <p:spPr>
          <a:xfrm>
            <a:off x="4637075" y="2571750"/>
            <a:ext cx="4292049" cy="2263149"/>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0E0E3"/>
        </a:solidFill>
      </p:bgPr>
    </p:bg>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uh</a:t>
            </a:r>
            <a:endParaRPr/>
          </a:p>
        </p:txBody>
      </p:sp>
      <p:sp>
        <p:nvSpPr>
          <p:cNvPr id="76" name="Google Shape;76;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climate in mexico is tropical </a:t>
            </a:r>
            <a:r>
              <a:rPr lang="en"/>
              <a:t>with</a:t>
            </a:r>
            <a:r>
              <a:rPr lang="en"/>
              <a:t> rainy and dry season and little </a:t>
            </a:r>
            <a:r>
              <a:rPr lang="en"/>
              <a:t>temperature</a:t>
            </a:r>
            <a:r>
              <a:rPr lang="en"/>
              <a:t> </a:t>
            </a:r>
            <a:r>
              <a:rPr lang="en"/>
              <a:t>fluctuate</a:t>
            </a:r>
            <a:r>
              <a:rPr lang="en"/>
              <a:t> from season to season. The temperature in all areas of mexico typically ranges between 50</a:t>
            </a:r>
            <a:r>
              <a:rPr b="1" lang="en" sz="1200">
                <a:solidFill>
                  <a:srgbClr val="202124"/>
                </a:solidFill>
                <a:highlight>
                  <a:srgbClr val="D0E0E3"/>
                </a:highlight>
                <a:latin typeface="Roboto"/>
                <a:ea typeface="Roboto"/>
                <a:cs typeface="Roboto"/>
                <a:sym typeface="Roboto"/>
              </a:rPr>
              <a:t>°</a:t>
            </a:r>
            <a:r>
              <a:rPr lang="en"/>
              <a:t> F and 90</a:t>
            </a:r>
            <a:r>
              <a:rPr b="1" lang="en" sz="1200">
                <a:solidFill>
                  <a:srgbClr val="202124"/>
                </a:solidFill>
                <a:highlight>
                  <a:srgbClr val="D0E0E3"/>
                </a:highlight>
                <a:latin typeface="Roboto"/>
                <a:ea typeface="Roboto"/>
                <a:cs typeface="Roboto"/>
                <a:sym typeface="Roboto"/>
              </a:rPr>
              <a:t>°</a:t>
            </a:r>
            <a:r>
              <a:rPr lang="en"/>
              <a:t>F throughout the year</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77" name="Google Shape;77;p16"/>
          <p:cNvPicPr preferRelativeResize="0"/>
          <p:nvPr/>
        </p:nvPicPr>
        <p:blipFill>
          <a:blip r:embed="rId3">
            <a:alphaModFix/>
          </a:blip>
          <a:stretch>
            <a:fillRect/>
          </a:stretch>
        </p:blipFill>
        <p:spPr>
          <a:xfrm>
            <a:off x="3945625" y="2331725"/>
            <a:ext cx="5198375" cy="2811776"/>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81" name="Shape 81"/>
        <p:cNvGrpSpPr/>
        <p:nvPr/>
      </p:nvGrpSpPr>
      <p:grpSpPr>
        <a:xfrm>
          <a:off x="0" y="0"/>
          <a:ext cx="0" cy="0"/>
          <a:chOff x="0" y="0"/>
          <a:chExt cx="0" cy="0"/>
        </a:xfrm>
      </p:grpSpPr>
      <p:sp>
        <p:nvSpPr>
          <p:cNvPr id="82" name="Google Shape;82;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What type of consumer is a </a:t>
            </a:r>
            <a:r>
              <a:rPr lang="en"/>
              <a:t>volcano</a:t>
            </a:r>
            <a:r>
              <a:rPr lang="en"/>
              <a:t> rabbit</a:t>
            </a:r>
            <a:endParaRPr/>
          </a:p>
        </p:txBody>
      </p:sp>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     </a:t>
            </a:r>
            <a:r>
              <a:rPr lang="en" sz="2000">
                <a:highlight>
                  <a:srgbClr val="B4A7D6"/>
                </a:highlight>
              </a:rPr>
              <a:t> </a:t>
            </a:r>
            <a:r>
              <a:rPr lang="en" sz="1400">
                <a:solidFill>
                  <a:srgbClr val="202124"/>
                </a:solidFill>
                <a:highlight>
                  <a:srgbClr val="B4A7D6"/>
                </a:highlight>
                <a:latin typeface="Roboto"/>
                <a:ea typeface="Roboto"/>
                <a:cs typeface="Roboto"/>
                <a:sym typeface="Roboto"/>
              </a:rPr>
              <a:t>Volcano rabbits are herbivores graminivores and feed primarily on grasses which are abundant during wet seasons. During the dry season, they typically feed on shrubs and small trees, as well as other woody plants. Their diet also includes leaves, foliage, and flowers.</a:t>
            </a:r>
            <a:endParaRPr sz="2000">
              <a:highlight>
                <a:srgbClr val="B4A7D6"/>
              </a:highlight>
            </a:endParaRPr>
          </a:p>
        </p:txBody>
      </p:sp>
      <p:pic>
        <p:nvPicPr>
          <p:cNvPr id="84" name="Google Shape;84;p17"/>
          <p:cNvPicPr preferRelativeResize="0"/>
          <p:nvPr/>
        </p:nvPicPr>
        <p:blipFill>
          <a:blip r:embed="rId3">
            <a:alphaModFix/>
          </a:blip>
          <a:stretch>
            <a:fillRect/>
          </a:stretch>
        </p:blipFill>
        <p:spPr>
          <a:xfrm>
            <a:off x="416025" y="2422301"/>
            <a:ext cx="3246125" cy="2434598"/>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2E9"/>
        </a:soli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What volcano rabbits eat </a:t>
            </a:r>
            <a:endParaRPr/>
          </a:p>
        </p:txBody>
      </p:sp>
      <p:sp>
        <p:nvSpPr>
          <p:cNvPr id="90" name="Google Shape;90;p18"/>
          <p:cNvSpPr txBox="1"/>
          <p:nvPr>
            <p:ph idx="1" type="body"/>
          </p:nvPr>
        </p:nvSpPr>
        <p:spPr>
          <a:xfrm>
            <a:off x="256825" y="11387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50">
                <a:solidFill>
                  <a:srgbClr val="202122"/>
                </a:solidFill>
                <a:highlight>
                  <a:srgbClr val="D9D2E9"/>
                </a:highlight>
              </a:rPr>
              <a:t>Volcano rabbits consume leaves, foliage, and flowers indiscriminately under poor conditions, as habitat loss has eliminated much of their food sources. </a:t>
            </a:r>
            <a:r>
              <a:rPr lang="en" sz="1350">
                <a:solidFill>
                  <a:srgbClr val="202124"/>
                </a:solidFill>
                <a:highlight>
                  <a:srgbClr val="D9D2E9"/>
                </a:highlight>
                <a:latin typeface="Roboto"/>
                <a:ea typeface="Roboto"/>
                <a:cs typeface="Roboto"/>
                <a:sym typeface="Roboto"/>
              </a:rPr>
              <a:t>The volcano rabbit feeds primarily on grasses such as Festuca amplissima, Muhlenbergia macroura, Stipa ichu, and Eryngium rosei. </a:t>
            </a:r>
            <a:endParaRPr sz="1350">
              <a:solidFill>
                <a:srgbClr val="202124"/>
              </a:solidFill>
              <a:highlight>
                <a:srgbClr val="D9D2E9"/>
              </a:highlight>
              <a:latin typeface="Roboto"/>
              <a:ea typeface="Roboto"/>
              <a:cs typeface="Roboto"/>
              <a:sym typeface="Roboto"/>
            </a:endParaRPr>
          </a:p>
          <a:p>
            <a:pPr indent="0" lvl="0" marL="0" rtl="0" algn="l">
              <a:spcBef>
                <a:spcPts val="1600"/>
              </a:spcBef>
              <a:spcAft>
                <a:spcPts val="0"/>
              </a:spcAft>
              <a:buNone/>
            </a:pPr>
            <a:r>
              <a:t/>
            </a:r>
            <a:endParaRPr sz="1350">
              <a:solidFill>
                <a:srgbClr val="202124"/>
              </a:solidFill>
              <a:highlight>
                <a:srgbClr val="B4A7D6"/>
              </a:highlight>
              <a:latin typeface="Roboto"/>
              <a:ea typeface="Roboto"/>
              <a:cs typeface="Roboto"/>
              <a:sym typeface="Roboto"/>
            </a:endParaRPr>
          </a:p>
          <a:p>
            <a:pPr indent="0" lvl="0" marL="0" rtl="0" algn="l">
              <a:spcBef>
                <a:spcPts val="1600"/>
              </a:spcBef>
              <a:spcAft>
                <a:spcPts val="1600"/>
              </a:spcAft>
              <a:buNone/>
            </a:pPr>
            <a:r>
              <a:t/>
            </a:r>
            <a:endParaRPr sz="1350">
              <a:solidFill>
                <a:srgbClr val="202124"/>
              </a:solidFill>
              <a:highlight>
                <a:srgbClr val="B4A7D6"/>
              </a:highlight>
              <a:latin typeface="Roboto"/>
              <a:ea typeface="Roboto"/>
              <a:cs typeface="Roboto"/>
              <a:sym typeface="Roboto"/>
            </a:endParaRPr>
          </a:p>
        </p:txBody>
      </p:sp>
      <p:pic>
        <p:nvPicPr>
          <p:cNvPr id="91" name="Google Shape;91;p18"/>
          <p:cNvPicPr preferRelativeResize="0"/>
          <p:nvPr/>
        </p:nvPicPr>
        <p:blipFill>
          <a:blip r:embed="rId3">
            <a:alphaModFix/>
          </a:blip>
          <a:stretch>
            <a:fillRect/>
          </a:stretch>
        </p:blipFill>
        <p:spPr>
          <a:xfrm>
            <a:off x="4240975" y="2067700"/>
            <a:ext cx="4070899" cy="2705450"/>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A6BD"/>
        </a:solidFill>
      </p:bgPr>
    </p:bg>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a:solidFill>
            <a:srgbClr val="D5A6BD"/>
          </a:solidFill>
        </p:spPr>
        <p:txBody>
          <a:bodyPr anchorCtr="0" anchor="t" bIns="91425" lIns="91425" spcFirstLastPara="1" rIns="91425" wrap="square" tIns="91425">
            <a:noAutofit/>
          </a:bodyPr>
          <a:lstStyle/>
          <a:p>
            <a:pPr indent="0" lvl="0" marL="0" rtl="0" algn="l">
              <a:spcBef>
                <a:spcPts val="0"/>
              </a:spcBef>
              <a:spcAft>
                <a:spcPts val="0"/>
              </a:spcAft>
              <a:buNone/>
            </a:pPr>
            <a:r>
              <a:rPr lang="en"/>
              <a:t>                               Predators </a:t>
            </a:r>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rgbClr val="202124"/>
                </a:solidFill>
                <a:highlight>
                  <a:srgbClr val="D5A6BD"/>
                </a:highlight>
                <a:latin typeface="Roboto"/>
                <a:ea typeface="Roboto"/>
                <a:cs typeface="Roboto"/>
                <a:sym typeface="Roboto"/>
              </a:rPr>
              <a:t>Volcano rabbits dart into the grasses to hide from predators such as long-tailed weasels, bobcats, and red-tailed hawks. Tender, young shoots of zacaton also serve as the rabbits' main source of nutrition, though they eat other things, including spiny herbs and alder tree bark.  </a:t>
            </a:r>
            <a:endParaRPr sz="1000">
              <a:solidFill>
                <a:schemeClr val="dk1"/>
              </a:solidFill>
              <a:highlight>
                <a:srgbClr val="D5A6BD"/>
              </a:highlight>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98" name="Google Shape;98;p19"/>
          <p:cNvPicPr preferRelativeResize="0"/>
          <p:nvPr/>
        </p:nvPicPr>
        <p:blipFill>
          <a:blip r:embed="rId3">
            <a:alphaModFix/>
          </a:blip>
          <a:stretch>
            <a:fillRect/>
          </a:stretch>
        </p:blipFill>
        <p:spPr>
          <a:xfrm>
            <a:off x="6423625" y="1906349"/>
            <a:ext cx="2176298" cy="3045152"/>
          </a:xfrm>
          <a:prstGeom prst="rect">
            <a:avLst/>
          </a:prstGeom>
          <a:noFill/>
          <a:ln>
            <a:noFill/>
          </a:ln>
        </p:spPr>
      </p:pic>
      <p:pic>
        <p:nvPicPr>
          <p:cNvPr id="99" name="Google Shape;99;p19"/>
          <p:cNvPicPr preferRelativeResize="0"/>
          <p:nvPr/>
        </p:nvPicPr>
        <p:blipFill>
          <a:blip r:embed="rId4">
            <a:alphaModFix/>
          </a:blip>
          <a:stretch>
            <a:fillRect/>
          </a:stretch>
        </p:blipFill>
        <p:spPr>
          <a:xfrm>
            <a:off x="311700" y="2222025"/>
            <a:ext cx="5075200" cy="2729474"/>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Food chain</a:t>
            </a:r>
            <a:endParaRPr/>
          </a:p>
        </p:txBody>
      </p:sp>
      <p:sp>
        <p:nvSpPr>
          <p:cNvPr id="105" name="Google Shape;105;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202124"/>
                </a:solidFill>
                <a:highlight>
                  <a:srgbClr val="EAD1DC"/>
                </a:highlight>
                <a:latin typeface="Roboto"/>
                <a:ea typeface="Roboto"/>
                <a:cs typeface="Roboto"/>
                <a:sym typeface="Roboto"/>
              </a:rPr>
              <a:t> a fox, a rabbit, and a plant are linked because the rabbit eats the plant and the fox eats the rabbit. These links are called food chains. Animals and plants get the energy they need from their food.</a:t>
            </a:r>
            <a:endParaRPr sz="2000">
              <a:highlight>
                <a:srgbClr val="EAD1DC"/>
              </a:highlight>
            </a:endParaRPr>
          </a:p>
        </p:txBody>
      </p:sp>
      <p:pic>
        <p:nvPicPr>
          <p:cNvPr id="106" name="Google Shape;106;p20"/>
          <p:cNvPicPr preferRelativeResize="0"/>
          <p:nvPr/>
        </p:nvPicPr>
        <p:blipFill>
          <a:blip r:embed="rId3">
            <a:alphaModFix/>
          </a:blip>
          <a:stretch>
            <a:fillRect/>
          </a:stretch>
        </p:blipFill>
        <p:spPr>
          <a:xfrm>
            <a:off x="4227146" y="1810500"/>
            <a:ext cx="4605150" cy="3332999"/>
          </a:xfrm>
          <a:prstGeom prst="rect">
            <a:avLst/>
          </a:prstGeom>
          <a:noFill/>
          <a:ln>
            <a:noFill/>
          </a:ln>
        </p:spPr>
      </p:pic>
    </p:spTree>
  </p:cSld>
  <p:clrMapOvr>
    <a:masterClrMapping/>
  </p:clrMapOvr>
  <mc:AlternateContent>
    <mc:Choice Requires="p14">
      <p:transition spd="slow" p14:dur="1000">
        <p14:flip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9999"/>
        </a:solidFill>
      </p:bgPr>
    </p:bg>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How </a:t>
            </a:r>
            <a:r>
              <a:rPr lang="en"/>
              <a:t>volcano</a:t>
            </a:r>
            <a:r>
              <a:rPr lang="en"/>
              <a:t> rabbits survive </a:t>
            </a:r>
            <a:endParaRPr/>
          </a:p>
        </p:txBody>
      </p:sp>
      <p:sp>
        <p:nvSpPr>
          <p:cNvPr id="112" name="Google Shape;112;p21"/>
          <p:cNvSpPr txBox="1"/>
          <p:nvPr>
            <p:ph idx="1" type="body"/>
          </p:nvPr>
        </p:nvSpPr>
        <p:spPr>
          <a:xfrm>
            <a:off x="311700" y="9491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50">
                <a:solidFill>
                  <a:srgbClr val="4D5156"/>
                </a:solidFill>
                <a:highlight>
                  <a:srgbClr val="EA9999"/>
                </a:highlight>
                <a:latin typeface="Roboto"/>
                <a:ea typeface="Roboto"/>
                <a:cs typeface="Roboto"/>
                <a:sym typeface="Roboto"/>
              </a:rPr>
              <a:t>, tall and dense, </a:t>
            </a:r>
            <a:r>
              <a:rPr lang="en" sz="1450">
                <a:solidFill>
                  <a:srgbClr val="5F6368"/>
                </a:solidFill>
                <a:highlight>
                  <a:srgbClr val="EA9999"/>
                </a:highlight>
                <a:latin typeface="Roboto"/>
                <a:ea typeface="Roboto"/>
                <a:cs typeface="Roboto"/>
                <a:sym typeface="Roboto"/>
              </a:rPr>
              <a:t>helps</a:t>
            </a:r>
            <a:r>
              <a:rPr lang="en" sz="1450">
                <a:solidFill>
                  <a:srgbClr val="4D5156"/>
                </a:solidFill>
                <a:highlight>
                  <a:srgbClr val="EA9999"/>
                </a:highlight>
                <a:latin typeface="Roboto"/>
                <a:ea typeface="Roboto"/>
                <a:cs typeface="Roboto"/>
                <a:sym typeface="Roboto"/>
              </a:rPr>
              <a:t> the </a:t>
            </a:r>
            <a:r>
              <a:rPr lang="en" sz="1450">
                <a:solidFill>
                  <a:srgbClr val="5F6368"/>
                </a:solidFill>
                <a:highlight>
                  <a:srgbClr val="EA9999"/>
                </a:highlight>
                <a:latin typeface="Roboto"/>
                <a:ea typeface="Roboto"/>
                <a:cs typeface="Roboto"/>
                <a:sym typeface="Roboto"/>
              </a:rPr>
              <a:t>rabbits</a:t>
            </a:r>
            <a:r>
              <a:rPr lang="en" sz="1450">
                <a:solidFill>
                  <a:srgbClr val="4D5156"/>
                </a:solidFill>
                <a:highlight>
                  <a:srgbClr val="EA9999"/>
                </a:highlight>
                <a:latin typeface="Roboto"/>
                <a:ea typeface="Roboto"/>
                <a:cs typeface="Roboto"/>
                <a:sym typeface="Roboto"/>
              </a:rPr>
              <a:t> hide from predators, such as long-tailed weasels, bobcats, and red-tailed hawks </a:t>
            </a:r>
            <a:endParaRPr sz="1450">
              <a:solidFill>
                <a:srgbClr val="4D5156"/>
              </a:solidFill>
              <a:highlight>
                <a:srgbClr val="EA9999"/>
              </a:highlight>
              <a:latin typeface="Roboto"/>
              <a:ea typeface="Roboto"/>
              <a:cs typeface="Roboto"/>
              <a:sym typeface="Roboto"/>
            </a:endParaRPr>
          </a:p>
          <a:p>
            <a:pPr indent="0" lvl="0" marL="0" rtl="0" algn="l">
              <a:spcBef>
                <a:spcPts val="1600"/>
              </a:spcBef>
              <a:spcAft>
                <a:spcPts val="0"/>
              </a:spcAft>
              <a:buNone/>
            </a:pPr>
            <a:r>
              <a:t/>
            </a:r>
            <a:endParaRPr sz="1450">
              <a:solidFill>
                <a:srgbClr val="4D5156"/>
              </a:solidFill>
              <a:highlight>
                <a:srgbClr val="F4CCCC"/>
              </a:highlight>
              <a:latin typeface="Roboto"/>
              <a:ea typeface="Roboto"/>
              <a:cs typeface="Roboto"/>
              <a:sym typeface="Roboto"/>
            </a:endParaRPr>
          </a:p>
          <a:p>
            <a:pPr indent="0" lvl="0" marL="0" rtl="0" algn="l">
              <a:spcBef>
                <a:spcPts val="1600"/>
              </a:spcBef>
              <a:spcAft>
                <a:spcPts val="1600"/>
              </a:spcAft>
              <a:buNone/>
            </a:pPr>
            <a:r>
              <a:t/>
            </a:r>
            <a:endParaRPr sz="1450">
              <a:solidFill>
                <a:srgbClr val="4D5156"/>
              </a:solidFill>
              <a:highlight>
                <a:srgbClr val="F4CCCC"/>
              </a:highlight>
              <a:latin typeface="Roboto"/>
              <a:ea typeface="Roboto"/>
              <a:cs typeface="Roboto"/>
              <a:sym typeface="Roboto"/>
            </a:endParaRPr>
          </a:p>
        </p:txBody>
      </p:sp>
    </p:spTree>
  </p:cSld>
  <p:clrMapOvr>
    <a:masterClrMapping/>
  </p:clrMapOvr>
  <mc:AlternateContent>
    <mc:Choice Requires="p14">
      <p:transition spd="slow" p14:dur="1000">
        <p14:flip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