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Caveat"/>
      <p:regular r:id="rId21"/>
      <p:bold r:id="rId22"/>
    </p:embeddedFont>
    <p:embeddedFont>
      <p:font typeface="Cedarville Cursive"/>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Caveat-bold.fntdata"/><Relationship Id="rId10" Type="http://schemas.openxmlformats.org/officeDocument/2006/relationships/slide" Target="slides/slide5.xml"/><Relationship Id="rId21" Type="http://schemas.openxmlformats.org/officeDocument/2006/relationships/font" Target="fonts/Caveat-regular.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CedarvilleCursiv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0f07d4721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0f07d4721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f07d4721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0f07d4721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f381e048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0f381e048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f381e048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f381e048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f381e048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f381e048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0f381e048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0f381e048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ec29308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ec29308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0ec29308f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0ec29308f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0ec29308f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0ec29308f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0ec29308f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0ec29308f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0ec29308f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0ec29308f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f07d472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0f07d472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f07d4721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0f07d4721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0f07d4721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0f07d4721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24.jpg"/><Relationship Id="rId5"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nationalzoo.si.edu/" TargetMode="External"/><Relationship Id="rId4" Type="http://schemas.openxmlformats.org/officeDocument/2006/relationships/hyperlink" Target="https://www.nationalgeographic.com/" TargetMode="External"/><Relationship Id="rId5" Type="http://schemas.openxmlformats.org/officeDocument/2006/relationships/hyperlink" Target="https://seaworld.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5.jpg"/><Relationship Id="rId5"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13.jpg"/><Relationship Id="rId5" Type="http://schemas.openxmlformats.org/officeDocument/2006/relationships/image" Target="../media/image2.jpg"/><Relationship Id="rId6" Type="http://schemas.openxmlformats.org/officeDocument/2006/relationships/image" Target="../media/image27.jpg"/><Relationship Id="rId7" Type="http://schemas.openxmlformats.org/officeDocument/2006/relationships/image" Target="../media/image7.jpg"/><Relationship Id="rId8"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10.jpg"/><Relationship Id="rId5"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aveat"/>
                <a:ea typeface="Caveat"/>
                <a:cs typeface="Caveat"/>
                <a:sym typeface="Caveat"/>
              </a:rPr>
              <a:t>Green </a:t>
            </a:r>
            <a:r>
              <a:rPr b="1" lang="en">
                <a:solidFill>
                  <a:srgbClr val="FFFFFF"/>
                </a:solidFill>
                <a:latin typeface="Caveat"/>
                <a:ea typeface="Caveat"/>
                <a:cs typeface="Caveat"/>
                <a:sym typeface="Caveat"/>
              </a:rPr>
              <a:t>Anaconda</a:t>
            </a:r>
            <a:endParaRPr b="1">
              <a:solidFill>
                <a:srgbClr val="FFFFFF"/>
              </a:solidFill>
              <a:latin typeface="Caveat"/>
              <a:ea typeface="Caveat"/>
              <a:cs typeface="Caveat"/>
              <a:sym typeface="Caveat"/>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aveat"/>
                <a:ea typeface="Caveat"/>
                <a:cs typeface="Caveat"/>
                <a:sym typeface="Caveat"/>
              </a:rPr>
              <a:t>By: Nushmia Khan</a:t>
            </a:r>
            <a:endParaRPr b="1">
              <a:solidFill>
                <a:schemeClr val="dk1"/>
              </a:solidFill>
              <a:latin typeface="Caveat"/>
              <a:ea typeface="Caveat"/>
              <a:cs typeface="Caveat"/>
              <a:sym typeface="Caveat"/>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23" name="Shape 123"/>
        <p:cNvGrpSpPr/>
        <p:nvPr/>
      </p:nvGrpSpPr>
      <p:grpSpPr>
        <a:xfrm>
          <a:off x="0" y="0"/>
          <a:ext cx="0" cy="0"/>
          <a:chOff x="0" y="0"/>
          <a:chExt cx="0" cy="0"/>
        </a:xfrm>
      </p:grpSpPr>
      <p:sp>
        <p:nvSpPr>
          <p:cNvPr id="124" name="Google Shape;124;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How much does a Green Anaconda weigh and how tall is it???</a:t>
            </a:r>
            <a:endParaRPr b="1">
              <a:latin typeface="Caveat"/>
              <a:ea typeface="Caveat"/>
              <a:cs typeface="Caveat"/>
              <a:sym typeface="Caveat"/>
            </a:endParaRPr>
          </a:p>
        </p:txBody>
      </p:sp>
      <p:sp>
        <p:nvSpPr>
          <p:cNvPr id="125" name="Google Shape;125;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00">
              <a:latin typeface="Caveat"/>
              <a:ea typeface="Caveat"/>
              <a:cs typeface="Caveat"/>
              <a:sym typeface="Caveat"/>
            </a:endParaRPr>
          </a:p>
          <a:p>
            <a:pPr indent="0" lvl="0" marL="0" rtl="0" algn="l">
              <a:spcBef>
                <a:spcPts val="1600"/>
              </a:spcBef>
              <a:spcAft>
                <a:spcPts val="1600"/>
              </a:spcAft>
              <a:buNone/>
            </a:pPr>
            <a:r>
              <a:rPr b="1" lang="en" sz="2200">
                <a:solidFill>
                  <a:schemeClr val="dk1"/>
                </a:solidFill>
                <a:latin typeface="Caveat"/>
                <a:ea typeface="Caveat"/>
                <a:cs typeface="Caveat"/>
                <a:sym typeface="Caveat"/>
              </a:rPr>
              <a:t>A Green Anaconda is 29 feet tall and weighs 550 pounds! Insane right</a:t>
            </a:r>
            <a:endParaRPr b="1" sz="2200">
              <a:solidFill>
                <a:schemeClr val="dk1"/>
              </a:solidFill>
              <a:latin typeface="Caveat"/>
              <a:ea typeface="Caveat"/>
              <a:cs typeface="Caveat"/>
              <a:sym typeface="Caveat"/>
            </a:endParaRPr>
          </a:p>
        </p:txBody>
      </p:sp>
      <p:pic>
        <p:nvPicPr>
          <p:cNvPr id="126" name="Google Shape;126;p22"/>
          <p:cNvPicPr preferRelativeResize="0"/>
          <p:nvPr/>
        </p:nvPicPr>
        <p:blipFill>
          <a:blip r:embed="rId3">
            <a:alphaModFix/>
          </a:blip>
          <a:stretch>
            <a:fillRect/>
          </a:stretch>
        </p:blipFill>
        <p:spPr>
          <a:xfrm>
            <a:off x="351428" y="1978200"/>
            <a:ext cx="3322375" cy="2321400"/>
          </a:xfrm>
          <a:prstGeom prst="rect">
            <a:avLst/>
          </a:prstGeom>
          <a:noFill/>
          <a:ln>
            <a:noFill/>
          </a:ln>
        </p:spPr>
      </p:pic>
      <p:pic>
        <p:nvPicPr>
          <p:cNvPr id="127" name="Google Shape;127;p22"/>
          <p:cNvPicPr preferRelativeResize="0"/>
          <p:nvPr/>
        </p:nvPicPr>
        <p:blipFill>
          <a:blip r:embed="rId4">
            <a:alphaModFix/>
          </a:blip>
          <a:stretch>
            <a:fillRect/>
          </a:stretch>
        </p:blipFill>
        <p:spPr>
          <a:xfrm>
            <a:off x="4026327" y="1978200"/>
            <a:ext cx="4161595" cy="2321401"/>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251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Do Male and Female Green Anacondas weigh the same and are they the same height? </a:t>
            </a:r>
            <a:endParaRPr b="1">
              <a:latin typeface="Caveat"/>
              <a:ea typeface="Caveat"/>
              <a:cs typeface="Caveat"/>
              <a:sym typeface="Caveat"/>
            </a:endParaRPr>
          </a:p>
        </p:txBody>
      </p:sp>
      <p:sp>
        <p:nvSpPr>
          <p:cNvPr id="133" name="Google Shape;133;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000">
                <a:solidFill>
                  <a:schemeClr val="dk1"/>
                </a:solidFill>
                <a:highlight>
                  <a:srgbClr val="FFFFFF"/>
                </a:highlight>
                <a:latin typeface="Caveat"/>
                <a:ea typeface="Caveat"/>
                <a:cs typeface="Caveat"/>
                <a:sym typeface="Caveat"/>
              </a:rPr>
              <a:t>No, Males get as big as 9 ft and weigh 550 but females can get as big as 15 ft and weigh 550 </a:t>
            </a:r>
            <a:endParaRPr b="1" sz="2000">
              <a:solidFill>
                <a:schemeClr val="dk1"/>
              </a:solidFill>
              <a:highlight>
                <a:srgbClr val="FFFFFF"/>
              </a:highlight>
              <a:latin typeface="Caveat"/>
              <a:ea typeface="Caveat"/>
              <a:cs typeface="Caveat"/>
              <a:sym typeface="Caveat"/>
            </a:endParaRPr>
          </a:p>
        </p:txBody>
      </p:sp>
      <p:pic>
        <p:nvPicPr>
          <p:cNvPr id="134" name="Google Shape;134;p23"/>
          <p:cNvPicPr preferRelativeResize="0"/>
          <p:nvPr/>
        </p:nvPicPr>
        <p:blipFill>
          <a:blip r:embed="rId4">
            <a:alphaModFix/>
          </a:blip>
          <a:stretch>
            <a:fillRect/>
          </a:stretch>
        </p:blipFill>
        <p:spPr>
          <a:xfrm>
            <a:off x="2097426" y="2027151"/>
            <a:ext cx="4199324" cy="2789103"/>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What is the lifespan of a Green Anaconda?</a:t>
            </a:r>
            <a:endParaRPr b="1">
              <a:latin typeface="Caveat"/>
              <a:ea typeface="Caveat"/>
              <a:cs typeface="Caveat"/>
              <a:sym typeface="Caveat"/>
            </a:endParaRPr>
          </a:p>
        </p:txBody>
      </p:sp>
      <p:sp>
        <p:nvSpPr>
          <p:cNvPr id="140" name="Google Shape;140;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000">
                <a:solidFill>
                  <a:schemeClr val="dk1"/>
                </a:solidFill>
                <a:latin typeface="Caveat"/>
                <a:ea typeface="Caveat"/>
                <a:cs typeface="Caveat"/>
                <a:sym typeface="Caveat"/>
              </a:rPr>
              <a:t>The average lifespan of a Green Anaconda is about 10 years but with human care they can live up to their 20’s</a:t>
            </a:r>
            <a:endParaRPr b="1" sz="2000">
              <a:solidFill>
                <a:schemeClr val="dk1"/>
              </a:solidFill>
              <a:latin typeface="Caveat"/>
              <a:ea typeface="Caveat"/>
              <a:cs typeface="Caveat"/>
              <a:sym typeface="Caveat"/>
            </a:endParaRPr>
          </a:p>
        </p:txBody>
      </p:sp>
      <p:pic>
        <p:nvPicPr>
          <p:cNvPr id="141" name="Google Shape;141;p24"/>
          <p:cNvPicPr preferRelativeResize="0"/>
          <p:nvPr/>
        </p:nvPicPr>
        <p:blipFill>
          <a:blip r:embed="rId4">
            <a:alphaModFix/>
          </a:blip>
          <a:stretch>
            <a:fillRect/>
          </a:stretch>
        </p:blipFill>
        <p:spPr>
          <a:xfrm>
            <a:off x="1926924" y="2656753"/>
            <a:ext cx="3299924" cy="2121723"/>
          </a:xfrm>
          <a:prstGeom prst="rect">
            <a:avLst/>
          </a:prstGeom>
          <a:noFill/>
          <a:ln>
            <a:noFill/>
          </a:ln>
        </p:spPr>
      </p:pic>
      <p:pic>
        <p:nvPicPr>
          <p:cNvPr id="142" name="Google Shape;142;p24"/>
          <p:cNvPicPr preferRelativeResize="0"/>
          <p:nvPr/>
        </p:nvPicPr>
        <p:blipFill>
          <a:blip r:embed="rId5">
            <a:alphaModFix/>
          </a:blip>
          <a:stretch>
            <a:fillRect/>
          </a:stretch>
        </p:blipFill>
        <p:spPr>
          <a:xfrm>
            <a:off x="5387350" y="2740221"/>
            <a:ext cx="2258300" cy="15033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46" name="Shape 146"/>
        <p:cNvGrpSpPr/>
        <p:nvPr/>
      </p:nvGrpSpPr>
      <p:grpSpPr>
        <a:xfrm>
          <a:off x="0" y="0"/>
          <a:ext cx="0" cy="0"/>
          <a:chOff x="0" y="0"/>
          <a:chExt cx="0" cy="0"/>
        </a:xfrm>
      </p:grpSpPr>
      <p:sp>
        <p:nvSpPr>
          <p:cNvPr id="147" name="Google Shape;147;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Facts about a Green Anaconda</a:t>
            </a:r>
            <a:endParaRPr b="1">
              <a:latin typeface="Caveat"/>
              <a:ea typeface="Caveat"/>
              <a:cs typeface="Caveat"/>
              <a:sym typeface="Caveat"/>
            </a:endParaRPr>
          </a:p>
        </p:txBody>
      </p:sp>
      <p:sp>
        <p:nvSpPr>
          <p:cNvPr id="148" name="Google Shape;148;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veat"/>
              <a:buChar char="❏"/>
            </a:pPr>
            <a:r>
              <a:rPr b="1" lang="en">
                <a:latin typeface="Caveat"/>
                <a:ea typeface="Caveat"/>
                <a:cs typeface="Caveat"/>
                <a:sym typeface="Caveat"/>
              </a:rPr>
              <a:t>They don’t lay eggs, but give birth to live young.</a:t>
            </a:r>
            <a:endParaRPr b="1">
              <a:latin typeface="Caveat"/>
              <a:ea typeface="Caveat"/>
              <a:cs typeface="Caveat"/>
              <a:sym typeface="Caveat"/>
            </a:endParaRPr>
          </a:p>
          <a:p>
            <a:pPr indent="-342900" lvl="0" marL="457200" rtl="0" algn="l">
              <a:spcBef>
                <a:spcPts val="0"/>
              </a:spcBef>
              <a:spcAft>
                <a:spcPts val="0"/>
              </a:spcAft>
              <a:buSzPts val="1800"/>
              <a:buFont typeface="Caveat"/>
              <a:buChar char="❏"/>
            </a:pPr>
            <a:r>
              <a:rPr b="1" lang="en">
                <a:latin typeface="Caveat"/>
                <a:ea typeface="Caveat"/>
                <a:cs typeface="Caveat"/>
                <a:sym typeface="Caveat"/>
              </a:rPr>
              <a:t>There are no documented cases of  Green Anacondas eating humans</a:t>
            </a:r>
            <a:endParaRPr b="1">
              <a:latin typeface="Caveat"/>
              <a:ea typeface="Caveat"/>
              <a:cs typeface="Caveat"/>
              <a:sym typeface="Caveat"/>
            </a:endParaRPr>
          </a:p>
          <a:p>
            <a:pPr indent="-342900" lvl="0" marL="457200" rtl="0" algn="l">
              <a:spcBef>
                <a:spcPts val="0"/>
              </a:spcBef>
              <a:spcAft>
                <a:spcPts val="0"/>
              </a:spcAft>
              <a:buSzPts val="1800"/>
              <a:buFont typeface="Caveat"/>
              <a:buChar char="❏"/>
            </a:pPr>
            <a:r>
              <a:rPr b="1" lang="en">
                <a:latin typeface="Caveat"/>
                <a:ea typeface="Caveat"/>
                <a:cs typeface="Caveat"/>
                <a:sym typeface="Caveat"/>
              </a:rPr>
              <a:t>Green Anacondas are apart of the Boa family</a:t>
            </a:r>
            <a:endParaRPr b="1">
              <a:latin typeface="Caveat"/>
              <a:ea typeface="Caveat"/>
              <a:cs typeface="Caveat"/>
              <a:sym typeface="Caveat"/>
            </a:endParaRPr>
          </a:p>
          <a:p>
            <a:pPr indent="-342900" lvl="0" marL="457200" rtl="0" algn="l">
              <a:spcBef>
                <a:spcPts val="0"/>
              </a:spcBef>
              <a:spcAft>
                <a:spcPts val="0"/>
              </a:spcAft>
              <a:buSzPts val="1800"/>
              <a:buFont typeface="Caveat"/>
              <a:buChar char="❏"/>
            </a:pPr>
            <a:r>
              <a:rPr b="1" lang="en">
                <a:latin typeface="Caveat"/>
                <a:ea typeface="Caveat"/>
                <a:cs typeface="Caveat"/>
                <a:sym typeface="Caveat"/>
              </a:rPr>
              <a:t>They aren’t picky Eaters</a:t>
            </a:r>
            <a:endParaRPr b="1">
              <a:latin typeface="Caveat"/>
              <a:ea typeface="Caveat"/>
              <a:cs typeface="Caveat"/>
              <a:sym typeface="Caveat"/>
            </a:endParaRPr>
          </a:p>
          <a:p>
            <a:pPr indent="-342900" lvl="0" marL="457200" rtl="0" algn="l">
              <a:spcBef>
                <a:spcPts val="0"/>
              </a:spcBef>
              <a:spcAft>
                <a:spcPts val="0"/>
              </a:spcAft>
              <a:buSzPts val="1800"/>
              <a:buFont typeface="Caveat"/>
              <a:buChar char="❏"/>
            </a:pPr>
            <a:r>
              <a:rPr b="1" lang="en">
                <a:latin typeface="Caveat"/>
                <a:ea typeface="Caveat"/>
                <a:cs typeface="Caveat"/>
                <a:sym typeface="Caveat"/>
              </a:rPr>
              <a:t>They are the </a:t>
            </a:r>
            <a:r>
              <a:rPr b="1" lang="en">
                <a:latin typeface="Caveat"/>
                <a:ea typeface="Caveat"/>
                <a:cs typeface="Caveat"/>
                <a:sym typeface="Caveat"/>
              </a:rPr>
              <a:t>World's</a:t>
            </a:r>
            <a:r>
              <a:rPr b="1" lang="en">
                <a:latin typeface="Caveat"/>
                <a:ea typeface="Caveat"/>
                <a:cs typeface="Caveat"/>
                <a:sym typeface="Caveat"/>
              </a:rPr>
              <a:t> heaviest snakes, but not the tallest</a:t>
            </a:r>
            <a:endParaRPr b="1">
              <a:latin typeface="Caveat"/>
              <a:ea typeface="Caveat"/>
              <a:cs typeface="Caveat"/>
              <a:sym typeface="Caveat"/>
            </a:endParaRPr>
          </a:p>
          <a:p>
            <a:pPr indent="-342900" lvl="0" marL="457200" rtl="0" algn="l">
              <a:spcBef>
                <a:spcPts val="0"/>
              </a:spcBef>
              <a:spcAft>
                <a:spcPts val="0"/>
              </a:spcAft>
              <a:buSzPts val="1800"/>
              <a:buFont typeface="Caveat"/>
              <a:buChar char="❏"/>
            </a:pPr>
            <a:r>
              <a:rPr b="1" lang="en">
                <a:latin typeface="Caveat"/>
                <a:ea typeface="Caveat"/>
                <a:cs typeface="Caveat"/>
                <a:sym typeface="Caveat"/>
              </a:rPr>
              <a:t>Green Anacondas are ambush predators</a:t>
            </a:r>
            <a:endParaRPr b="1">
              <a:latin typeface="Caveat"/>
              <a:ea typeface="Caveat"/>
              <a:cs typeface="Caveat"/>
              <a:sym typeface="Caveat"/>
            </a:endParaRPr>
          </a:p>
          <a:p>
            <a:pPr indent="-342900" lvl="0" marL="457200" rtl="0" algn="l">
              <a:spcBef>
                <a:spcPts val="0"/>
              </a:spcBef>
              <a:spcAft>
                <a:spcPts val="0"/>
              </a:spcAft>
              <a:buSzPts val="1800"/>
              <a:buFont typeface="Caveat"/>
              <a:buChar char="❏"/>
            </a:pPr>
            <a:r>
              <a:rPr b="1" lang="en">
                <a:latin typeface="Caveat"/>
                <a:ea typeface="Caveat"/>
                <a:cs typeface="Caveat"/>
                <a:sym typeface="Caveat"/>
              </a:rPr>
              <a:t>Green Anacondas have 4 rows of teeth on their upper jaws</a:t>
            </a:r>
            <a:endParaRPr b="1">
              <a:latin typeface="Caveat"/>
              <a:ea typeface="Caveat"/>
              <a:cs typeface="Caveat"/>
              <a:sym typeface="Caveat"/>
            </a:endParaRPr>
          </a:p>
          <a:p>
            <a:pPr indent="-342900" lvl="0" marL="457200" rtl="0" algn="l">
              <a:spcBef>
                <a:spcPts val="0"/>
              </a:spcBef>
              <a:spcAft>
                <a:spcPts val="0"/>
              </a:spcAft>
              <a:buSzPts val="1800"/>
              <a:buFont typeface="Caveat"/>
              <a:buChar char="❏"/>
            </a:pPr>
            <a:r>
              <a:rPr b="1" lang="en">
                <a:latin typeface="Caveat"/>
                <a:ea typeface="Caveat"/>
                <a:cs typeface="Caveat"/>
                <a:sym typeface="Caveat"/>
              </a:rPr>
              <a:t>Male and Female Green Anacondas show the biggest size difference on Earth </a:t>
            </a:r>
            <a:endParaRPr b="1">
              <a:latin typeface="Caveat"/>
              <a:ea typeface="Caveat"/>
              <a:cs typeface="Caveat"/>
              <a:sym typeface="Caveat"/>
            </a:endParaRPr>
          </a:p>
        </p:txBody>
      </p:sp>
    </p:spTree>
  </p:cSld>
  <p:clrMapOvr>
    <a:masterClrMapping/>
  </p:clrMapOvr>
  <mc:AlternateContent>
    <mc:Choice Requires="p14">
      <p:transition spd="slow" p14:dur="1000">
        <p14:gallery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52" name="Shape 152"/>
        <p:cNvGrpSpPr/>
        <p:nvPr/>
      </p:nvGrpSpPr>
      <p:grpSpPr>
        <a:xfrm>
          <a:off x="0" y="0"/>
          <a:ext cx="0" cy="0"/>
          <a:chOff x="0" y="0"/>
          <a:chExt cx="0" cy="0"/>
        </a:xfrm>
      </p:grpSpPr>
      <p:sp>
        <p:nvSpPr>
          <p:cNvPr id="153" name="Google Shape;15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Websites</a:t>
            </a:r>
            <a:r>
              <a:rPr b="1" lang="en">
                <a:latin typeface="Caveat"/>
                <a:ea typeface="Caveat"/>
                <a:cs typeface="Caveat"/>
                <a:sym typeface="Caveat"/>
              </a:rPr>
              <a:t> I used &lt;3</a:t>
            </a:r>
            <a:endParaRPr b="1">
              <a:latin typeface="Caveat"/>
              <a:ea typeface="Caveat"/>
              <a:cs typeface="Caveat"/>
              <a:sym typeface="Caveat"/>
            </a:endParaRPr>
          </a:p>
        </p:txBody>
      </p:sp>
      <p:sp>
        <p:nvSpPr>
          <p:cNvPr id="154" name="Google Shape;154;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veat"/>
                <a:ea typeface="Caveat"/>
                <a:cs typeface="Caveat"/>
                <a:sym typeface="Caveat"/>
                <a:hlinkClick r:id="rId3"/>
              </a:rPr>
              <a:t>https://nationalzoo.si.edu/</a:t>
            </a:r>
            <a:endParaRPr>
              <a:solidFill>
                <a:srgbClr val="000000"/>
              </a:solidFill>
              <a:latin typeface="Caveat"/>
              <a:ea typeface="Caveat"/>
              <a:cs typeface="Caveat"/>
              <a:sym typeface="Caveat"/>
            </a:endParaRPr>
          </a:p>
          <a:p>
            <a:pPr indent="0" lvl="0" marL="0" rtl="0" algn="l">
              <a:spcBef>
                <a:spcPts val="1600"/>
              </a:spcBef>
              <a:spcAft>
                <a:spcPts val="0"/>
              </a:spcAft>
              <a:buNone/>
            </a:pPr>
            <a:r>
              <a:rPr lang="en" u="sng">
                <a:solidFill>
                  <a:schemeClr val="hlink"/>
                </a:solidFill>
                <a:latin typeface="Caveat"/>
                <a:ea typeface="Caveat"/>
                <a:cs typeface="Caveat"/>
                <a:sym typeface="Caveat"/>
                <a:hlinkClick r:id="rId4"/>
              </a:rPr>
              <a:t>https://www.nationalgeographic.com/</a:t>
            </a:r>
            <a:endParaRPr>
              <a:solidFill>
                <a:srgbClr val="000000"/>
              </a:solidFill>
              <a:latin typeface="Caveat"/>
              <a:ea typeface="Caveat"/>
              <a:cs typeface="Caveat"/>
              <a:sym typeface="Caveat"/>
            </a:endParaRPr>
          </a:p>
          <a:p>
            <a:pPr indent="0" lvl="0" marL="0" rtl="0" algn="l">
              <a:spcBef>
                <a:spcPts val="1600"/>
              </a:spcBef>
              <a:spcAft>
                <a:spcPts val="0"/>
              </a:spcAft>
              <a:buNone/>
            </a:pPr>
            <a:r>
              <a:rPr lang="en" u="sng">
                <a:solidFill>
                  <a:schemeClr val="hlink"/>
                </a:solidFill>
                <a:latin typeface="Caveat"/>
                <a:ea typeface="Caveat"/>
                <a:cs typeface="Caveat"/>
                <a:sym typeface="Caveat"/>
                <a:hlinkClick r:id="rId5"/>
              </a:rPr>
              <a:t>https://seaworld.org/</a:t>
            </a:r>
            <a:endParaRPr>
              <a:solidFill>
                <a:srgbClr val="000000"/>
              </a:solidFill>
              <a:latin typeface="Caveat"/>
              <a:ea typeface="Caveat"/>
              <a:cs typeface="Caveat"/>
              <a:sym typeface="Caveat"/>
            </a:endParaRPr>
          </a:p>
          <a:p>
            <a:pPr indent="0" lvl="0" marL="0" rtl="0" algn="l">
              <a:spcBef>
                <a:spcPts val="1600"/>
              </a:spcBef>
              <a:spcAft>
                <a:spcPts val="1600"/>
              </a:spcAft>
              <a:buNone/>
            </a:pPr>
            <a:r>
              <a:t/>
            </a:r>
            <a:endParaRPr>
              <a:solidFill>
                <a:srgbClr val="000000"/>
              </a:solidFill>
              <a:latin typeface="Caveat"/>
              <a:ea typeface="Caveat"/>
              <a:cs typeface="Caveat"/>
              <a:sym typeface="Caveat"/>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27"/>
          <p:cNvSpPr txBox="1"/>
          <p:nvPr>
            <p:ph type="title"/>
          </p:nvPr>
        </p:nvSpPr>
        <p:spPr>
          <a:xfrm>
            <a:off x="4074625" y="3256700"/>
            <a:ext cx="3155700" cy="4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Cedarville Cursive"/>
                <a:ea typeface="Cedarville Cursive"/>
                <a:cs typeface="Cedarville Cursive"/>
                <a:sym typeface="Cedarville Cursive"/>
              </a:rPr>
              <a:t>Hope You Liked It</a:t>
            </a:r>
            <a:endParaRPr b="1" sz="2000">
              <a:solidFill>
                <a:schemeClr val="lt1"/>
              </a:solidFill>
              <a:latin typeface="Cedarville Cursive"/>
              <a:ea typeface="Cedarville Cursive"/>
              <a:cs typeface="Cedarville Cursive"/>
              <a:sym typeface="Cedarville Cursive"/>
            </a:endParaRPr>
          </a:p>
        </p:txBody>
      </p:sp>
      <p:sp>
        <p:nvSpPr>
          <p:cNvPr id="160" name="Google Shape;160;p27"/>
          <p:cNvSpPr txBox="1"/>
          <p:nvPr>
            <p:ph idx="1" type="body"/>
          </p:nvPr>
        </p:nvSpPr>
        <p:spPr>
          <a:xfrm flipH="1" rot="10800000">
            <a:off x="9834275" y="4202097"/>
            <a:ext cx="490800" cy="46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Where are Green Anacondas’  from?</a:t>
            </a:r>
            <a:endParaRPr b="1">
              <a:latin typeface="Caveat"/>
              <a:ea typeface="Caveat"/>
              <a:cs typeface="Caveat"/>
              <a:sym typeface="Caveat"/>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solidFill>
                  <a:schemeClr val="dk1"/>
                </a:solidFill>
                <a:latin typeface="Caveat"/>
                <a:ea typeface="Caveat"/>
                <a:cs typeface="Caveat"/>
                <a:sym typeface="Caveat"/>
              </a:rPr>
              <a:t>Green Anacondas’ are from the </a:t>
            </a:r>
            <a:r>
              <a:rPr b="1" lang="en" sz="2100">
                <a:solidFill>
                  <a:schemeClr val="dk1"/>
                </a:solidFill>
                <a:latin typeface="Caveat"/>
                <a:ea typeface="Caveat"/>
                <a:cs typeface="Caveat"/>
                <a:sym typeface="Caveat"/>
              </a:rPr>
              <a:t>Northern regions of  South America</a:t>
            </a:r>
            <a:r>
              <a:rPr b="1" lang="en" sz="2100">
                <a:solidFill>
                  <a:schemeClr val="dk1"/>
                </a:solidFill>
                <a:latin typeface="Caveat"/>
                <a:ea typeface="Caveat"/>
                <a:cs typeface="Caveat"/>
                <a:sym typeface="Caveat"/>
              </a:rPr>
              <a:t> </a:t>
            </a:r>
            <a:endParaRPr b="1" sz="2100">
              <a:solidFill>
                <a:schemeClr val="dk1"/>
              </a:solidFill>
              <a:latin typeface="Caveat"/>
              <a:ea typeface="Caveat"/>
              <a:cs typeface="Caveat"/>
              <a:sym typeface="Caveat"/>
            </a:endParaRPr>
          </a:p>
        </p:txBody>
      </p:sp>
      <p:pic>
        <p:nvPicPr>
          <p:cNvPr id="62" name="Google Shape;62;p14"/>
          <p:cNvPicPr preferRelativeResize="0"/>
          <p:nvPr/>
        </p:nvPicPr>
        <p:blipFill>
          <a:blip r:embed="rId3">
            <a:alphaModFix/>
          </a:blip>
          <a:stretch>
            <a:fillRect/>
          </a:stretch>
        </p:blipFill>
        <p:spPr>
          <a:xfrm>
            <a:off x="48125" y="1770988"/>
            <a:ext cx="4405276" cy="2916775"/>
          </a:xfrm>
          <a:prstGeom prst="rect">
            <a:avLst/>
          </a:prstGeom>
          <a:noFill/>
          <a:ln>
            <a:noFill/>
          </a:ln>
        </p:spPr>
      </p:pic>
      <p:pic>
        <p:nvPicPr>
          <p:cNvPr id="63" name="Google Shape;63;p14"/>
          <p:cNvPicPr preferRelativeResize="0"/>
          <p:nvPr/>
        </p:nvPicPr>
        <p:blipFill>
          <a:blip r:embed="rId4">
            <a:alphaModFix/>
          </a:blip>
          <a:stretch>
            <a:fillRect/>
          </a:stretch>
        </p:blipFill>
        <p:spPr>
          <a:xfrm>
            <a:off x="4530397" y="1718911"/>
            <a:ext cx="4531405" cy="3020928"/>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What ecosystem do Green Anacondas’ live in?</a:t>
            </a:r>
            <a:endParaRPr b="1">
              <a:latin typeface="Caveat"/>
              <a:ea typeface="Caveat"/>
              <a:cs typeface="Caveat"/>
              <a:sym typeface="Caveat"/>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solidFill>
                  <a:srgbClr val="000000"/>
                </a:solidFill>
                <a:latin typeface="Caveat"/>
                <a:ea typeface="Caveat"/>
                <a:cs typeface="Caveat"/>
                <a:sym typeface="Caveat"/>
              </a:rPr>
              <a:t>The ecosystem Green Anacondas’ live in are Tropical Rainforests</a:t>
            </a:r>
            <a:endParaRPr b="1" sz="2400">
              <a:solidFill>
                <a:srgbClr val="000000"/>
              </a:solidFill>
              <a:latin typeface="Caveat"/>
              <a:ea typeface="Caveat"/>
              <a:cs typeface="Caveat"/>
              <a:sym typeface="Caveat"/>
            </a:endParaRPr>
          </a:p>
        </p:txBody>
      </p:sp>
      <p:pic>
        <p:nvPicPr>
          <p:cNvPr id="70" name="Google Shape;70;p15"/>
          <p:cNvPicPr preferRelativeResize="0"/>
          <p:nvPr/>
        </p:nvPicPr>
        <p:blipFill>
          <a:blip r:embed="rId4">
            <a:alphaModFix/>
          </a:blip>
          <a:stretch>
            <a:fillRect/>
          </a:stretch>
        </p:blipFill>
        <p:spPr>
          <a:xfrm>
            <a:off x="4572000" y="2430475"/>
            <a:ext cx="3679725" cy="2453150"/>
          </a:xfrm>
          <a:prstGeom prst="rect">
            <a:avLst/>
          </a:prstGeom>
          <a:noFill/>
          <a:ln>
            <a:noFill/>
          </a:ln>
        </p:spPr>
      </p:pic>
      <p:pic>
        <p:nvPicPr>
          <p:cNvPr id="71" name="Google Shape;71;p15"/>
          <p:cNvPicPr preferRelativeResize="0"/>
          <p:nvPr/>
        </p:nvPicPr>
        <p:blipFill>
          <a:blip r:embed="rId5">
            <a:alphaModFix/>
          </a:blip>
          <a:stretch>
            <a:fillRect/>
          </a:stretch>
        </p:blipFill>
        <p:spPr>
          <a:xfrm>
            <a:off x="265525" y="2430477"/>
            <a:ext cx="3679725" cy="2453150"/>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What is it like in a Tropical Rainforest???</a:t>
            </a:r>
            <a:endParaRPr b="1">
              <a:latin typeface="Caveat"/>
              <a:ea typeface="Caveat"/>
              <a:cs typeface="Caveat"/>
              <a:sym typeface="Caveat"/>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200">
                <a:solidFill>
                  <a:schemeClr val="dk1"/>
                </a:solidFill>
                <a:latin typeface="Caveat"/>
                <a:ea typeface="Caveat"/>
                <a:cs typeface="Caveat"/>
                <a:sym typeface="Caveat"/>
              </a:rPr>
              <a:t>Well it’s a hot, </a:t>
            </a:r>
            <a:r>
              <a:rPr b="1" lang="en" sz="2200">
                <a:solidFill>
                  <a:schemeClr val="dk1"/>
                </a:solidFill>
                <a:latin typeface="Caveat"/>
                <a:ea typeface="Caveat"/>
                <a:cs typeface="Caveat"/>
                <a:sym typeface="Caveat"/>
              </a:rPr>
              <a:t>moist</a:t>
            </a:r>
            <a:r>
              <a:rPr b="1" lang="en" sz="2200">
                <a:solidFill>
                  <a:schemeClr val="dk1"/>
                </a:solidFill>
                <a:latin typeface="Caveat"/>
                <a:ea typeface="Caveat"/>
                <a:cs typeface="Caveat"/>
                <a:sym typeface="Caveat"/>
              </a:rPr>
              <a:t> </a:t>
            </a:r>
            <a:r>
              <a:rPr b="1" lang="en" sz="2200">
                <a:solidFill>
                  <a:schemeClr val="dk1"/>
                </a:solidFill>
                <a:latin typeface="Caveat"/>
                <a:ea typeface="Caveat"/>
                <a:cs typeface="Caveat"/>
                <a:sym typeface="Caveat"/>
              </a:rPr>
              <a:t>biome where it rains all day</a:t>
            </a:r>
            <a:r>
              <a:rPr b="1" lang="en" sz="2200">
                <a:solidFill>
                  <a:schemeClr val="dk1"/>
                </a:solidFill>
                <a:latin typeface="Caveat"/>
                <a:ea typeface="Caveat"/>
                <a:cs typeface="Caveat"/>
                <a:sym typeface="Caveat"/>
              </a:rPr>
              <a:t> </a:t>
            </a:r>
            <a:endParaRPr b="1" sz="2200">
              <a:solidFill>
                <a:schemeClr val="dk1"/>
              </a:solidFill>
              <a:latin typeface="Caveat"/>
              <a:ea typeface="Caveat"/>
              <a:cs typeface="Caveat"/>
              <a:sym typeface="Caveat"/>
            </a:endParaRPr>
          </a:p>
        </p:txBody>
      </p:sp>
      <p:pic>
        <p:nvPicPr>
          <p:cNvPr id="78" name="Google Shape;78;p16"/>
          <p:cNvPicPr preferRelativeResize="0"/>
          <p:nvPr/>
        </p:nvPicPr>
        <p:blipFill>
          <a:blip r:embed="rId3">
            <a:alphaModFix/>
          </a:blip>
          <a:stretch>
            <a:fillRect/>
          </a:stretch>
        </p:blipFill>
        <p:spPr>
          <a:xfrm>
            <a:off x="4667025" y="1872200"/>
            <a:ext cx="4165277" cy="2766490"/>
          </a:xfrm>
          <a:prstGeom prst="rect">
            <a:avLst/>
          </a:prstGeom>
          <a:noFill/>
          <a:ln>
            <a:noFill/>
          </a:ln>
        </p:spPr>
      </p:pic>
      <p:pic>
        <p:nvPicPr>
          <p:cNvPr id="79" name="Google Shape;79;p16"/>
          <p:cNvPicPr preferRelativeResize="0"/>
          <p:nvPr/>
        </p:nvPicPr>
        <p:blipFill>
          <a:blip r:embed="rId4">
            <a:alphaModFix/>
          </a:blip>
          <a:stretch>
            <a:fillRect/>
          </a:stretch>
        </p:blipFill>
        <p:spPr>
          <a:xfrm>
            <a:off x="406725" y="1872200"/>
            <a:ext cx="4165280" cy="2777200"/>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What type of consumer is a Green Anaconda?</a:t>
            </a:r>
            <a:endParaRPr b="1">
              <a:latin typeface="Caveat"/>
              <a:ea typeface="Caveat"/>
              <a:cs typeface="Caveat"/>
              <a:sym typeface="Caveat"/>
            </a:endParaRPr>
          </a:p>
        </p:txBody>
      </p:sp>
      <p:sp>
        <p:nvSpPr>
          <p:cNvPr id="85" name="Google Shape;85;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200">
                <a:solidFill>
                  <a:srgbClr val="000000"/>
                </a:solidFill>
                <a:latin typeface="Caveat"/>
                <a:ea typeface="Caveat"/>
                <a:cs typeface="Caveat"/>
                <a:sym typeface="Caveat"/>
              </a:rPr>
              <a:t>Green Anacondas are </a:t>
            </a:r>
            <a:r>
              <a:rPr b="1" lang="en" sz="2200">
                <a:solidFill>
                  <a:srgbClr val="000000"/>
                </a:solidFill>
                <a:latin typeface="Caveat"/>
                <a:ea typeface="Caveat"/>
                <a:cs typeface="Caveat"/>
                <a:sym typeface="Caveat"/>
              </a:rPr>
              <a:t>carnivores</a:t>
            </a:r>
            <a:r>
              <a:rPr b="1" lang="en" sz="2200">
                <a:solidFill>
                  <a:srgbClr val="000000"/>
                </a:solidFill>
                <a:latin typeface="Caveat"/>
                <a:ea typeface="Caveat"/>
                <a:cs typeface="Caveat"/>
                <a:sym typeface="Caveat"/>
              </a:rPr>
              <a:t>. </a:t>
            </a:r>
            <a:endParaRPr b="1" sz="2200">
              <a:solidFill>
                <a:srgbClr val="000000"/>
              </a:solidFill>
              <a:latin typeface="Caveat"/>
              <a:ea typeface="Caveat"/>
              <a:cs typeface="Caveat"/>
              <a:sym typeface="Caveat"/>
            </a:endParaRPr>
          </a:p>
        </p:txBody>
      </p:sp>
      <p:pic>
        <p:nvPicPr>
          <p:cNvPr id="86" name="Google Shape;86;p17"/>
          <p:cNvPicPr preferRelativeResize="0"/>
          <p:nvPr/>
        </p:nvPicPr>
        <p:blipFill>
          <a:blip r:embed="rId3">
            <a:alphaModFix/>
          </a:blip>
          <a:stretch>
            <a:fillRect/>
          </a:stretch>
        </p:blipFill>
        <p:spPr>
          <a:xfrm>
            <a:off x="2184025" y="1601275"/>
            <a:ext cx="5445601" cy="35422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chemeClr val="lt1"/>
                </a:highlight>
                <a:latin typeface="Caveat"/>
                <a:ea typeface="Caveat"/>
                <a:cs typeface="Caveat"/>
                <a:sym typeface="Caveat"/>
              </a:rPr>
              <a:t>What do Green Anacondas eat???</a:t>
            </a:r>
            <a:endParaRPr b="1">
              <a:highlight>
                <a:schemeClr val="lt1"/>
              </a:highlight>
              <a:latin typeface="Caveat"/>
              <a:ea typeface="Caveat"/>
              <a:cs typeface="Caveat"/>
              <a:sym typeface="Caveat"/>
            </a:endParaRPr>
          </a:p>
        </p:txBody>
      </p:sp>
      <p:sp>
        <p:nvSpPr>
          <p:cNvPr id="92" name="Google Shape;92;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200">
                <a:solidFill>
                  <a:schemeClr val="dk1"/>
                </a:solidFill>
                <a:highlight>
                  <a:schemeClr val="lt1"/>
                </a:highlight>
                <a:latin typeface="Caveat"/>
                <a:ea typeface="Caveat"/>
                <a:cs typeface="Caveat"/>
                <a:sym typeface="Caveat"/>
              </a:rPr>
              <a:t>The Juveniles eat fish, birds, and Small mammals. The Adults eat much larger animals such as, Deer, Capybara, Caimans, and the larger birds. The Females will sometimes eat the males, especially during breeding season</a:t>
            </a:r>
            <a:endParaRPr b="1" sz="2200">
              <a:solidFill>
                <a:schemeClr val="dk1"/>
              </a:solidFill>
              <a:highlight>
                <a:schemeClr val="lt1"/>
              </a:highlight>
              <a:latin typeface="Caveat"/>
              <a:ea typeface="Caveat"/>
              <a:cs typeface="Caveat"/>
              <a:sym typeface="Caveat"/>
            </a:endParaRPr>
          </a:p>
        </p:txBody>
      </p:sp>
      <p:pic>
        <p:nvPicPr>
          <p:cNvPr id="93" name="Google Shape;93;p18"/>
          <p:cNvPicPr preferRelativeResize="0"/>
          <p:nvPr/>
        </p:nvPicPr>
        <p:blipFill>
          <a:blip r:embed="rId4">
            <a:alphaModFix/>
          </a:blip>
          <a:stretch>
            <a:fillRect/>
          </a:stretch>
        </p:blipFill>
        <p:spPr>
          <a:xfrm>
            <a:off x="398327" y="2514000"/>
            <a:ext cx="2205299" cy="1471350"/>
          </a:xfrm>
          <a:prstGeom prst="rect">
            <a:avLst/>
          </a:prstGeom>
          <a:noFill/>
          <a:ln>
            <a:noFill/>
          </a:ln>
        </p:spPr>
      </p:pic>
      <p:pic>
        <p:nvPicPr>
          <p:cNvPr id="94" name="Google Shape;94;p18"/>
          <p:cNvPicPr preferRelativeResize="0"/>
          <p:nvPr/>
        </p:nvPicPr>
        <p:blipFill>
          <a:blip r:embed="rId5">
            <a:alphaModFix/>
          </a:blip>
          <a:stretch>
            <a:fillRect/>
          </a:stretch>
        </p:blipFill>
        <p:spPr>
          <a:xfrm>
            <a:off x="2411601" y="2661500"/>
            <a:ext cx="2213947" cy="1471349"/>
          </a:xfrm>
          <a:prstGeom prst="rect">
            <a:avLst/>
          </a:prstGeom>
          <a:noFill/>
          <a:ln>
            <a:noFill/>
          </a:ln>
        </p:spPr>
      </p:pic>
      <p:pic>
        <p:nvPicPr>
          <p:cNvPr id="95" name="Google Shape;95;p18"/>
          <p:cNvPicPr preferRelativeResize="0"/>
          <p:nvPr/>
        </p:nvPicPr>
        <p:blipFill>
          <a:blip r:embed="rId6">
            <a:alphaModFix/>
          </a:blip>
          <a:stretch>
            <a:fillRect/>
          </a:stretch>
        </p:blipFill>
        <p:spPr>
          <a:xfrm>
            <a:off x="4302500" y="2389612"/>
            <a:ext cx="2469626" cy="1852214"/>
          </a:xfrm>
          <a:prstGeom prst="rect">
            <a:avLst/>
          </a:prstGeom>
          <a:noFill/>
          <a:ln>
            <a:noFill/>
          </a:ln>
        </p:spPr>
      </p:pic>
      <p:pic>
        <p:nvPicPr>
          <p:cNvPr id="96" name="Google Shape;96;p18"/>
          <p:cNvPicPr preferRelativeResize="0"/>
          <p:nvPr/>
        </p:nvPicPr>
        <p:blipFill>
          <a:blip r:embed="rId7">
            <a:alphaModFix/>
          </a:blip>
          <a:stretch>
            <a:fillRect/>
          </a:stretch>
        </p:blipFill>
        <p:spPr>
          <a:xfrm>
            <a:off x="398324" y="3729899"/>
            <a:ext cx="1362801" cy="1022100"/>
          </a:xfrm>
          <a:prstGeom prst="rect">
            <a:avLst/>
          </a:prstGeom>
          <a:noFill/>
          <a:ln>
            <a:noFill/>
          </a:ln>
        </p:spPr>
      </p:pic>
      <p:pic>
        <p:nvPicPr>
          <p:cNvPr id="97" name="Google Shape;97;p18"/>
          <p:cNvPicPr preferRelativeResize="0"/>
          <p:nvPr/>
        </p:nvPicPr>
        <p:blipFill>
          <a:blip r:embed="rId8">
            <a:alphaModFix/>
          </a:blip>
          <a:stretch>
            <a:fillRect/>
          </a:stretch>
        </p:blipFill>
        <p:spPr>
          <a:xfrm>
            <a:off x="6264175" y="2010850"/>
            <a:ext cx="2879825" cy="1919875"/>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chemeClr val="lt1"/>
                </a:highlight>
                <a:latin typeface="Caveat"/>
                <a:ea typeface="Caveat"/>
                <a:cs typeface="Caveat"/>
                <a:sym typeface="Caveat"/>
              </a:rPr>
              <a:t>Do Green Anacondas have any predators?</a:t>
            </a:r>
            <a:endParaRPr b="1">
              <a:highlight>
                <a:schemeClr val="lt1"/>
              </a:highlight>
              <a:latin typeface="Caveat"/>
              <a:ea typeface="Caveat"/>
              <a:cs typeface="Caveat"/>
              <a:sym typeface="Caveat"/>
            </a:endParaRPr>
          </a:p>
        </p:txBody>
      </p:sp>
      <p:sp>
        <p:nvSpPr>
          <p:cNvPr id="103" name="Google Shape;103;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200">
                <a:solidFill>
                  <a:schemeClr val="dk1"/>
                </a:solidFill>
                <a:highlight>
                  <a:schemeClr val="lt1"/>
                </a:highlight>
                <a:latin typeface="Caveat"/>
                <a:ea typeface="Caveat"/>
                <a:cs typeface="Caveat"/>
                <a:sym typeface="Caveat"/>
              </a:rPr>
              <a:t>No, they do not because they are top of their food chain</a:t>
            </a:r>
            <a:endParaRPr b="1" sz="2200">
              <a:solidFill>
                <a:schemeClr val="dk1"/>
              </a:solidFill>
              <a:highlight>
                <a:schemeClr val="lt1"/>
              </a:highlight>
              <a:latin typeface="Caveat"/>
              <a:ea typeface="Caveat"/>
              <a:cs typeface="Caveat"/>
              <a:sym typeface="Caveat"/>
            </a:endParaRPr>
          </a:p>
        </p:txBody>
      </p:sp>
      <p:pic>
        <p:nvPicPr>
          <p:cNvPr id="104" name="Google Shape;104;p19"/>
          <p:cNvPicPr preferRelativeResize="0"/>
          <p:nvPr/>
        </p:nvPicPr>
        <p:blipFill>
          <a:blip r:embed="rId4">
            <a:alphaModFix/>
          </a:blip>
          <a:stretch>
            <a:fillRect/>
          </a:stretch>
        </p:blipFill>
        <p:spPr>
          <a:xfrm>
            <a:off x="2345975" y="1912725"/>
            <a:ext cx="3333750" cy="2209800"/>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What is the typical food chain of a Green Anaconda??</a:t>
            </a:r>
            <a:endParaRPr b="1">
              <a:latin typeface="Caveat"/>
              <a:ea typeface="Caveat"/>
              <a:cs typeface="Caveat"/>
              <a:sym typeface="Caveat"/>
            </a:endParaRPr>
          </a:p>
        </p:txBody>
      </p:sp>
      <p:sp>
        <p:nvSpPr>
          <p:cNvPr id="110" name="Google Shape;110;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chemeClr val="dk1"/>
                </a:solidFill>
                <a:latin typeface="Caveat"/>
                <a:ea typeface="Caveat"/>
                <a:cs typeface="Caveat"/>
                <a:sym typeface="Caveat"/>
              </a:rPr>
              <a:t>This is the food chain →➵→</a:t>
            </a:r>
            <a:endParaRPr b="1">
              <a:solidFill>
                <a:schemeClr val="dk1"/>
              </a:solidFill>
              <a:latin typeface="Caveat"/>
              <a:ea typeface="Caveat"/>
              <a:cs typeface="Caveat"/>
              <a:sym typeface="Caveat"/>
            </a:endParaRPr>
          </a:p>
        </p:txBody>
      </p:sp>
      <p:pic>
        <p:nvPicPr>
          <p:cNvPr id="111" name="Google Shape;111;p20"/>
          <p:cNvPicPr preferRelativeResize="0"/>
          <p:nvPr/>
        </p:nvPicPr>
        <p:blipFill>
          <a:blip r:embed="rId3">
            <a:alphaModFix/>
          </a:blip>
          <a:stretch>
            <a:fillRect/>
          </a:stretch>
        </p:blipFill>
        <p:spPr>
          <a:xfrm>
            <a:off x="3077447" y="1202975"/>
            <a:ext cx="3386976" cy="373532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veat"/>
                <a:ea typeface="Caveat"/>
                <a:cs typeface="Caveat"/>
                <a:sym typeface="Caveat"/>
              </a:rPr>
              <a:t>Do Green Anacondas have any specific </a:t>
            </a:r>
            <a:r>
              <a:rPr b="1" lang="en">
                <a:latin typeface="Caveat"/>
                <a:ea typeface="Caveat"/>
                <a:cs typeface="Caveat"/>
                <a:sym typeface="Caveat"/>
              </a:rPr>
              <a:t>adaptations</a:t>
            </a:r>
            <a:r>
              <a:rPr b="1" lang="en">
                <a:latin typeface="Caveat"/>
                <a:ea typeface="Caveat"/>
                <a:cs typeface="Caveat"/>
                <a:sym typeface="Caveat"/>
              </a:rPr>
              <a:t>?</a:t>
            </a:r>
            <a:endParaRPr b="1">
              <a:latin typeface="Caveat"/>
              <a:ea typeface="Caveat"/>
              <a:cs typeface="Caveat"/>
              <a:sym typeface="Caveat"/>
            </a:endParaRPr>
          </a:p>
        </p:txBody>
      </p:sp>
      <p:sp>
        <p:nvSpPr>
          <p:cNvPr id="117" name="Google Shape;117;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200">
                <a:solidFill>
                  <a:schemeClr val="dk1"/>
                </a:solidFill>
                <a:latin typeface="Caveat"/>
                <a:ea typeface="Caveat"/>
                <a:cs typeface="Caveat"/>
                <a:sym typeface="Caveat"/>
              </a:rPr>
              <a:t>They do </a:t>
            </a:r>
            <a:r>
              <a:rPr b="1" lang="en" sz="2200">
                <a:solidFill>
                  <a:schemeClr val="dk1"/>
                </a:solidFill>
                <a:latin typeface="Caveat"/>
                <a:ea typeface="Caveat"/>
                <a:cs typeface="Caveat"/>
                <a:sym typeface="Caveat"/>
              </a:rPr>
              <a:t>actually, their adaptations are Camouflage and Cloacas </a:t>
            </a:r>
            <a:endParaRPr b="1" sz="2200">
              <a:solidFill>
                <a:schemeClr val="dk1"/>
              </a:solidFill>
              <a:latin typeface="Caveat"/>
              <a:ea typeface="Caveat"/>
              <a:cs typeface="Caveat"/>
              <a:sym typeface="Caveat"/>
            </a:endParaRPr>
          </a:p>
        </p:txBody>
      </p:sp>
      <p:pic>
        <p:nvPicPr>
          <p:cNvPr id="118" name="Google Shape;118;p21"/>
          <p:cNvPicPr preferRelativeResize="0"/>
          <p:nvPr/>
        </p:nvPicPr>
        <p:blipFill>
          <a:blip r:embed="rId4">
            <a:alphaModFix/>
          </a:blip>
          <a:stretch>
            <a:fillRect/>
          </a:stretch>
        </p:blipFill>
        <p:spPr>
          <a:xfrm>
            <a:off x="5804949" y="2003350"/>
            <a:ext cx="2065626" cy="2854500"/>
          </a:xfrm>
          <a:prstGeom prst="rect">
            <a:avLst/>
          </a:prstGeom>
          <a:noFill/>
          <a:ln>
            <a:noFill/>
          </a:ln>
        </p:spPr>
      </p:pic>
      <p:pic>
        <p:nvPicPr>
          <p:cNvPr id="119" name="Google Shape;119;p21"/>
          <p:cNvPicPr preferRelativeResize="0"/>
          <p:nvPr/>
        </p:nvPicPr>
        <p:blipFill>
          <a:blip r:embed="rId5">
            <a:alphaModFix/>
          </a:blip>
          <a:stretch>
            <a:fillRect/>
          </a:stretch>
        </p:blipFill>
        <p:spPr>
          <a:xfrm>
            <a:off x="1171570" y="2003350"/>
            <a:ext cx="4296778" cy="2854498"/>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