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1091b79224d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1091b79224d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1091b79224d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1091b79224d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1091b79224d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1091b79224d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091b79224d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1091b79224d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091b79224d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1091b79224d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091b79224d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1091b79224d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091b79224d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1091b79224d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1091b79224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1091b79224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1091b79224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1091b79224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1091b79224d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1091b79224d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091b79224d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1091b79224d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1091b79224d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1091b79224d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091b79224d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091b79224d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1091b79224d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1091b79224d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1091b79224d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1091b79224d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jpg"/><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jp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3.jpg"/><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www.wwf.org.uk/learn/fascinating-facts/jaguars" TargetMode="External"/><Relationship Id="rId4" Type="http://schemas.openxmlformats.org/officeDocument/2006/relationships/hyperlink" Target="https://en.wikipedia.org/wiki/Jaguar" TargetMode="External"/><Relationship Id="rId5" Type="http://schemas.openxmlformats.org/officeDocument/2006/relationships/hyperlink" Target="https://www.biologicaldiversity.org/species/mammals/jaguar/natural_history.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jpg"/><Relationship Id="rId4" Type="http://schemas.openxmlformats.org/officeDocument/2006/relationships/image" Target="../media/image17.jpg"/><Relationship Id="rId5" Type="http://schemas.openxmlformats.org/officeDocument/2006/relationships/image" Target="../media/image11.jpg"/><Relationship Id="rId6"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jpg"/><Relationship Id="rId4" Type="http://schemas.openxmlformats.org/officeDocument/2006/relationships/image" Target="../media/image14.jpg"/><Relationship Id="rId5"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2261675" y="1970425"/>
            <a:ext cx="4730100" cy="863700"/>
          </a:xfrm>
          <a:prstGeom prst="rect">
            <a:avLst/>
          </a:prstGeom>
          <a:solidFill>
            <a:srgbClr val="FFFFFF"/>
          </a:solidFill>
        </p:spPr>
        <p:txBody>
          <a:bodyPr anchorCtr="0" anchor="b" bIns="91425" lIns="91425" spcFirstLastPara="1" rIns="91425" wrap="square" tIns="91425">
            <a:noAutofit/>
          </a:bodyPr>
          <a:lstStyle/>
          <a:p>
            <a:pPr indent="0" lvl="0" marL="0" rtl="0" algn="ctr">
              <a:spcBef>
                <a:spcPts val="0"/>
              </a:spcBef>
              <a:spcAft>
                <a:spcPts val="0"/>
              </a:spcAft>
              <a:buNone/>
            </a:pPr>
            <a:r>
              <a:rPr lang="en"/>
              <a:t>Jaguar</a:t>
            </a:r>
            <a:endParaRPr/>
          </a:p>
        </p:txBody>
      </p:sp>
      <p:sp>
        <p:nvSpPr>
          <p:cNvPr id="55" name="Google Shape;55;p13"/>
          <p:cNvSpPr txBox="1"/>
          <p:nvPr>
            <p:ph idx="1" type="subTitle"/>
          </p:nvPr>
        </p:nvSpPr>
        <p:spPr>
          <a:xfrm>
            <a:off x="2431925" y="2834125"/>
            <a:ext cx="45600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highlight>
                  <a:srgbClr val="FFFFFF"/>
                </a:highlight>
              </a:rPr>
              <a:t>By Yuliana A</a:t>
            </a:r>
            <a:r>
              <a:rPr lang="en"/>
              <a: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0000"/>
        </a:solidFill>
      </p:bgPr>
    </p:bg>
    <p:spTree>
      <p:nvGrpSpPr>
        <p:cNvPr id="121" name="Shape 121"/>
        <p:cNvGrpSpPr/>
        <p:nvPr/>
      </p:nvGrpSpPr>
      <p:grpSpPr>
        <a:xfrm>
          <a:off x="0" y="0"/>
          <a:ext cx="0" cy="0"/>
          <a:chOff x="0" y="0"/>
          <a:chExt cx="0" cy="0"/>
        </a:xfrm>
      </p:grpSpPr>
      <p:sp>
        <p:nvSpPr>
          <p:cNvPr id="122" name="Google Shape;122;p22"/>
          <p:cNvSpPr txBox="1"/>
          <p:nvPr>
            <p:ph type="title"/>
          </p:nvPr>
        </p:nvSpPr>
        <p:spPr>
          <a:xfrm>
            <a:off x="0" y="0"/>
            <a:ext cx="8832300" cy="101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FFFFFF"/>
                </a:highlight>
              </a:rPr>
              <a:t>Things about a jaguar</a:t>
            </a:r>
            <a:endParaRPr>
              <a:highlight>
                <a:srgbClr val="FFFFFF"/>
              </a:highlight>
            </a:endParaRPr>
          </a:p>
        </p:txBody>
      </p:sp>
      <p:sp>
        <p:nvSpPr>
          <p:cNvPr id="123" name="Google Shape;123;p22"/>
          <p:cNvSpPr txBox="1"/>
          <p:nvPr>
            <p:ph idx="1" type="body"/>
          </p:nvPr>
        </p:nvSpPr>
        <p:spPr>
          <a:xfrm>
            <a:off x="0" y="741725"/>
            <a:ext cx="9144000" cy="440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FFFFFF"/>
                </a:highlight>
              </a:rPr>
              <a:t>Jaguars look like this                     Jaguars weigh about 120-210</a:t>
            </a:r>
            <a:endParaRPr>
              <a:highlight>
                <a:srgbClr val="FFFFFF"/>
              </a:highlight>
            </a:endParaRPr>
          </a:p>
          <a:p>
            <a:pPr indent="0" lvl="0" marL="0" rtl="0" algn="l">
              <a:spcBef>
                <a:spcPts val="1600"/>
              </a:spcBef>
              <a:spcAft>
                <a:spcPts val="1600"/>
              </a:spcAft>
              <a:buNone/>
            </a:pPr>
            <a:r>
              <a:rPr lang="en">
                <a:highlight>
                  <a:srgbClr val="FFFFFF"/>
                </a:highlight>
              </a:rPr>
              <a:t>                                                 Jaguar height is about 2.1 to 2.5 ft.</a:t>
            </a:r>
            <a:endParaRPr>
              <a:highlight>
                <a:srgbClr val="FFFFFF"/>
              </a:highlight>
            </a:endParaRPr>
          </a:p>
        </p:txBody>
      </p:sp>
      <p:pic>
        <p:nvPicPr>
          <p:cNvPr id="124" name="Google Shape;124;p22"/>
          <p:cNvPicPr preferRelativeResize="0"/>
          <p:nvPr/>
        </p:nvPicPr>
        <p:blipFill>
          <a:blip r:embed="rId3">
            <a:alphaModFix/>
          </a:blip>
          <a:stretch>
            <a:fillRect/>
          </a:stretch>
        </p:blipFill>
        <p:spPr>
          <a:xfrm>
            <a:off x="0" y="1199350"/>
            <a:ext cx="2857500" cy="1894125"/>
          </a:xfrm>
          <a:prstGeom prst="rect">
            <a:avLst/>
          </a:prstGeom>
          <a:noFill/>
          <a:ln>
            <a:noFill/>
          </a:ln>
        </p:spPr>
      </p:pic>
      <p:pic>
        <p:nvPicPr>
          <p:cNvPr id="125" name="Google Shape;125;p22"/>
          <p:cNvPicPr preferRelativeResize="0"/>
          <p:nvPr/>
        </p:nvPicPr>
        <p:blipFill>
          <a:blip r:embed="rId4">
            <a:alphaModFix/>
          </a:blip>
          <a:stretch>
            <a:fillRect/>
          </a:stretch>
        </p:blipFill>
        <p:spPr>
          <a:xfrm>
            <a:off x="3125025" y="1834325"/>
            <a:ext cx="4746774" cy="31632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1C75"/>
        </a:solidFill>
      </p:bgPr>
    </p:bg>
    <p:spTree>
      <p:nvGrpSpPr>
        <p:cNvPr id="129" name="Shape 129"/>
        <p:cNvGrpSpPr/>
        <p:nvPr/>
      </p:nvGrpSpPr>
      <p:grpSpPr>
        <a:xfrm>
          <a:off x="0" y="0"/>
          <a:ext cx="0" cy="0"/>
          <a:chOff x="0" y="0"/>
          <a:chExt cx="0" cy="0"/>
        </a:xfrm>
      </p:grpSpPr>
      <p:sp>
        <p:nvSpPr>
          <p:cNvPr id="130" name="Google Shape;130;p23"/>
          <p:cNvSpPr txBox="1"/>
          <p:nvPr>
            <p:ph type="title"/>
          </p:nvPr>
        </p:nvSpPr>
        <p:spPr>
          <a:xfrm>
            <a:off x="0" y="0"/>
            <a:ext cx="8832300" cy="101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FFFFFF"/>
                </a:highlight>
              </a:rPr>
              <a:t>Do male and female jaguar weight the same?</a:t>
            </a:r>
            <a:endParaRPr>
              <a:highlight>
                <a:srgbClr val="FFFFFF"/>
              </a:highlight>
            </a:endParaRPr>
          </a:p>
        </p:txBody>
      </p:sp>
      <p:sp>
        <p:nvSpPr>
          <p:cNvPr id="131" name="Google Shape;131;p23"/>
          <p:cNvSpPr txBox="1"/>
          <p:nvPr>
            <p:ph idx="1" type="body"/>
          </p:nvPr>
        </p:nvSpPr>
        <p:spPr>
          <a:xfrm>
            <a:off x="0" y="790375"/>
            <a:ext cx="9144000" cy="4353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highlight>
                  <a:srgbClr val="FFFFFF"/>
                </a:highlight>
              </a:rPr>
              <a:t>No,males are heavier than females.Males jaguars  can weigh about 126-250 lbs  </a:t>
            </a:r>
            <a:r>
              <a:rPr lang="en">
                <a:highlight>
                  <a:srgbClr val="FFFFFF"/>
                </a:highlight>
              </a:rPr>
              <a:t>while </a:t>
            </a:r>
            <a:r>
              <a:rPr lang="en">
                <a:highlight>
                  <a:srgbClr val="FFFFFF"/>
                </a:highlight>
              </a:rPr>
              <a:t> females jaguars  weigh up to 100-200 lbs.</a:t>
            </a:r>
            <a:endParaRPr>
              <a:highlight>
                <a:srgbClr val="FFFFFF"/>
              </a:highlight>
            </a:endParaRPr>
          </a:p>
        </p:txBody>
      </p:sp>
      <p:pic>
        <p:nvPicPr>
          <p:cNvPr id="132" name="Google Shape;132;p23"/>
          <p:cNvPicPr preferRelativeResize="0"/>
          <p:nvPr/>
        </p:nvPicPr>
        <p:blipFill>
          <a:blip r:embed="rId3">
            <a:alphaModFix/>
          </a:blip>
          <a:stretch>
            <a:fillRect/>
          </a:stretch>
        </p:blipFill>
        <p:spPr>
          <a:xfrm>
            <a:off x="5006925" y="1799600"/>
            <a:ext cx="3229626" cy="2152249"/>
          </a:xfrm>
          <a:prstGeom prst="rect">
            <a:avLst/>
          </a:prstGeom>
          <a:noFill/>
          <a:ln>
            <a:noFill/>
          </a:ln>
        </p:spPr>
      </p:pic>
      <p:pic>
        <p:nvPicPr>
          <p:cNvPr id="133" name="Google Shape;133;p23"/>
          <p:cNvPicPr preferRelativeResize="0"/>
          <p:nvPr/>
        </p:nvPicPr>
        <p:blipFill>
          <a:blip r:embed="rId4">
            <a:alphaModFix/>
          </a:blip>
          <a:stretch>
            <a:fillRect/>
          </a:stretch>
        </p:blipFill>
        <p:spPr>
          <a:xfrm>
            <a:off x="252250" y="1580750"/>
            <a:ext cx="3485278" cy="2462250"/>
          </a:xfrm>
          <a:prstGeom prst="rect">
            <a:avLst/>
          </a:prstGeom>
          <a:noFill/>
          <a:ln>
            <a:noFill/>
          </a:ln>
        </p:spPr>
      </p:pic>
      <p:sp>
        <p:nvSpPr>
          <p:cNvPr id="134" name="Google Shape;134;p23"/>
          <p:cNvSpPr txBox="1"/>
          <p:nvPr/>
        </p:nvSpPr>
        <p:spPr>
          <a:xfrm>
            <a:off x="1094350" y="4122075"/>
            <a:ext cx="132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rgbClr val="FFFFFF"/>
                </a:highlight>
              </a:rPr>
              <a:t>Male jaguars</a:t>
            </a:r>
            <a:endParaRPr>
              <a:highlight>
                <a:srgbClr val="FFFFFF"/>
              </a:highlight>
            </a:endParaRPr>
          </a:p>
        </p:txBody>
      </p:sp>
      <p:sp>
        <p:nvSpPr>
          <p:cNvPr id="135" name="Google Shape;135;p23"/>
          <p:cNvSpPr txBox="1"/>
          <p:nvPr/>
        </p:nvSpPr>
        <p:spPr>
          <a:xfrm>
            <a:off x="5679438" y="4043000"/>
            <a:ext cx="188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rgbClr val="FFFFFF"/>
                </a:highlight>
              </a:rPr>
              <a:t>Female jaguars</a:t>
            </a:r>
            <a:endParaRPr>
              <a:highlight>
                <a:srgbClr val="FFFFFF"/>
              </a:high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5394"/>
        </a:solidFill>
      </p:bgPr>
    </p:bg>
    <p:spTree>
      <p:nvGrpSpPr>
        <p:cNvPr id="139" name="Shape 139"/>
        <p:cNvGrpSpPr/>
        <p:nvPr/>
      </p:nvGrpSpPr>
      <p:grpSpPr>
        <a:xfrm>
          <a:off x="0" y="0"/>
          <a:ext cx="0" cy="0"/>
          <a:chOff x="0" y="0"/>
          <a:chExt cx="0" cy="0"/>
        </a:xfrm>
      </p:grpSpPr>
      <p:sp>
        <p:nvSpPr>
          <p:cNvPr id="140" name="Google Shape;140;p24"/>
          <p:cNvSpPr txBox="1"/>
          <p:nvPr>
            <p:ph type="title"/>
          </p:nvPr>
        </p:nvSpPr>
        <p:spPr>
          <a:xfrm>
            <a:off x="0" y="0"/>
            <a:ext cx="8832300" cy="101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FFFFFF"/>
                </a:highlight>
              </a:rPr>
              <a:t>The </a:t>
            </a:r>
            <a:r>
              <a:rPr lang="en">
                <a:highlight>
                  <a:srgbClr val="FFFFFF"/>
                </a:highlight>
              </a:rPr>
              <a:t>lifespan</a:t>
            </a:r>
            <a:r>
              <a:rPr lang="en">
                <a:highlight>
                  <a:srgbClr val="FFFFFF"/>
                </a:highlight>
              </a:rPr>
              <a:t> of a jaguar</a:t>
            </a:r>
            <a:endParaRPr>
              <a:highlight>
                <a:srgbClr val="FFFFFF"/>
              </a:highlight>
            </a:endParaRPr>
          </a:p>
        </p:txBody>
      </p:sp>
      <p:sp>
        <p:nvSpPr>
          <p:cNvPr id="141" name="Google Shape;141;p24"/>
          <p:cNvSpPr txBox="1"/>
          <p:nvPr>
            <p:ph idx="1" type="body"/>
          </p:nvPr>
        </p:nvSpPr>
        <p:spPr>
          <a:xfrm>
            <a:off x="50" y="705250"/>
            <a:ext cx="9144000" cy="4465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400">
                <a:highlight>
                  <a:srgbClr val="FFFFFF"/>
                </a:highlight>
              </a:rPr>
              <a:t>Jaguar lifespan is about 12-15 </a:t>
            </a:r>
            <a:r>
              <a:rPr lang="en" sz="2400">
                <a:highlight>
                  <a:srgbClr val="FFFFFF"/>
                </a:highlight>
              </a:rPr>
              <a:t>years</a:t>
            </a:r>
            <a:r>
              <a:rPr lang="en" sz="2400">
                <a:highlight>
                  <a:srgbClr val="FFFFFF"/>
                </a:highlight>
              </a:rPr>
              <a:t>.</a:t>
            </a:r>
            <a:endParaRPr sz="2400">
              <a:highlight>
                <a:srgbClr val="FFFFFF"/>
              </a:highlight>
            </a:endParaRPr>
          </a:p>
        </p:txBody>
      </p:sp>
      <p:pic>
        <p:nvPicPr>
          <p:cNvPr id="142" name="Google Shape;142;p24"/>
          <p:cNvPicPr preferRelativeResize="0"/>
          <p:nvPr/>
        </p:nvPicPr>
        <p:blipFill>
          <a:blip r:embed="rId3">
            <a:alphaModFix/>
          </a:blip>
          <a:stretch>
            <a:fillRect/>
          </a:stretch>
        </p:blipFill>
        <p:spPr>
          <a:xfrm>
            <a:off x="3149326" y="1623300"/>
            <a:ext cx="5280299" cy="35201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46" name="Shape 146"/>
        <p:cNvGrpSpPr/>
        <p:nvPr/>
      </p:nvGrpSpPr>
      <p:grpSpPr>
        <a:xfrm>
          <a:off x="0" y="0"/>
          <a:ext cx="0" cy="0"/>
          <a:chOff x="0" y="0"/>
          <a:chExt cx="0" cy="0"/>
        </a:xfrm>
      </p:grpSpPr>
      <p:sp>
        <p:nvSpPr>
          <p:cNvPr id="147" name="Google Shape;147;p25"/>
          <p:cNvSpPr txBox="1"/>
          <p:nvPr>
            <p:ph type="title"/>
          </p:nvPr>
        </p:nvSpPr>
        <p:spPr>
          <a:xfrm>
            <a:off x="0" y="0"/>
            <a:ext cx="8832300" cy="101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FFFFFF"/>
                </a:highlight>
              </a:rPr>
              <a:t>8 facts about jaguars </a:t>
            </a:r>
            <a:endParaRPr>
              <a:highlight>
                <a:srgbClr val="FFFFFF"/>
              </a:highlight>
            </a:endParaRPr>
          </a:p>
        </p:txBody>
      </p:sp>
      <p:sp>
        <p:nvSpPr>
          <p:cNvPr id="148" name="Google Shape;148;p25"/>
          <p:cNvSpPr txBox="1"/>
          <p:nvPr>
            <p:ph idx="1" type="body"/>
          </p:nvPr>
        </p:nvSpPr>
        <p:spPr>
          <a:xfrm>
            <a:off x="0" y="741725"/>
            <a:ext cx="9144000" cy="431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FFFFFF"/>
                </a:highlight>
              </a:rPr>
              <a:t>1. </a:t>
            </a:r>
            <a:r>
              <a:rPr b="1" lang="en">
                <a:highlight>
                  <a:srgbClr val="FFFFFF"/>
                </a:highlight>
              </a:rPr>
              <a:t>Jaguars have a mighty name</a:t>
            </a:r>
            <a:r>
              <a:rPr lang="en">
                <a:highlight>
                  <a:srgbClr val="FFFFFF"/>
                </a:highlight>
              </a:rPr>
              <a:t>:The word jaguar comes from an indigenous word “yaguar”,which means ‘he who kills with one leap’.</a:t>
            </a:r>
            <a:endParaRPr>
              <a:highlight>
                <a:srgbClr val="FFFFFF"/>
              </a:highlight>
            </a:endParaRPr>
          </a:p>
          <a:p>
            <a:pPr indent="0" lvl="0" marL="0" rtl="0" algn="l">
              <a:spcBef>
                <a:spcPts val="1600"/>
              </a:spcBef>
              <a:spcAft>
                <a:spcPts val="0"/>
              </a:spcAft>
              <a:buNone/>
            </a:pPr>
            <a:r>
              <a:rPr lang="en">
                <a:highlight>
                  <a:srgbClr val="FFFFFF"/>
                </a:highlight>
              </a:rPr>
              <a:t>2. </a:t>
            </a:r>
            <a:r>
              <a:rPr b="1" lang="en">
                <a:highlight>
                  <a:srgbClr val="FFFFFF"/>
                </a:highlight>
              </a:rPr>
              <a:t>They’ve got spotty spots: </a:t>
            </a:r>
            <a:r>
              <a:rPr lang="en">
                <a:highlight>
                  <a:srgbClr val="FFFFFF"/>
                </a:highlight>
              </a:rPr>
              <a:t>Sometimes Jaguars get mistaken for leopards,but you can tell they difference from their rosettes(cicular markings).Jaguars  have black dots in the middle of some of their rosettes, whereas leopards dont.</a:t>
            </a:r>
            <a:endParaRPr>
              <a:highlight>
                <a:srgbClr val="FFFFFF"/>
              </a:highlight>
            </a:endParaRPr>
          </a:p>
          <a:p>
            <a:pPr indent="0" lvl="0" marL="0" rtl="0" algn="l">
              <a:spcBef>
                <a:spcPts val="1600"/>
              </a:spcBef>
              <a:spcAft>
                <a:spcPts val="0"/>
              </a:spcAft>
              <a:buNone/>
            </a:pPr>
            <a:r>
              <a:rPr lang="en">
                <a:highlight>
                  <a:srgbClr val="FFFFFF"/>
                </a:highlight>
              </a:rPr>
              <a:t>3.</a:t>
            </a:r>
            <a:r>
              <a:rPr b="1" lang="en">
                <a:highlight>
                  <a:srgbClr val="FFFFFF"/>
                </a:highlight>
              </a:rPr>
              <a:t>Jaguars are excellent swimmers:</a:t>
            </a:r>
            <a:r>
              <a:rPr lang="en">
                <a:highlight>
                  <a:srgbClr val="FFFFFF"/>
                </a:highlight>
              </a:rPr>
              <a:t>Unlike many domestic cats, Jaguars dont avoid water.They live near lakes,rivers,and wetlands and are confident swimmers.</a:t>
            </a:r>
            <a:endParaRPr>
              <a:highlight>
                <a:srgbClr val="FFFFFF"/>
              </a:highlight>
            </a:endParaRPr>
          </a:p>
          <a:p>
            <a:pPr indent="0" lvl="0" marL="0" rtl="0" algn="l">
              <a:spcBef>
                <a:spcPts val="1600"/>
              </a:spcBef>
              <a:spcAft>
                <a:spcPts val="0"/>
              </a:spcAft>
              <a:buNone/>
            </a:pPr>
            <a:r>
              <a:rPr lang="en">
                <a:highlight>
                  <a:srgbClr val="FFFFFF"/>
                </a:highlight>
              </a:rPr>
              <a:t>4.</a:t>
            </a:r>
            <a:r>
              <a:rPr b="1" lang="en">
                <a:highlight>
                  <a:srgbClr val="FFFFFF"/>
                </a:highlight>
              </a:rPr>
              <a:t>Jaguars roar</a:t>
            </a:r>
            <a:r>
              <a:rPr lang="en">
                <a:highlight>
                  <a:srgbClr val="FFFFFF"/>
                </a:highlight>
              </a:rPr>
              <a:t>:Both females and males roar,which helps them bring them together when they want to mate.A jaguars casual call is “raw” because it sounds like they sawing of wood-but with the saw only moving in one direction.</a:t>
            </a:r>
            <a:endParaRPr>
              <a:highlight>
                <a:srgbClr val="FFFFFF"/>
              </a:highlight>
            </a:endParaRPr>
          </a:p>
          <a:p>
            <a:pPr indent="0" lvl="0" marL="0" rtl="0" algn="l">
              <a:spcBef>
                <a:spcPts val="1600"/>
              </a:spcBef>
              <a:spcAft>
                <a:spcPts val="1600"/>
              </a:spcAft>
              <a:buNone/>
            </a:pPr>
            <a:r>
              <a:t/>
            </a:r>
            <a:endParaRPr>
              <a:highlight>
                <a:srgbClr val="FFFFFF"/>
              </a:high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761D"/>
        </a:solidFill>
      </p:bgPr>
    </p:bg>
    <p:spTree>
      <p:nvGrpSpPr>
        <p:cNvPr id="152" name="Shape 152"/>
        <p:cNvGrpSpPr/>
        <p:nvPr/>
      </p:nvGrpSpPr>
      <p:grpSpPr>
        <a:xfrm>
          <a:off x="0" y="0"/>
          <a:ext cx="0" cy="0"/>
          <a:chOff x="0" y="0"/>
          <a:chExt cx="0" cy="0"/>
        </a:xfrm>
      </p:grpSpPr>
      <p:sp>
        <p:nvSpPr>
          <p:cNvPr id="153" name="Google Shape;153;p26"/>
          <p:cNvSpPr txBox="1"/>
          <p:nvPr>
            <p:ph type="title"/>
          </p:nvPr>
        </p:nvSpPr>
        <p:spPr>
          <a:xfrm>
            <a:off x="0" y="0"/>
            <a:ext cx="8832300" cy="101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FFFFFF"/>
                </a:highlight>
              </a:rPr>
              <a:t>8 facts about jaguars pt 2.</a:t>
            </a:r>
            <a:endParaRPr>
              <a:highlight>
                <a:srgbClr val="FFFFFF"/>
              </a:highlight>
            </a:endParaRPr>
          </a:p>
        </p:txBody>
      </p:sp>
      <p:sp>
        <p:nvSpPr>
          <p:cNvPr id="154" name="Google Shape;154;p26"/>
          <p:cNvSpPr txBox="1"/>
          <p:nvPr>
            <p:ph idx="1" type="body"/>
          </p:nvPr>
        </p:nvSpPr>
        <p:spPr>
          <a:xfrm>
            <a:off x="0" y="680925"/>
            <a:ext cx="8244300" cy="357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FFFFFF"/>
                </a:highlight>
              </a:rPr>
              <a:t>5. </a:t>
            </a:r>
            <a:r>
              <a:rPr b="1" lang="en">
                <a:highlight>
                  <a:srgbClr val="FFFFFF"/>
                </a:highlight>
              </a:rPr>
              <a:t>Jaguars Kill with a powerful bite: </a:t>
            </a:r>
            <a:r>
              <a:rPr lang="en">
                <a:highlight>
                  <a:srgbClr val="FFFFFF"/>
                </a:highlight>
              </a:rPr>
              <a:t>Jaguars have a more powerful bite than any other big cat.Their teeth are strong enough to bite through the thick hides of crocodilians and hard shells of turtles.</a:t>
            </a:r>
            <a:endParaRPr>
              <a:highlight>
                <a:srgbClr val="FFFFFF"/>
              </a:highlight>
            </a:endParaRPr>
          </a:p>
          <a:p>
            <a:pPr indent="0" lvl="0" marL="0" rtl="0" algn="l">
              <a:spcBef>
                <a:spcPts val="1600"/>
              </a:spcBef>
              <a:spcAft>
                <a:spcPts val="0"/>
              </a:spcAft>
              <a:buNone/>
            </a:pPr>
            <a:r>
              <a:rPr lang="en">
                <a:highlight>
                  <a:srgbClr val="FFFFFF"/>
                </a:highlight>
              </a:rPr>
              <a:t>6.</a:t>
            </a:r>
            <a:r>
              <a:rPr b="1" lang="en">
                <a:highlight>
                  <a:srgbClr val="FFFFFF"/>
                </a:highlight>
              </a:rPr>
              <a:t>Jaguars are the third big cat in the world </a:t>
            </a:r>
            <a:r>
              <a:rPr lang="en">
                <a:highlight>
                  <a:srgbClr val="FFFFFF"/>
                </a:highlight>
              </a:rPr>
              <a:t>-after the tiger and the lion-and is the largest cat in the Americas.They can grow up to 170cm long, not including their impressive tails which can be up to 80cm.</a:t>
            </a:r>
            <a:endParaRPr>
              <a:highlight>
                <a:srgbClr val="FFFFFF"/>
              </a:highlight>
            </a:endParaRPr>
          </a:p>
          <a:p>
            <a:pPr indent="0" lvl="0" marL="0" rtl="0" algn="l">
              <a:spcBef>
                <a:spcPts val="1600"/>
              </a:spcBef>
              <a:spcAft>
                <a:spcPts val="0"/>
              </a:spcAft>
              <a:buNone/>
            </a:pPr>
            <a:r>
              <a:t/>
            </a:r>
            <a:endParaRPr>
              <a:highlight>
                <a:srgbClr val="FFFFFF"/>
              </a:highlight>
            </a:endParaRPr>
          </a:p>
          <a:p>
            <a:pPr indent="0" lvl="0" marL="0" rtl="0" algn="l">
              <a:spcBef>
                <a:spcPts val="1600"/>
              </a:spcBef>
              <a:spcAft>
                <a:spcPts val="1600"/>
              </a:spcAft>
              <a:buNone/>
            </a:pPr>
            <a:r>
              <a:rPr lang="en">
                <a:highlight>
                  <a:srgbClr val="FFFFFF"/>
                </a:highlight>
              </a:rPr>
              <a:t>7.</a:t>
            </a:r>
            <a:r>
              <a:rPr b="1" lang="en">
                <a:highlight>
                  <a:srgbClr val="FFFFFF"/>
                </a:highlight>
              </a:rPr>
              <a:t>Their cubs grow quickly:</a:t>
            </a:r>
            <a:r>
              <a:rPr lang="en">
                <a:highlight>
                  <a:srgbClr val="FFFFFF"/>
                </a:highlight>
              </a:rPr>
              <a:t>When breeding,a pair of jaguars may mate up to 100 times a day.That's exhausting.Pregnancy lasts around 14 weeks,then the female usually gives birth to two cubs(they can have u to four. </a:t>
            </a:r>
            <a:endParaRPr b="1">
              <a:highlight>
                <a:srgbClr val="FFFFFF"/>
              </a:highlight>
            </a:endParaRPr>
          </a:p>
        </p:txBody>
      </p:sp>
      <p:pic>
        <p:nvPicPr>
          <p:cNvPr id="155" name="Google Shape;155;p26"/>
          <p:cNvPicPr preferRelativeResize="0"/>
          <p:nvPr/>
        </p:nvPicPr>
        <p:blipFill>
          <a:blip r:embed="rId3">
            <a:alphaModFix/>
          </a:blip>
          <a:stretch>
            <a:fillRect/>
          </a:stretch>
        </p:blipFill>
        <p:spPr>
          <a:xfrm>
            <a:off x="8122600" y="0"/>
            <a:ext cx="1021399" cy="12170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B0000"/>
            </a:gs>
            <a:gs pos="100000">
              <a:srgbClr val="540303"/>
            </a:gs>
          </a:gsLst>
          <a:lin ang="5400012" scaled="0"/>
        </a:gradFill>
      </p:bgPr>
    </p:bg>
    <p:spTree>
      <p:nvGrpSpPr>
        <p:cNvPr id="159" name="Shape 159"/>
        <p:cNvGrpSpPr/>
        <p:nvPr/>
      </p:nvGrpSpPr>
      <p:grpSpPr>
        <a:xfrm>
          <a:off x="0" y="0"/>
          <a:ext cx="0" cy="0"/>
          <a:chOff x="0" y="0"/>
          <a:chExt cx="0" cy="0"/>
        </a:xfrm>
      </p:grpSpPr>
      <p:sp>
        <p:nvSpPr>
          <p:cNvPr id="160" name="Google Shape;160;p27"/>
          <p:cNvSpPr txBox="1"/>
          <p:nvPr>
            <p:ph type="title"/>
          </p:nvPr>
        </p:nvSpPr>
        <p:spPr>
          <a:xfrm>
            <a:off x="0" y="0"/>
            <a:ext cx="8832300" cy="101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FFFFFF"/>
                </a:highlight>
              </a:rPr>
              <a:t>Last fact about a </a:t>
            </a:r>
            <a:r>
              <a:rPr lang="en">
                <a:highlight>
                  <a:srgbClr val="FFFFFF"/>
                </a:highlight>
              </a:rPr>
              <a:t>jaguars.</a:t>
            </a:r>
            <a:endParaRPr>
              <a:highlight>
                <a:srgbClr val="FFFFFF"/>
              </a:highlight>
            </a:endParaRPr>
          </a:p>
        </p:txBody>
      </p:sp>
      <p:sp>
        <p:nvSpPr>
          <p:cNvPr id="161" name="Google Shape;161;p27"/>
          <p:cNvSpPr txBox="1"/>
          <p:nvPr>
            <p:ph idx="1" type="body"/>
          </p:nvPr>
        </p:nvSpPr>
        <p:spPr>
          <a:xfrm>
            <a:off x="0" y="693100"/>
            <a:ext cx="9144000" cy="4450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highlight>
                  <a:srgbClr val="FFFFFF"/>
                </a:highlight>
              </a:rPr>
              <a:t>8.</a:t>
            </a:r>
            <a:r>
              <a:rPr b="1" lang="en">
                <a:highlight>
                  <a:srgbClr val="FFFFFF"/>
                </a:highlight>
              </a:rPr>
              <a:t>They’ll eat almost Anything:</a:t>
            </a:r>
            <a:r>
              <a:rPr lang="en">
                <a:highlight>
                  <a:srgbClr val="FFFFFF"/>
                </a:highlight>
              </a:rPr>
              <a:t>Jaguars </a:t>
            </a:r>
            <a:r>
              <a:rPr lang="en">
                <a:highlight>
                  <a:srgbClr val="FFFFFF"/>
                </a:highlight>
              </a:rPr>
              <a:t>opportunistic</a:t>
            </a:r>
            <a:r>
              <a:rPr lang="en">
                <a:highlight>
                  <a:srgbClr val="FFFFFF"/>
                </a:highlight>
              </a:rPr>
              <a:t> hunters and can prey upon almost anything they come across.Capybaras,deers,</a:t>
            </a:r>
            <a:r>
              <a:rPr lang="en">
                <a:highlight>
                  <a:srgbClr val="FFFFFF"/>
                </a:highlight>
              </a:rPr>
              <a:t>tortoises</a:t>
            </a:r>
            <a:r>
              <a:rPr lang="en">
                <a:highlight>
                  <a:srgbClr val="FFFFFF"/>
                </a:highlight>
              </a:rPr>
              <a:t>,</a:t>
            </a:r>
            <a:r>
              <a:rPr lang="en">
                <a:highlight>
                  <a:srgbClr val="FFFFFF"/>
                </a:highlight>
              </a:rPr>
              <a:t>iguanas</a:t>
            </a:r>
            <a:r>
              <a:rPr lang="en">
                <a:highlight>
                  <a:srgbClr val="FFFFFF"/>
                </a:highlight>
              </a:rPr>
              <a:t>,</a:t>
            </a:r>
            <a:r>
              <a:rPr lang="en">
                <a:highlight>
                  <a:srgbClr val="FFFFFF"/>
                </a:highlight>
              </a:rPr>
              <a:t>armadillos</a:t>
            </a:r>
            <a:r>
              <a:rPr lang="en">
                <a:highlight>
                  <a:srgbClr val="FFFFFF"/>
                </a:highlight>
              </a:rPr>
              <a:t>,fish birds and monkeys are some prey that jaguars eat .They can even tackle souths </a:t>
            </a:r>
            <a:r>
              <a:rPr lang="en">
                <a:highlight>
                  <a:srgbClr val="FFFFFF"/>
                </a:highlight>
              </a:rPr>
              <a:t>america's</a:t>
            </a:r>
            <a:r>
              <a:rPr lang="en">
                <a:highlight>
                  <a:srgbClr val="FFFFFF"/>
                </a:highlight>
              </a:rPr>
              <a:t> largest animal,the tapir and huge predators like caiman.Another thing is that </a:t>
            </a:r>
            <a:r>
              <a:rPr lang="en">
                <a:highlight>
                  <a:srgbClr val="FFFFFF"/>
                </a:highlight>
              </a:rPr>
              <a:t>jaguars</a:t>
            </a:r>
            <a:r>
              <a:rPr lang="en">
                <a:highlight>
                  <a:srgbClr val="FFFFFF"/>
                </a:highlight>
              </a:rPr>
              <a:t> hunt both in the day and at  night </a:t>
            </a:r>
            <a:r>
              <a:rPr lang="en">
                <a:highlight>
                  <a:srgbClr val="FFFFFF"/>
                </a:highlight>
              </a:rPr>
              <a:t>usually</a:t>
            </a:r>
            <a:r>
              <a:rPr lang="en">
                <a:highlight>
                  <a:srgbClr val="FFFFFF"/>
                </a:highlight>
              </a:rPr>
              <a:t> travel up to 10km (over 6 miles) a night when their hunting.</a:t>
            </a:r>
            <a:endParaRPr>
              <a:highlight>
                <a:srgbClr val="FFFFFF"/>
              </a:highlight>
            </a:endParaRPr>
          </a:p>
        </p:txBody>
      </p:sp>
      <p:pic>
        <p:nvPicPr>
          <p:cNvPr id="162" name="Google Shape;162;p27"/>
          <p:cNvPicPr preferRelativeResize="0"/>
          <p:nvPr/>
        </p:nvPicPr>
        <p:blipFill>
          <a:blip r:embed="rId3">
            <a:alphaModFix/>
          </a:blip>
          <a:stretch>
            <a:fillRect/>
          </a:stretch>
        </p:blipFill>
        <p:spPr>
          <a:xfrm>
            <a:off x="5156047" y="2571751"/>
            <a:ext cx="3012160" cy="2310324"/>
          </a:xfrm>
          <a:prstGeom prst="rect">
            <a:avLst/>
          </a:prstGeom>
          <a:noFill/>
          <a:ln>
            <a:noFill/>
          </a:ln>
        </p:spPr>
      </p:pic>
      <p:pic>
        <p:nvPicPr>
          <p:cNvPr id="163" name="Google Shape;163;p27"/>
          <p:cNvPicPr preferRelativeResize="0"/>
          <p:nvPr/>
        </p:nvPicPr>
        <p:blipFill>
          <a:blip r:embed="rId4">
            <a:alphaModFix/>
          </a:blip>
          <a:stretch>
            <a:fillRect/>
          </a:stretch>
        </p:blipFill>
        <p:spPr>
          <a:xfrm>
            <a:off x="533674" y="2404551"/>
            <a:ext cx="3336516" cy="231032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D4D4D"/>
            </a:gs>
            <a:gs pos="100000">
              <a:srgbClr val="000000"/>
            </a:gs>
          </a:gsLst>
          <a:path path="circle">
            <a:fillToRect b="50%" l="50%" r="50%" t="50%"/>
          </a:path>
          <a:tileRect/>
        </a:gradFill>
      </p:bgPr>
    </p:bg>
    <p:spTree>
      <p:nvGrpSpPr>
        <p:cNvPr id="167" name="Shape 167"/>
        <p:cNvGrpSpPr/>
        <p:nvPr/>
      </p:nvGrpSpPr>
      <p:grpSpPr>
        <a:xfrm>
          <a:off x="0" y="0"/>
          <a:ext cx="0" cy="0"/>
          <a:chOff x="0" y="0"/>
          <a:chExt cx="0" cy="0"/>
        </a:xfrm>
      </p:grpSpPr>
      <p:sp>
        <p:nvSpPr>
          <p:cNvPr id="168" name="Google Shape;168;p28"/>
          <p:cNvSpPr txBox="1"/>
          <p:nvPr>
            <p:ph type="title"/>
          </p:nvPr>
        </p:nvSpPr>
        <p:spPr>
          <a:xfrm>
            <a:off x="0" y="0"/>
            <a:ext cx="9144000" cy="101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highlight>
                  <a:srgbClr val="FFFFFF"/>
                </a:highlight>
              </a:rPr>
              <a:t>Sources:</a:t>
            </a:r>
            <a:r>
              <a:rPr lang="en" sz="4800">
                <a:highlight>
                  <a:srgbClr val="FFFFFF"/>
                </a:highlight>
              </a:rPr>
              <a:t> </a:t>
            </a:r>
            <a:endParaRPr sz="4800">
              <a:highlight>
                <a:srgbClr val="FFFFFF"/>
              </a:highlight>
            </a:endParaRPr>
          </a:p>
        </p:txBody>
      </p:sp>
      <p:sp>
        <p:nvSpPr>
          <p:cNvPr id="169" name="Google Shape;169;p28"/>
          <p:cNvSpPr txBox="1"/>
          <p:nvPr>
            <p:ph idx="1" type="body"/>
          </p:nvPr>
        </p:nvSpPr>
        <p:spPr>
          <a:xfrm>
            <a:off x="0" y="778225"/>
            <a:ext cx="9144000" cy="4365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highlight>
                <a:srgbClr val="FFFFFF"/>
              </a:highlight>
            </a:endParaRPr>
          </a:p>
        </p:txBody>
      </p:sp>
      <p:sp>
        <p:nvSpPr>
          <p:cNvPr id="170" name="Google Shape;170;p28"/>
          <p:cNvSpPr txBox="1"/>
          <p:nvPr/>
        </p:nvSpPr>
        <p:spPr>
          <a:xfrm>
            <a:off x="542325" y="987350"/>
            <a:ext cx="13716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https://www.wwf.org.uk/learn/fascinating-facts/jaguars</a:t>
            </a:r>
            <a:endParaRPr/>
          </a:p>
        </p:txBody>
      </p:sp>
      <p:sp>
        <p:nvSpPr>
          <p:cNvPr id="171" name="Google Shape;171;p28"/>
          <p:cNvSpPr txBox="1"/>
          <p:nvPr/>
        </p:nvSpPr>
        <p:spPr>
          <a:xfrm>
            <a:off x="4105075" y="1048150"/>
            <a:ext cx="13716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4"/>
              </a:rPr>
              <a:t>https://en.wikipedia.org/wiki/Jaguar</a:t>
            </a:r>
            <a:endParaRPr/>
          </a:p>
        </p:txBody>
      </p:sp>
      <p:sp>
        <p:nvSpPr>
          <p:cNvPr id="172" name="Google Shape;172;p28"/>
          <p:cNvSpPr txBox="1"/>
          <p:nvPr/>
        </p:nvSpPr>
        <p:spPr>
          <a:xfrm>
            <a:off x="214000" y="2568100"/>
            <a:ext cx="13716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5"/>
              </a:rPr>
              <a:t>https://www.biologicaldiversity.org/species/mammals/jaguar/natural_history.html</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5394"/>
        </a:solidFill>
      </p:bgPr>
    </p:bg>
    <p:spTree>
      <p:nvGrpSpPr>
        <p:cNvPr id="59" name="Shape 59"/>
        <p:cNvGrpSpPr/>
        <p:nvPr/>
      </p:nvGrpSpPr>
      <p:grpSpPr>
        <a:xfrm>
          <a:off x="0" y="0"/>
          <a:ext cx="0" cy="0"/>
          <a:chOff x="0" y="0"/>
          <a:chExt cx="0" cy="0"/>
        </a:xfrm>
      </p:grpSpPr>
      <p:sp>
        <p:nvSpPr>
          <p:cNvPr id="60" name="Google Shape;60;p14"/>
          <p:cNvSpPr txBox="1"/>
          <p:nvPr>
            <p:ph type="title"/>
          </p:nvPr>
        </p:nvSpPr>
        <p:spPr>
          <a:xfrm>
            <a:off x="165800" y="141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FFFFFF"/>
                </a:highlight>
              </a:rPr>
              <a:t>The history of Where did Jaguar’s came from?</a:t>
            </a:r>
            <a:endParaRPr>
              <a:highlight>
                <a:srgbClr val="FFFFFF"/>
              </a:highlight>
            </a:endParaRPr>
          </a:p>
        </p:txBody>
      </p:sp>
      <p:sp>
        <p:nvSpPr>
          <p:cNvPr id="61" name="Google Shape;61;p14"/>
          <p:cNvSpPr txBox="1"/>
          <p:nvPr>
            <p:ph idx="1" type="body"/>
          </p:nvPr>
        </p:nvSpPr>
        <p:spPr>
          <a:xfrm>
            <a:off x="165800" y="863550"/>
            <a:ext cx="8978100" cy="4194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highlight>
                  <a:srgbClr val="FFFFFF"/>
                </a:highlight>
              </a:rPr>
              <a:t>Jaguars evolved in North america,</a:t>
            </a:r>
            <a:r>
              <a:rPr lang="en">
                <a:highlight>
                  <a:srgbClr val="FFFFFF"/>
                </a:highlight>
              </a:rPr>
              <a:t>expanded into Central and south america.Most of their original northen range  were lost.Jaguars in california once ranged as far north as Monterey bay.Today small numbers of jaguars still continue to live in mexico borderlands.</a:t>
            </a:r>
            <a:r>
              <a:rPr lang="en">
                <a:highlight>
                  <a:srgbClr val="FFFFFF"/>
                </a:highlight>
              </a:rPr>
              <a:t>  </a:t>
            </a:r>
            <a:endParaRPr>
              <a:highlight>
                <a:srgbClr val="FFFFFF"/>
              </a:highlight>
            </a:endParaRPr>
          </a:p>
        </p:txBody>
      </p:sp>
      <p:pic>
        <p:nvPicPr>
          <p:cNvPr id="62" name="Google Shape;62;p14"/>
          <p:cNvPicPr preferRelativeResize="0"/>
          <p:nvPr/>
        </p:nvPicPr>
        <p:blipFill>
          <a:blip r:embed="rId3">
            <a:alphaModFix/>
          </a:blip>
          <a:stretch>
            <a:fillRect/>
          </a:stretch>
        </p:blipFill>
        <p:spPr>
          <a:xfrm>
            <a:off x="1903425" y="2091450"/>
            <a:ext cx="3215096" cy="215224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0000"/>
        </a:solidFill>
      </p:bgPr>
    </p:bg>
    <p:spTree>
      <p:nvGrpSpPr>
        <p:cNvPr id="66" name="Shape 66"/>
        <p:cNvGrpSpPr/>
        <p:nvPr/>
      </p:nvGrpSpPr>
      <p:grpSpPr>
        <a:xfrm>
          <a:off x="0" y="0"/>
          <a:ext cx="0" cy="0"/>
          <a:chOff x="0" y="0"/>
          <a:chExt cx="0" cy="0"/>
        </a:xfrm>
      </p:grpSpPr>
      <p:sp>
        <p:nvSpPr>
          <p:cNvPr id="67" name="Google Shape;67;p15"/>
          <p:cNvSpPr txBox="1"/>
          <p:nvPr>
            <p:ph type="title"/>
          </p:nvPr>
        </p:nvSpPr>
        <p:spPr>
          <a:xfrm>
            <a:off x="86275" y="802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FFFFFF"/>
                </a:highlight>
              </a:rPr>
              <a:t>What ecosystem do they live in?</a:t>
            </a:r>
            <a:endParaRPr>
              <a:highlight>
                <a:srgbClr val="FFFFFF"/>
              </a:highlight>
            </a:endParaRPr>
          </a:p>
        </p:txBody>
      </p:sp>
      <p:sp>
        <p:nvSpPr>
          <p:cNvPr id="68" name="Google Shape;68;p15"/>
          <p:cNvSpPr txBox="1"/>
          <p:nvPr>
            <p:ph idx="1" type="body"/>
          </p:nvPr>
        </p:nvSpPr>
        <p:spPr>
          <a:xfrm>
            <a:off x="86275" y="652950"/>
            <a:ext cx="9057600" cy="4399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highlight>
                  <a:srgbClr val="FFFFFF"/>
                </a:highlight>
              </a:rPr>
              <a:t>Jaguars often live near lakes, rivers an</a:t>
            </a:r>
            <a:r>
              <a:rPr lang="en">
                <a:highlight>
                  <a:srgbClr val="FFFFFF"/>
                </a:highlight>
              </a:rPr>
              <a:t>d wetlands.They </a:t>
            </a:r>
            <a:r>
              <a:rPr lang="en">
                <a:highlight>
                  <a:srgbClr val="FFFFFF"/>
                </a:highlight>
              </a:rPr>
              <a:t>prefer</a:t>
            </a:r>
            <a:r>
              <a:rPr lang="en">
                <a:highlight>
                  <a:srgbClr val="FFFFFF"/>
                </a:highlight>
              </a:rPr>
              <a:t> to avoid open forests and grasslands.Now they’re mainly live in the  rainforest of the Amazon basin.</a:t>
            </a:r>
            <a:endParaRPr>
              <a:highlight>
                <a:srgbClr val="FFFFFF"/>
              </a:highlight>
            </a:endParaRPr>
          </a:p>
        </p:txBody>
      </p:sp>
      <p:pic>
        <p:nvPicPr>
          <p:cNvPr id="69" name="Google Shape;69;p15"/>
          <p:cNvPicPr preferRelativeResize="0"/>
          <p:nvPr/>
        </p:nvPicPr>
        <p:blipFill>
          <a:blip r:embed="rId3">
            <a:alphaModFix/>
          </a:blip>
          <a:stretch>
            <a:fillRect/>
          </a:stretch>
        </p:blipFill>
        <p:spPr>
          <a:xfrm>
            <a:off x="376975" y="1684750"/>
            <a:ext cx="3526275" cy="3027525"/>
          </a:xfrm>
          <a:prstGeom prst="rect">
            <a:avLst/>
          </a:prstGeom>
          <a:noFill/>
          <a:ln>
            <a:noFill/>
          </a:ln>
        </p:spPr>
      </p:pic>
      <p:pic>
        <p:nvPicPr>
          <p:cNvPr id="70" name="Google Shape;70;p15"/>
          <p:cNvPicPr preferRelativeResize="0"/>
          <p:nvPr/>
        </p:nvPicPr>
        <p:blipFill>
          <a:blip r:embed="rId4">
            <a:alphaModFix/>
          </a:blip>
          <a:stretch>
            <a:fillRect/>
          </a:stretch>
        </p:blipFill>
        <p:spPr>
          <a:xfrm>
            <a:off x="4356100" y="1848800"/>
            <a:ext cx="4050701" cy="26994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761D"/>
        </a:solidFill>
      </p:bgPr>
    </p:bg>
    <p:spTree>
      <p:nvGrpSpPr>
        <p:cNvPr id="74" name="Shape 74"/>
        <p:cNvGrpSpPr/>
        <p:nvPr/>
      </p:nvGrpSpPr>
      <p:grpSpPr>
        <a:xfrm>
          <a:off x="0" y="0"/>
          <a:ext cx="0" cy="0"/>
          <a:chOff x="0" y="0"/>
          <a:chExt cx="0" cy="0"/>
        </a:xfrm>
      </p:grpSpPr>
      <p:sp>
        <p:nvSpPr>
          <p:cNvPr id="75" name="Google Shape;75;p16"/>
          <p:cNvSpPr txBox="1"/>
          <p:nvPr>
            <p:ph type="title"/>
          </p:nvPr>
        </p:nvSpPr>
        <p:spPr>
          <a:xfrm>
            <a:off x="104975" y="1045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FFFFFF"/>
                </a:highlight>
              </a:rPr>
              <a:t>What is it like in the ecosystem?</a:t>
            </a:r>
            <a:endParaRPr>
              <a:highlight>
                <a:srgbClr val="FFFFFF"/>
              </a:highlight>
            </a:endParaRPr>
          </a:p>
        </p:txBody>
      </p:sp>
      <p:sp>
        <p:nvSpPr>
          <p:cNvPr id="76" name="Google Shape;76;p16"/>
          <p:cNvSpPr txBox="1"/>
          <p:nvPr>
            <p:ph idx="1" type="body"/>
          </p:nvPr>
        </p:nvSpPr>
        <p:spPr>
          <a:xfrm>
            <a:off x="48650" y="851175"/>
            <a:ext cx="8985900" cy="4146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highlight>
                  <a:srgbClr val="FFFFFF"/>
                </a:highlight>
              </a:rPr>
              <a:t>Jaguars live in  a range of habits, including arid scrubland,Thick tropical forests and swamps.They gravitate towards areas near rivers and streams.</a:t>
            </a:r>
            <a:endParaRPr>
              <a:highlight>
                <a:srgbClr val="FFFFFF"/>
              </a:highlight>
            </a:endParaRPr>
          </a:p>
        </p:txBody>
      </p:sp>
      <p:pic>
        <p:nvPicPr>
          <p:cNvPr id="77" name="Google Shape;77;p16"/>
          <p:cNvPicPr preferRelativeResize="0"/>
          <p:nvPr/>
        </p:nvPicPr>
        <p:blipFill>
          <a:blip r:embed="rId3">
            <a:alphaModFix/>
          </a:blip>
          <a:stretch>
            <a:fillRect/>
          </a:stretch>
        </p:blipFill>
        <p:spPr>
          <a:xfrm>
            <a:off x="361473" y="1791477"/>
            <a:ext cx="4210519" cy="278052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C232"/>
        </a:solidFill>
      </p:bgPr>
    </p:bg>
    <p:spTree>
      <p:nvGrpSpPr>
        <p:cNvPr id="81" name="Shape 81"/>
        <p:cNvGrpSpPr/>
        <p:nvPr/>
      </p:nvGrpSpPr>
      <p:grpSpPr>
        <a:xfrm>
          <a:off x="0" y="0"/>
          <a:ext cx="0" cy="0"/>
          <a:chOff x="0" y="0"/>
          <a:chExt cx="0" cy="0"/>
        </a:xfrm>
      </p:grpSpPr>
      <p:sp>
        <p:nvSpPr>
          <p:cNvPr id="82" name="Google Shape;82;p17"/>
          <p:cNvSpPr txBox="1"/>
          <p:nvPr>
            <p:ph type="title"/>
          </p:nvPr>
        </p:nvSpPr>
        <p:spPr>
          <a:xfrm>
            <a:off x="-110900" y="0"/>
            <a:ext cx="9205800" cy="73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FFFFFF"/>
                </a:highlight>
              </a:rPr>
              <a:t>What type of consumer is your </a:t>
            </a:r>
            <a:r>
              <a:rPr lang="en">
                <a:highlight>
                  <a:srgbClr val="FFFFFF"/>
                </a:highlight>
              </a:rPr>
              <a:t>creature?</a:t>
            </a:r>
            <a:endParaRPr>
              <a:highlight>
                <a:srgbClr val="FFFFFF"/>
              </a:highlight>
            </a:endParaRPr>
          </a:p>
        </p:txBody>
      </p:sp>
      <p:sp>
        <p:nvSpPr>
          <p:cNvPr id="83" name="Google Shape;83;p17"/>
          <p:cNvSpPr txBox="1"/>
          <p:nvPr>
            <p:ph idx="1" type="body"/>
          </p:nvPr>
        </p:nvSpPr>
        <p:spPr>
          <a:xfrm>
            <a:off x="0" y="734275"/>
            <a:ext cx="9144000" cy="4330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3000">
                <a:highlight>
                  <a:srgbClr val="FFFFFF"/>
                </a:highlight>
              </a:rPr>
              <a:t>A jaguar’s food chain has a grass as a producer, a tapir as a primary consumer,a caiman as a secondary  consumer and the jaguar as the </a:t>
            </a:r>
            <a:r>
              <a:rPr lang="en" sz="3000">
                <a:highlight>
                  <a:srgbClr val="FFFFFF"/>
                </a:highlight>
              </a:rPr>
              <a:t>tertiary</a:t>
            </a:r>
            <a:r>
              <a:rPr lang="en" sz="3000">
                <a:highlight>
                  <a:srgbClr val="FFFFFF"/>
                </a:highlight>
              </a:rPr>
              <a:t>.</a:t>
            </a:r>
            <a:endParaRPr sz="3000">
              <a:highlight>
                <a:srgbClr val="FFFFFF"/>
              </a:highlight>
            </a:endParaRPr>
          </a:p>
        </p:txBody>
      </p:sp>
      <p:pic>
        <p:nvPicPr>
          <p:cNvPr id="84" name="Google Shape;84;p17"/>
          <p:cNvPicPr preferRelativeResize="0"/>
          <p:nvPr/>
        </p:nvPicPr>
        <p:blipFill>
          <a:blip r:embed="rId3">
            <a:alphaModFix/>
          </a:blip>
          <a:stretch>
            <a:fillRect/>
          </a:stretch>
        </p:blipFill>
        <p:spPr>
          <a:xfrm>
            <a:off x="105400" y="2492729"/>
            <a:ext cx="3863662" cy="2571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1C75"/>
        </a:solidFill>
      </p:bgPr>
    </p:bg>
    <p:spTree>
      <p:nvGrpSpPr>
        <p:cNvPr id="88" name="Shape 88"/>
        <p:cNvGrpSpPr/>
        <p:nvPr/>
      </p:nvGrpSpPr>
      <p:grpSpPr>
        <a:xfrm>
          <a:off x="0" y="0"/>
          <a:ext cx="0" cy="0"/>
          <a:chOff x="0" y="0"/>
          <a:chExt cx="0" cy="0"/>
        </a:xfrm>
      </p:grpSpPr>
      <p:sp>
        <p:nvSpPr>
          <p:cNvPr id="89" name="Google Shape;89;p18"/>
          <p:cNvSpPr txBox="1"/>
          <p:nvPr>
            <p:ph type="title"/>
          </p:nvPr>
        </p:nvSpPr>
        <p:spPr>
          <a:xfrm>
            <a:off x="49300" y="0"/>
            <a:ext cx="8783100" cy="77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FFFFFF"/>
                </a:highlight>
              </a:rPr>
              <a:t>What </a:t>
            </a:r>
            <a:r>
              <a:rPr lang="en">
                <a:highlight>
                  <a:srgbClr val="FFFFFF"/>
                </a:highlight>
              </a:rPr>
              <a:t>specific</a:t>
            </a:r>
            <a:r>
              <a:rPr lang="en">
                <a:highlight>
                  <a:srgbClr val="FFFFFF"/>
                </a:highlight>
              </a:rPr>
              <a:t> foods do your creature eat?</a:t>
            </a:r>
            <a:endParaRPr>
              <a:highlight>
                <a:srgbClr val="FFFFFF"/>
              </a:highlight>
            </a:endParaRPr>
          </a:p>
        </p:txBody>
      </p:sp>
      <p:sp>
        <p:nvSpPr>
          <p:cNvPr id="90" name="Google Shape;90;p18"/>
          <p:cNvSpPr txBox="1"/>
          <p:nvPr>
            <p:ph idx="1" type="body"/>
          </p:nvPr>
        </p:nvSpPr>
        <p:spPr>
          <a:xfrm>
            <a:off x="0" y="715600"/>
            <a:ext cx="9144000" cy="4313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highlight>
                  <a:srgbClr val="FFFFFF"/>
                </a:highlight>
              </a:rPr>
              <a:t>Jaguars are known that they eat more than 85 species of prey.That includes </a:t>
            </a:r>
            <a:r>
              <a:rPr lang="en">
                <a:highlight>
                  <a:srgbClr val="FFFFFF"/>
                </a:highlight>
              </a:rPr>
              <a:t>armadillos</a:t>
            </a:r>
            <a:r>
              <a:rPr lang="en">
                <a:highlight>
                  <a:srgbClr val="FFFFFF"/>
                </a:highlight>
              </a:rPr>
              <a:t>,tapir,capybara,deer,</a:t>
            </a:r>
            <a:r>
              <a:rPr lang="en">
                <a:highlight>
                  <a:srgbClr val="FFFFFF"/>
                </a:highlight>
              </a:rPr>
              <a:t>squirrels</a:t>
            </a:r>
            <a:r>
              <a:rPr lang="en">
                <a:highlight>
                  <a:srgbClr val="FFFFFF"/>
                </a:highlight>
              </a:rPr>
              <a:t>,birds and also snails.</a:t>
            </a:r>
            <a:endParaRPr>
              <a:highlight>
                <a:srgbClr val="FFFFFF"/>
              </a:highlight>
            </a:endParaRPr>
          </a:p>
        </p:txBody>
      </p:sp>
      <p:pic>
        <p:nvPicPr>
          <p:cNvPr id="91" name="Google Shape;91;p18"/>
          <p:cNvPicPr preferRelativeResize="0"/>
          <p:nvPr/>
        </p:nvPicPr>
        <p:blipFill>
          <a:blip r:embed="rId3">
            <a:alphaModFix/>
          </a:blip>
          <a:stretch>
            <a:fillRect/>
          </a:stretch>
        </p:blipFill>
        <p:spPr>
          <a:xfrm>
            <a:off x="170222" y="1571325"/>
            <a:ext cx="2999426" cy="1809025"/>
          </a:xfrm>
          <a:prstGeom prst="rect">
            <a:avLst/>
          </a:prstGeom>
          <a:noFill/>
          <a:ln>
            <a:noFill/>
          </a:ln>
        </p:spPr>
      </p:pic>
      <p:pic>
        <p:nvPicPr>
          <p:cNvPr id="92" name="Google Shape;92;p18"/>
          <p:cNvPicPr preferRelativeResize="0"/>
          <p:nvPr/>
        </p:nvPicPr>
        <p:blipFill>
          <a:blip r:embed="rId4">
            <a:alphaModFix/>
          </a:blip>
          <a:stretch>
            <a:fillRect/>
          </a:stretch>
        </p:blipFill>
        <p:spPr>
          <a:xfrm>
            <a:off x="6246015" y="1133600"/>
            <a:ext cx="2640334" cy="1809023"/>
          </a:xfrm>
          <a:prstGeom prst="rect">
            <a:avLst/>
          </a:prstGeom>
          <a:noFill/>
          <a:ln>
            <a:noFill/>
          </a:ln>
        </p:spPr>
      </p:pic>
      <p:pic>
        <p:nvPicPr>
          <p:cNvPr id="93" name="Google Shape;93;p18"/>
          <p:cNvPicPr preferRelativeResize="0"/>
          <p:nvPr/>
        </p:nvPicPr>
        <p:blipFill>
          <a:blip r:embed="rId5">
            <a:alphaModFix/>
          </a:blip>
          <a:stretch>
            <a:fillRect/>
          </a:stretch>
        </p:blipFill>
        <p:spPr>
          <a:xfrm>
            <a:off x="5974347" y="3238585"/>
            <a:ext cx="2380404" cy="1809026"/>
          </a:xfrm>
          <a:prstGeom prst="rect">
            <a:avLst/>
          </a:prstGeom>
          <a:noFill/>
          <a:ln>
            <a:noFill/>
          </a:ln>
        </p:spPr>
      </p:pic>
      <p:pic>
        <p:nvPicPr>
          <p:cNvPr id="94" name="Google Shape;94;p18"/>
          <p:cNvPicPr preferRelativeResize="0"/>
          <p:nvPr/>
        </p:nvPicPr>
        <p:blipFill>
          <a:blip r:embed="rId6">
            <a:alphaModFix/>
          </a:blip>
          <a:stretch>
            <a:fillRect/>
          </a:stretch>
        </p:blipFill>
        <p:spPr>
          <a:xfrm>
            <a:off x="3460505" y="1571325"/>
            <a:ext cx="2222994" cy="16672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9138"/>
        </a:solidFill>
      </p:bgPr>
    </p:bg>
    <p:spTree>
      <p:nvGrpSpPr>
        <p:cNvPr id="98" name="Shape 98"/>
        <p:cNvGrpSpPr/>
        <p:nvPr/>
      </p:nvGrpSpPr>
      <p:grpSpPr>
        <a:xfrm>
          <a:off x="0" y="0"/>
          <a:ext cx="0" cy="0"/>
          <a:chOff x="0" y="0"/>
          <a:chExt cx="0" cy="0"/>
        </a:xfrm>
      </p:grpSpPr>
      <p:sp>
        <p:nvSpPr>
          <p:cNvPr id="99" name="Google Shape;99;p19"/>
          <p:cNvSpPr txBox="1"/>
          <p:nvPr>
            <p:ph type="title"/>
          </p:nvPr>
        </p:nvSpPr>
        <p:spPr>
          <a:xfrm>
            <a:off x="0" y="0"/>
            <a:ext cx="8832300" cy="76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FFFFFF"/>
                </a:highlight>
              </a:rPr>
              <a:t>Does your creature have any </a:t>
            </a:r>
            <a:r>
              <a:rPr lang="en">
                <a:highlight>
                  <a:srgbClr val="FFFFFF"/>
                </a:highlight>
              </a:rPr>
              <a:t>predators?</a:t>
            </a:r>
            <a:endParaRPr>
              <a:highlight>
                <a:srgbClr val="FFFFFF"/>
              </a:highlight>
            </a:endParaRPr>
          </a:p>
        </p:txBody>
      </p:sp>
      <p:sp>
        <p:nvSpPr>
          <p:cNvPr id="100" name="Google Shape;100;p19"/>
          <p:cNvSpPr txBox="1"/>
          <p:nvPr>
            <p:ph idx="1" type="body"/>
          </p:nvPr>
        </p:nvSpPr>
        <p:spPr>
          <a:xfrm>
            <a:off x="60800" y="766200"/>
            <a:ext cx="9083100" cy="4292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highlight>
                  <a:srgbClr val="FFFFFF"/>
                </a:highlight>
              </a:rPr>
              <a:t>No,jaguars are stalk and ambush predators and they are the top of their food chain what that means is that they dont have any predators in the wild. </a:t>
            </a:r>
            <a:endParaRPr>
              <a:highlight>
                <a:srgbClr val="FFFFFF"/>
              </a:highlight>
            </a:endParaRPr>
          </a:p>
        </p:txBody>
      </p:sp>
      <p:pic>
        <p:nvPicPr>
          <p:cNvPr id="101" name="Google Shape;101;p19"/>
          <p:cNvPicPr preferRelativeResize="0"/>
          <p:nvPr/>
        </p:nvPicPr>
        <p:blipFill>
          <a:blip r:embed="rId3">
            <a:alphaModFix/>
          </a:blip>
          <a:stretch>
            <a:fillRect/>
          </a:stretch>
        </p:blipFill>
        <p:spPr>
          <a:xfrm>
            <a:off x="1532100" y="1623650"/>
            <a:ext cx="5281798" cy="35198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78D8"/>
        </a:solidFill>
      </p:bgPr>
    </p:bg>
    <p:spTree>
      <p:nvGrpSpPr>
        <p:cNvPr id="105" name="Shape 105"/>
        <p:cNvGrpSpPr/>
        <p:nvPr/>
      </p:nvGrpSpPr>
      <p:grpSpPr>
        <a:xfrm>
          <a:off x="0" y="0"/>
          <a:ext cx="0" cy="0"/>
          <a:chOff x="0" y="0"/>
          <a:chExt cx="0" cy="0"/>
        </a:xfrm>
      </p:grpSpPr>
      <p:sp>
        <p:nvSpPr>
          <p:cNvPr id="106" name="Google Shape;106;p20"/>
          <p:cNvSpPr txBox="1"/>
          <p:nvPr>
            <p:ph type="title"/>
          </p:nvPr>
        </p:nvSpPr>
        <p:spPr>
          <a:xfrm>
            <a:off x="0" y="48650"/>
            <a:ext cx="8832300" cy="96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FFFFFF"/>
                </a:highlight>
              </a:rPr>
              <a:t>What is the typical food chain for your creature?</a:t>
            </a:r>
            <a:endParaRPr>
              <a:highlight>
                <a:srgbClr val="FFFFFF"/>
              </a:highlight>
            </a:endParaRPr>
          </a:p>
        </p:txBody>
      </p:sp>
      <p:sp>
        <p:nvSpPr>
          <p:cNvPr id="107" name="Google Shape;107;p20"/>
          <p:cNvSpPr txBox="1"/>
          <p:nvPr>
            <p:ph idx="1" type="body"/>
          </p:nvPr>
        </p:nvSpPr>
        <p:spPr>
          <a:xfrm>
            <a:off x="60925" y="693100"/>
            <a:ext cx="9144000" cy="4450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highlight>
                  <a:srgbClr val="FFFFFF"/>
                </a:highlight>
              </a:rPr>
              <a:t>Jaguars are tertiary consumers that eat caiman, a secondary consumer.Caiman eat capybara ,which is primary consumer eating plants and fruits on the forest floor.</a:t>
            </a:r>
            <a:endParaRPr>
              <a:highlight>
                <a:srgbClr val="FFFFFF"/>
              </a:highlight>
            </a:endParaRPr>
          </a:p>
        </p:txBody>
      </p:sp>
      <p:pic>
        <p:nvPicPr>
          <p:cNvPr id="108" name="Google Shape;108;p20"/>
          <p:cNvPicPr preferRelativeResize="0"/>
          <p:nvPr/>
        </p:nvPicPr>
        <p:blipFill>
          <a:blip r:embed="rId3">
            <a:alphaModFix/>
          </a:blip>
          <a:stretch>
            <a:fillRect/>
          </a:stretch>
        </p:blipFill>
        <p:spPr>
          <a:xfrm>
            <a:off x="4632828" y="1576825"/>
            <a:ext cx="4092025" cy="31411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4D79"/>
        </a:solidFill>
      </p:bgPr>
    </p:bg>
    <p:spTree>
      <p:nvGrpSpPr>
        <p:cNvPr id="112" name="Shape 112"/>
        <p:cNvGrpSpPr/>
        <p:nvPr/>
      </p:nvGrpSpPr>
      <p:grpSpPr>
        <a:xfrm>
          <a:off x="0" y="0"/>
          <a:ext cx="0" cy="0"/>
          <a:chOff x="0" y="0"/>
          <a:chExt cx="0" cy="0"/>
        </a:xfrm>
      </p:grpSpPr>
      <p:sp>
        <p:nvSpPr>
          <p:cNvPr id="113" name="Google Shape;113;p21"/>
          <p:cNvSpPr txBox="1"/>
          <p:nvPr>
            <p:ph type="title"/>
          </p:nvPr>
        </p:nvSpPr>
        <p:spPr>
          <a:xfrm>
            <a:off x="0" y="0"/>
            <a:ext cx="8832300" cy="101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FFFFFF"/>
                </a:highlight>
              </a:rPr>
              <a:t>Does your creature have anything </a:t>
            </a:r>
            <a:r>
              <a:rPr lang="en">
                <a:highlight>
                  <a:srgbClr val="FFFFFF"/>
                </a:highlight>
              </a:rPr>
              <a:t>specific</a:t>
            </a:r>
            <a:r>
              <a:rPr lang="en">
                <a:highlight>
                  <a:srgbClr val="FFFFFF"/>
                </a:highlight>
              </a:rPr>
              <a:t> adaptions to help it survive?</a:t>
            </a:r>
            <a:endParaRPr>
              <a:highlight>
                <a:srgbClr val="FFFFFF"/>
              </a:highlight>
            </a:endParaRPr>
          </a:p>
        </p:txBody>
      </p:sp>
      <p:sp>
        <p:nvSpPr>
          <p:cNvPr id="114" name="Google Shape;114;p21"/>
          <p:cNvSpPr txBox="1"/>
          <p:nvPr>
            <p:ph idx="1" type="body"/>
          </p:nvPr>
        </p:nvSpPr>
        <p:spPr>
          <a:xfrm>
            <a:off x="48700" y="911975"/>
            <a:ext cx="9144000" cy="4231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highlight>
                  <a:srgbClr val="FFFFFF"/>
                </a:highlight>
              </a:rPr>
              <a:t>Jaguars have powerful muscles which can help them chase down their prey and can also come in handy is to climb up trees where they fall asleep often.</a:t>
            </a:r>
            <a:endParaRPr>
              <a:highlight>
                <a:srgbClr val="FFFFFF"/>
              </a:highlight>
            </a:endParaRPr>
          </a:p>
        </p:txBody>
      </p:sp>
      <p:pic>
        <p:nvPicPr>
          <p:cNvPr id="115" name="Google Shape;115;p21"/>
          <p:cNvPicPr preferRelativeResize="0"/>
          <p:nvPr/>
        </p:nvPicPr>
        <p:blipFill>
          <a:blip r:embed="rId3">
            <a:alphaModFix/>
          </a:blip>
          <a:stretch>
            <a:fillRect/>
          </a:stretch>
        </p:blipFill>
        <p:spPr>
          <a:xfrm>
            <a:off x="5143500" y="1793975"/>
            <a:ext cx="3943750" cy="2467475"/>
          </a:xfrm>
          <a:prstGeom prst="rect">
            <a:avLst/>
          </a:prstGeom>
          <a:noFill/>
          <a:ln>
            <a:noFill/>
          </a:ln>
        </p:spPr>
      </p:pic>
      <p:pic>
        <p:nvPicPr>
          <p:cNvPr id="116" name="Google Shape;116;p21"/>
          <p:cNvPicPr preferRelativeResize="0"/>
          <p:nvPr/>
        </p:nvPicPr>
        <p:blipFill>
          <a:blip r:embed="rId4">
            <a:alphaModFix/>
          </a:blip>
          <a:stretch>
            <a:fillRect/>
          </a:stretch>
        </p:blipFill>
        <p:spPr>
          <a:xfrm>
            <a:off x="428384" y="1592900"/>
            <a:ext cx="4128704" cy="2565672"/>
          </a:xfrm>
          <a:prstGeom prst="rect">
            <a:avLst/>
          </a:prstGeom>
          <a:noFill/>
          <a:ln>
            <a:noFill/>
          </a:ln>
        </p:spPr>
      </p:pic>
      <p:pic>
        <p:nvPicPr>
          <p:cNvPr id="117" name="Google Shape;117;p21"/>
          <p:cNvPicPr preferRelativeResize="0"/>
          <p:nvPr/>
        </p:nvPicPr>
        <p:blipFill>
          <a:blip r:embed="rId5">
            <a:alphaModFix/>
          </a:blip>
          <a:stretch>
            <a:fillRect/>
          </a:stretch>
        </p:blipFill>
        <p:spPr>
          <a:xfrm>
            <a:off x="48700" y="1592900"/>
            <a:ext cx="4888077" cy="25656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