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a:t>
            </a:r>
            <a:r>
              <a:rPr b="1" lang="en" sz="1400">
                <a:solidFill>
                  <a:schemeClr val="dk1"/>
                </a:solidFill>
              </a:rPr>
              <a:t>ERY slide or you will lose points.</a:t>
            </a:r>
            <a:endParaRPr b="1" sz="1400">
              <a:solidFill>
                <a:schemeClr val="dk1"/>
              </a:solidFill>
            </a:endParaRPr>
          </a:p>
          <a:p>
            <a:pPr indent="0" lvl="0" marL="0" rtl="0" algn="l">
              <a:spcBef>
                <a:spcPts val="0"/>
              </a:spcBef>
              <a:spcAft>
                <a:spcPts val="0"/>
              </a:spcAft>
              <a:buNone/>
            </a:pPr>
            <a:r>
              <a:rPr lang="en" sz="1400">
                <a:solidFill>
                  <a:schemeClr val="dk1"/>
                </a:solidFill>
              </a:rPr>
              <a:t>Slide #1: Convergent Boundary (title with picture)</a:t>
            </a:r>
            <a:r>
              <a:rPr lang="en">
                <a:solidFill>
                  <a:schemeClr val="dk1"/>
                </a:solidFill>
              </a:rP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70a1ecb8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70a1ecb8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#10: What happens at a Divergent Boundary?</a:t>
            </a:r>
            <a:endParaRPr b="1" sz="14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70a1ecb8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70a1ecb8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#11: What forms at a Divergent Boundary?</a:t>
            </a:r>
            <a:endParaRPr b="1" sz="14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70a1ecb8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70a1ecb8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#12: Well known example of landform created at a Divergent Boundary.</a:t>
            </a:r>
            <a:r>
              <a:rPr lang="en">
                <a:solidFill>
                  <a:schemeClr val="dk1"/>
                </a:solidFill>
              </a:rPr>
              <a:t> </a:t>
            </a:r>
            <a:endParaRPr b="1" sz="14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770a1ecb8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70a1ecb8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#13: Transform Fault (title with picture).</a:t>
            </a:r>
            <a:r>
              <a:rPr lang="en">
                <a:solidFill>
                  <a:schemeClr val="dk1"/>
                </a:solidFill>
              </a:rPr>
              <a:t> </a:t>
            </a:r>
            <a:endParaRPr b="1" sz="14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70a1ecb8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70a1ecb8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#14: What happens at a Transform Fault Boundary?</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770a1ecb8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70a1ecb8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#15: What forms at a Transform Fault Boundary?</a:t>
            </a:r>
            <a:r>
              <a:rPr lang="en">
                <a:solidFill>
                  <a:schemeClr val="dk1"/>
                </a:solidFill>
              </a:rPr>
              <a:t> </a:t>
            </a:r>
            <a:endParaRPr b="1" sz="14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70a1ecb8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70a1ecb8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#16: Example of a well-known Transform fault and a few facts about it.</a:t>
            </a:r>
            <a:r>
              <a:rPr lang="en">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770a1ecb8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70a1ecb8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None/>
            </a:pPr>
            <a:r>
              <a:rPr lang="en" sz="1400"/>
              <a:t>Slide #2: </a:t>
            </a:r>
            <a:r>
              <a:rPr lang="en" sz="1400">
                <a:solidFill>
                  <a:schemeClr val="dk1"/>
                </a:solidFill>
              </a:rPr>
              <a:t>What happens at a Convergent Boundary?</a:t>
            </a:r>
            <a:r>
              <a:rPr lang="en">
                <a:solidFill>
                  <a:schemeClr val="dk1"/>
                </a:solidFill>
              </a:rPr>
              <a:t>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770a1ecb8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770a1ecb8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#3: First type of Convergent plate boundary explained.</a:t>
            </a:r>
            <a:r>
              <a:rPr lang="en">
                <a:solidFill>
                  <a:schemeClr val="dk1"/>
                </a:solidFill>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770a1ecb8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70a1ecb8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#4: Second type of Convergent plate boundary explained.</a:t>
            </a:r>
            <a:r>
              <a:rPr lang="en">
                <a:solidFill>
                  <a:schemeClr val="dk1"/>
                </a:solidFill>
              </a:rPr>
              <a:t> </a:t>
            </a:r>
            <a:endParaRPr b="1" sz="14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770a1ecb8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70a1ecb8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#5: Third type of Convergent plate boundary explained.</a:t>
            </a:r>
            <a:r>
              <a:rPr lang="en">
                <a:solidFill>
                  <a:schemeClr val="dk1"/>
                </a:solidFill>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70a1ecb8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70a1ecb8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#6: What forms at the 1st Convergent Boundary? – Give well known example of landform created at this boundary.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70a1ecb8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70a1ecb8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#7: What forms at the 2nd Convergent Boundary? – Give well known example of landform created at this boundary.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70a1ecb8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70a1ecb8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#8: What forms at the 3rd Convergent Boundary? – Give well known example of landform created at this boundary.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70a1ecb8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70a1ecb8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#9:Divergent Boundary (title with picture).</a:t>
            </a:r>
            <a:r>
              <a:rPr lang="en">
                <a:solidFill>
                  <a:schemeClr val="dk1"/>
                </a:solidFill>
              </a:rPr>
              <a:t> </a:t>
            </a:r>
            <a:r>
              <a:rPr lang="en" sz="1400">
                <a:solidFill>
                  <a:schemeClr val="dk1"/>
                </a:solidFill>
              </a:rPr>
              <a:t> </a:t>
            </a:r>
            <a:endParaRPr b="1" sz="14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4.jpg"/><Relationship Id="rId5"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Convergent</a:t>
            </a:r>
            <a:r>
              <a:rPr lang="en">
                <a:solidFill>
                  <a:schemeClr val="lt2"/>
                </a:solidFill>
              </a:rPr>
              <a:t> Boundary</a:t>
            </a:r>
            <a:endParaRPr>
              <a:solidFill>
                <a:schemeClr val="lt2"/>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2"/>
          <p:cNvSpPr txBox="1"/>
          <p:nvPr/>
        </p:nvSpPr>
        <p:spPr>
          <a:xfrm>
            <a:off x="413425" y="328550"/>
            <a:ext cx="6153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chemeClr val="lt1"/>
                </a:solidFill>
              </a:rPr>
              <a:t>What happens at a Divergent </a:t>
            </a:r>
            <a:r>
              <a:rPr lang="en" sz="2700">
                <a:solidFill>
                  <a:schemeClr val="lt1"/>
                </a:solidFill>
              </a:rPr>
              <a:t>Boundary</a:t>
            </a:r>
            <a:r>
              <a:rPr lang="en" sz="2700">
                <a:solidFill>
                  <a:schemeClr val="lt1"/>
                </a:solidFill>
              </a:rPr>
              <a:t>?</a:t>
            </a:r>
            <a:endParaRPr sz="2700">
              <a:solidFill>
                <a:schemeClr val="lt1"/>
              </a:solidFill>
            </a:endParaRPr>
          </a:p>
        </p:txBody>
      </p:sp>
      <p:sp>
        <p:nvSpPr>
          <p:cNvPr id="118" name="Google Shape;118;p22"/>
          <p:cNvSpPr txBox="1"/>
          <p:nvPr/>
        </p:nvSpPr>
        <p:spPr>
          <a:xfrm>
            <a:off x="5324525" y="1116750"/>
            <a:ext cx="31224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highlight>
                  <a:schemeClr val="lt1"/>
                </a:highlight>
              </a:rPr>
              <a:t>A divergent boundary occurs when two tectonic plates move away from each other. Along these boundaries, </a:t>
            </a:r>
            <a:r>
              <a:rPr b="1" lang="en" sz="1800">
                <a:solidFill>
                  <a:schemeClr val="dk1"/>
                </a:solidFill>
                <a:highlight>
                  <a:schemeClr val="lt1"/>
                </a:highlight>
              </a:rPr>
              <a:t>earthquakes are common and magma (molten rock) rises from the Earth's mantle to the surface, solidifying to create new oceanic crust</a:t>
            </a:r>
            <a:r>
              <a:rPr lang="en" sz="1800">
                <a:solidFill>
                  <a:schemeClr val="dk1"/>
                </a:solidFill>
                <a:highlight>
                  <a:schemeClr val="lt1"/>
                </a:highlight>
              </a:rPr>
              <a:t>. The Mid-Atlantic Ridge is an example of divergent plate boundaries.</a:t>
            </a:r>
            <a:endParaRPr sz="2000">
              <a:solidFill>
                <a:schemeClr val="dk1"/>
              </a:solidFill>
              <a:highlight>
                <a:schemeClr val="lt1"/>
              </a:highlight>
            </a:endParaRPr>
          </a:p>
        </p:txBody>
      </p:sp>
      <p:pic>
        <p:nvPicPr>
          <p:cNvPr id="119" name="Google Shape;119;p22"/>
          <p:cNvPicPr preferRelativeResize="0"/>
          <p:nvPr/>
        </p:nvPicPr>
        <p:blipFill>
          <a:blip r:embed="rId4">
            <a:alphaModFix/>
          </a:blip>
          <a:stretch>
            <a:fillRect/>
          </a:stretch>
        </p:blipFill>
        <p:spPr>
          <a:xfrm>
            <a:off x="152400" y="1496750"/>
            <a:ext cx="5019726" cy="31086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3"/>
          <p:cNvSpPr txBox="1"/>
          <p:nvPr/>
        </p:nvSpPr>
        <p:spPr>
          <a:xfrm>
            <a:off x="413425" y="358875"/>
            <a:ext cx="4638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000">
                <a:solidFill>
                  <a:schemeClr val="lt1"/>
                </a:solidFill>
              </a:rPr>
              <a:t>What forms at a Divergent Boundary?</a:t>
            </a:r>
            <a:endParaRPr b="1" sz="3000">
              <a:solidFill>
                <a:schemeClr val="lt1"/>
              </a:solidFill>
            </a:endParaRPr>
          </a:p>
        </p:txBody>
      </p:sp>
      <p:sp>
        <p:nvSpPr>
          <p:cNvPr id="125" name="Google Shape;125;p23"/>
          <p:cNvSpPr txBox="1"/>
          <p:nvPr/>
        </p:nvSpPr>
        <p:spPr>
          <a:xfrm>
            <a:off x="5951025" y="459925"/>
            <a:ext cx="2091900" cy="393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chemeClr val="lt1"/>
                </a:highlight>
              </a:rPr>
              <a:t>When two plates are moving away from each other, we call this a divergent plate boundary. Along these boundaries, magma rises from deep within the Earth and erupts to form new crust on the lithosphere. Most divergent plate boundaries are underwater and form </a:t>
            </a:r>
            <a:r>
              <a:rPr b="1" lang="en" sz="1500">
                <a:solidFill>
                  <a:schemeClr val="dk1"/>
                </a:solidFill>
                <a:highlight>
                  <a:schemeClr val="lt1"/>
                </a:highlight>
              </a:rPr>
              <a:t>submarine mountain ranges called oceanic spreading ridges</a:t>
            </a:r>
            <a:r>
              <a:rPr lang="en" sz="1500">
                <a:solidFill>
                  <a:schemeClr val="dk1"/>
                </a:solidFill>
                <a:highlight>
                  <a:schemeClr val="lt1"/>
                </a:highlight>
              </a:rPr>
              <a:t>.</a:t>
            </a:r>
            <a:endParaRPr sz="1500">
              <a:solidFill>
                <a:schemeClr val="dk1"/>
              </a:solidFill>
              <a:highlight>
                <a:schemeClr val="lt1"/>
              </a:highlight>
            </a:endParaRPr>
          </a:p>
          <a:p>
            <a:pPr indent="0" lvl="0" marL="0" marR="76200" rtl="0" algn="l">
              <a:lnSpc>
                <a:spcPct val="150000"/>
              </a:lnSpc>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None/>
            </a:pPr>
            <a:r>
              <a:t/>
            </a:r>
            <a:endParaRPr sz="1500">
              <a:solidFill>
                <a:schemeClr val="dk1"/>
              </a:solidFill>
              <a:highlight>
                <a:schemeClr val="lt1"/>
              </a:highlight>
            </a:endParaRPr>
          </a:p>
        </p:txBody>
      </p:sp>
      <p:pic>
        <p:nvPicPr>
          <p:cNvPr id="126" name="Google Shape;126;p23"/>
          <p:cNvPicPr preferRelativeResize="0"/>
          <p:nvPr/>
        </p:nvPicPr>
        <p:blipFill>
          <a:blip r:embed="rId4">
            <a:alphaModFix/>
          </a:blip>
          <a:stretch>
            <a:fillRect/>
          </a:stretch>
        </p:blipFill>
        <p:spPr>
          <a:xfrm>
            <a:off x="534700" y="1984174"/>
            <a:ext cx="5051726" cy="2583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24"/>
          <p:cNvSpPr txBox="1"/>
          <p:nvPr/>
        </p:nvSpPr>
        <p:spPr>
          <a:xfrm>
            <a:off x="3828950" y="358875"/>
            <a:ext cx="42441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100">
              <a:solidFill>
                <a:schemeClr val="lt1"/>
              </a:solidFill>
            </a:endParaRPr>
          </a:p>
        </p:txBody>
      </p:sp>
      <p:pic>
        <p:nvPicPr>
          <p:cNvPr id="132" name="Google Shape;132;p24"/>
          <p:cNvPicPr preferRelativeResize="0"/>
          <p:nvPr/>
        </p:nvPicPr>
        <p:blipFill>
          <a:blip r:embed="rId4">
            <a:alphaModFix/>
          </a:blip>
          <a:stretch>
            <a:fillRect/>
          </a:stretch>
        </p:blipFill>
        <p:spPr>
          <a:xfrm>
            <a:off x="2374560" y="358875"/>
            <a:ext cx="4394875" cy="2929901"/>
          </a:xfrm>
          <a:prstGeom prst="rect">
            <a:avLst/>
          </a:prstGeom>
          <a:noFill/>
          <a:ln>
            <a:noFill/>
          </a:ln>
        </p:spPr>
      </p:pic>
      <p:sp>
        <p:nvSpPr>
          <p:cNvPr id="133" name="Google Shape;133;p24"/>
          <p:cNvSpPr txBox="1"/>
          <p:nvPr/>
        </p:nvSpPr>
        <p:spPr>
          <a:xfrm>
            <a:off x="2222275" y="3288775"/>
            <a:ext cx="5173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Mount Etna is an example of a Divergent Boundary</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5"/>
          <p:cNvSpPr txBox="1"/>
          <p:nvPr/>
        </p:nvSpPr>
        <p:spPr>
          <a:xfrm>
            <a:off x="443750" y="267925"/>
            <a:ext cx="41937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500">
                <a:solidFill>
                  <a:schemeClr val="lt1"/>
                </a:solidFill>
              </a:rPr>
              <a:t>Transform Fault</a:t>
            </a:r>
            <a:endParaRPr sz="3500">
              <a:solidFill>
                <a:schemeClr val="lt1"/>
              </a:solidFill>
            </a:endParaRPr>
          </a:p>
        </p:txBody>
      </p:sp>
      <p:sp>
        <p:nvSpPr>
          <p:cNvPr id="139" name="Google Shape;139;p25"/>
          <p:cNvSpPr txBox="1"/>
          <p:nvPr/>
        </p:nvSpPr>
        <p:spPr>
          <a:xfrm>
            <a:off x="4718225" y="510475"/>
            <a:ext cx="39714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highlight>
                  <a:schemeClr val="lt1"/>
                </a:highlight>
                <a:latin typeface="Roboto"/>
                <a:ea typeface="Roboto"/>
                <a:cs typeface="Roboto"/>
                <a:sym typeface="Roboto"/>
              </a:rPr>
              <a:t>Transform fault, in geology and oceanography, </a:t>
            </a:r>
            <a:r>
              <a:rPr b="1" lang="en" sz="2100">
                <a:solidFill>
                  <a:schemeClr val="dk1"/>
                </a:solidFill>
                <a:highlight>
                  <a:schemeClr val="lt1"/>
                </a:highlight>
                <a:latin typeface="Roboto"/>
                <a:ea typeface="Roboto"/>
                <a:cs typeface="Roboto"/>
                <a:sym typeface="Roboto"/>
              </a:rPr>
              <a:t>a type of fault in which two tectonic plates slide past one another</a:t>
            </a:r>
            <a:r>
              <a:rPr lang="en" sz="2100">
                <a:solidFill>
                  <a:schemeClr val="dk1"/>
                </a:solidFill>
                <a:highlight>
                  <a:schemeClr val="lt1"/>
                </a:highlight>
                <a:latin typeface="Roboto"/>
                <a:ea typeface="Roboto"/>
                <a:cs typeface="Roboto"/>
                <a:sym typeface="Roboto"/>
              </a:rPr>
              <a:t>. A transform fault may occur in the portion of a fracture zone that exists between different offset spreading centres or that connects spreading centres to deep-sea trenches in subduction zones.</a:t>
            </a:r>
            <a:endParaRPr sz="2300">
              <a:solidFill>
                <a:schemeClr val="dk1"/>
              </a:solidFill>
              <a:highlight>
                <a:schemeClr val="lt1"/>
              </a:highlight>
            </a:endParaRPr>
          </a:p>
        </p:txBody>
      </p:sp>
      <p:pic>
        <p:nvPicPr>
          <p:cNvPr id="140" name="Google Shape;140;p25"/>
          <p:cNvPicPr preferRelativeResize="0"/>
          <p:nvPr/>
        </p:nvPicPr>
        <p:blipFill>
          <a:blip r:embed="rId4">
            <a:alphaModFix/>
          </a:blip>
          <a:stretch>
            <a:fillRect/>
          </a:stretch>
        </p:blipFill>
        <p:spPr>
          <a:xfrm>
            <a:off x="152400" y="1143625"/>
            <a:ext cx="4413427" cy="29273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6"/>
          <p:cNvSpPr txBox="1"/>
          <p:nvPr/>
        </p:nvSpPr>
        <p:spPr>
          <a:xfrm>
            <a:off x="1494675" y="419500"/>
            <a:ext cx="5052300" cy="10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chemeClr val="dk1"/>
                </a:solidFill>
                <a:highlight>
                  <a:schemeClr val="lt2"/>
                </a:highlight>
              </a:rPr>
              <a:t>What happens at a Transform Fault Boundary?</a:t>
            </a:r>
            <a:endParaRPr sz="2500">
              <a:solidFill>
                <a:schemeClr val="dk1"/>
              </a:solidFill>
              <a:highlight>
                <a:schemeClr val="lt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sz="2700">
              <a:solidFill>
                <a:schemeClr val="lt1"/>
              </a:solidFill>
            </a:endParaRPr>
          </a:p>
        </p:txBody>
      </p:sp>
      <p:sp>
        <p:nvSpPr>
          <p:cNvPr id="146" name="Google Shape;146;p26"/>
          <p:cNvSpPr txBox="1"/>
          <p:nvPr/>
        </p:nvSpPr>
        <p:spPr>
          <a:xfrm>
            <a:off x="625650" y="1672525"/>
            <a:ext cx="49110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highlight>
                  <a:schemeClr val="lt1"/>
                </a:highlight>
                <a:latin typeface="Roboto"/>
                <a:ea typeface="Roboto"/>
                <a:cs typeface="Roboto"/>
                <a:sym typeface="Roboto"/>
              </a:rPr>
              <a:t>A transform boundary (or conservative boundary) is where two of the tectonic plates slide alongside each other. When this happens, </a:t>
            </a:r>
            <a:r>
              <a:rPr b="1" lang="en" sz="2200">
                <a:solidFill>
                  <a:schemeClr val="dk1"/>
                </a:solidFill>
                <a:highlight>
                  <a:schemeClr val="lt1"/>
                </a:highlight>
                <a:latin typeface="Roboto"/>
                <a:ea typeface="Roboto"/>
                <a:cs typeface="Roboto"/>
                <a:sym typeface="Roboto"/>
              </a:rPr>
              <a:t>the scraping of the two plates causes earthquakes</a:t>
            </a:r>
            <a:endParaRPr sz="2400">
              <a:solidFill>
                <a:schemeClr val="dk1"/>
              </a:solidFill>
              <a:highlight>
                <a:schemeClr val="lt1"/>
              </a:highlight>
            </a:endParaRPr>
          </a:p>
        </p:txBody>
      </p:sp>
      <p:pic>
        <p:nvPicPr>
          <p:cNvPr id="147" name="Google Shape;147;p26"/>
          <p:cNvPicPr preferRelativeResize="0"/>
          <p:nvPr/>
        </p:nvPicPr>
        <p:blipFill>
          <a:blip r:embed="rId4">
            <a:alphaModFix/>
          </a:blip>
          <a:stretch>
            <a:fillRect/>
          </a:stretch>
        </p:blipFill>
        <p:spPr>
          <a:xfrm>
            <a:off x="5536650" y="2117950"/>
            <a:ext cx="3302550" cy="19448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27"/>
          <p:cNvSpPr txBox="1"/>
          <p:nvPr/>
        </p:nvSpPr>
        <p:spPr>
          <a:xfrm>
            <a:off x="5011250" y="672125"/>
            <a:ext cx="35367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highlight>
                  <a:srgbClr val="BDC1C6"/>
                </a:highlight>
                <a:latin typeface="Roboto"/>
                <a:ea typeface="Roboto"/>
                <a:cs typeface="Roboto"/>
                <a:sym typeface="Roboto"/>
              </a:rPr>
              <a:t>The Earth's crust is split into sections called tectonic plates. Transform boundaries are where two of these plates are sliding alongside each other. This causes intense earthquakes, the formation of </a:t>
            </a:r>
            <a:r>
              <a:rPr b="1" lang="en" sz="2100">
                <a:solidFill>
                  <a:schemeClr val="dk1"/>
                </a:solidFill>
                <a:highlight>
                  <a:srgbClr val="BDC1C6"/>
                </a:highlight>
                <a:latin typeface="Roboto"/>
                <a:ea typeface="Roboto"/>
                <a:cs typeface="Roboto"/>
                <a:sym typeface="Roboto"/>
              </a:rPr>
              <a:t>thin linear valleys, and split river beds</a:t>
            </a:r>
            <a:r>
              <a:rPr lang="en" sz="2100">
                <a:solidFill>
                  <a:schemeClr val="dk1"/>
                </a:solidFill>
                <a:highlight>
                  <a:srgbClr val="BDC1C6"/>
                </a:highlight>
                <a:latin typeface="Roboto"/>
                <a:ea typeface="Roboto"/>
                <a:cs typeface="Roboto"/>
                <a:sym typeface="Roboto"/>
              </a:rPr>
              <a:t>.</a:t>
            </a:r>
            <a:endParaRPr sz="2300">
              <a:solidFill>
                <a:schemeClr val="dk1"/>
              </a:solidFill>
              <a:highlight>
                <a:srgbClr val="BDC1C6"/>
              </a:highlight>
            </a:endParaRPr>
          </a:p>
        </p:txBody>
      </p:sp>
      <p:sp>
        <p:nvSpPr>
          <p:cNvPr id="153" name="Google Shape;153;p27"/>
          <p:cNvSpPr txBox="1"/>
          <p:nvPr/>
        </p:nvSpPr>
        <p:spPr>
          <a:xfrm>
            <a:off x="807525" y="166875"/>
            <a:ext cx="3536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900">
                <a:solidFill>
                  <a:schemeClr val="dk1"/>
                </a:solidFill>
              </a:rPr>
              <a:t>What forms at a Transform Fault Boundary?</a:t>
            </a:r>
            <a:endParaRPr sz="1900"/>
          </a:p>
        </p:txBody>
      </p:sp>
      <p:pic>
        <p:nvPicPr>
          <p:cNvPr id="154" name="Google Shape;154;p27"/>
          <p:cNvPicPr preferRelativeResize="0"/>
          <p:nvPr/>
        </p:nvPicPr>
        <p:blipFill>
          <a:blip r:embed="rId4">
            <a:alphaModFix/>
          </a:blip>
          <a:stretch>
            <a:fillRect/>
          </a:stretch>
        </p:blipFill>
        <p:spPr>
          <a:xfrm>
            <a:off x="152400" y="1088775"/>
            <a:ext cx="4706449" cy="26052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28"/>
          <p:cNvSpPr txBox="1"/>
          <p:nvPr/>
        </p:nvSpPr>
        <p:spPr>
          <a:xfrm>
            <a:off x="231525" y="540750"/>
            <a:ext cx="5022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highlight>
                  <a:schemeClr val="lt1"/>
                </a:highlight>
              </a:rPr>
              <a:t>Transform fault facts</a:t>
            </a:r>
            <a:endParaRPr sz="2100">
              <a:solidFill>
                <a:schemeClr val="dk1"/>
              </a:solidFill>
              <a:highlight>
                <a:schemeClr val="lt1"/>
              </a:highlight>
            </a:endParaRPr>
          </a:p>
        </p:txBody>
      </p:sp>
      <p:sp>
        <p:nvSpPr>
          <p:cNvPr id="160" name="Google Shape;160;p28"/>
          <p:cNvSpPr txBox="1"/>
          <p:nvPr/>
        </p:nvSpPr>
        <p:spPr>
          <a:xfrm>
            <a:off x="4758625" y="459925"/>
            <a:ext cx="38502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highlight>
                  <a:schemeClr val="lt1"/>
                </a:highlight>
                <a:latin typeface="Roboto"/>
                <a:ea typeface="Roboto"/>
                <a:cs typeface="Roboto"/>
                <a:sym typeface="Roboto"/>
              </a:rPr>
              <a:t>The San Andreas Fault and Queen Charlotte Fault</a:t>
            </a:r>
            <a:r>
              <a:rPr lang="en" sz="1800">
                <a:solidFill>
                  <a:schemeClr val="dk1"/>
                </a:solidFill>
                <a:highlight>
                  <a:schemeClr val="lt1"/>
                </a:highlight>
                <a:latin typeface="Roboto"/>
                <a:ea typeface="Roboto"/>
                <a:cs typeface="Roboto"/>
                <a:sym typeface="Roboto"/>
              </a:rPr>
              <a:t> are transform plate boundaries developing where the Pacific Plate moves northward past the North American Plate. The San Andreas Fault is just one of several faults that accommodate the transform motion between the Pacific and North American plates.</a:t>
            </a:r>
            <a:endParaRPr sz="2000">
              <a:solidFill>
                <a:schemeClr val="dk1"/>
              </a:solidFill>
              <a:highlight>
                <a:schemeClr val="lt1"/>
              </a:highlight>
            </a:endParaRPr>
          </a:p>
        </p:txBody>
      </p:sp>
      <p:pic>
        <p:nvPicPr>
          <p:cNvPr id="161" name="Google Shape;161;p28"/>
          <p:cNvPicPr preferRelativeResize="0"/>
          <p:nvPr/>
        </p:nvPicPr>
        <p:blipFill>
          <a:blip r:embed="rId4">
            <a:alphaModFix/>
          </a:blip>
          <a:stretch>
            <a:fillRect/>
          </a:stretch>
        </p:blipFill>
        <p:spPr>
          <a:xfrm>
            <a:off x="231525" y="1743025"/>
            <a:ext cx="4453829" cy="267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302275" y="358875"/>
            <a:ext cx="64875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600">
                <a:solidFill>
                  <a:schemeClr val="lt2"/>
                </a:solidFill>
              </a:rPr>
              <a:t>What happens at a Convergent Boundary?</a:t>
            </a:r>
            <a:r>
              <a:rPr lang="en" sz="2300">
                <a:solidFill>
                  <a:schemeClr val="lt2"/>
                </a:solidFill>
              </a:rPr>
              <a:t> </a:t>
            </a:r>
            <a:endParaRPr sz="2600">
              <a:solidFill>
                <a:schemeClr val="lt2"/>
              </a:solidFill>
            </a:endParaRPr>
          </a:p>
          <a:p>
            <a:pPr indent="0" lvl="0" marL="0" rtl="0" algn="l">
              <a:spcBef>
                <a:spcPts val="0"/>
              </a:spcBef>
              <a:spcAft>
                <a:spcPts val="0"/>
              </a:spcAft>
              <a:buNone/>
            </a:pPr>
            <a:r>
              <a:t/>
            </a:r>
            <a:endParaRPr sz="2600"/>
          </a:p>
        </p:txBody>
      </p:sp>
      <p:sp>
        <p:nvSpPr>
          <p:cNvPr id="61" name="Google Shape;61;p14"/>
          <p:cNvSpPr txBox="1"/>
          <p:nvPr/>
        </p:nvSpPr>
        <p:spPr>
          <a:xfrm>
            <a:off x="302275" y="1227900"/>
            <a:ext cx="3799500" cy="197010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This </a:t>
            </a:r>
            <a:r>
              <a:rPr lang="en"/>
              <a:t>occurs</a:t>
            </a:r>
            <a:r>
              <a:rPr lang="en"/>
              <a:t> when plates move </a:t>
            </a:r>
            <a:r>
              <a:rPr lang="en"/>
              <a:t>towards</a:t>
            </a:r>
            <a:r>
              <a:rPr lang="en"/>
              <a:t> each other and collide, and </a:t>
            </a:r>
            <a:r>
              <a:rPr lang="en">
                <a:highlight>
                  <a:srgbClr val="FFFFFF"/>
                </a:highlight>
              </a:rPr>
              <a:t>when a continental plate meets an oceanic plate, the thinner, denser, and more flexible oceanic plate sinks beneath the thicker, more rigid continental plate. This is called subduction.</a:t>
            </a:r>
            <a:endParaRPr>
              <a:highlight>
                <a:srgbClr val="FFFFFF"/>
              </a:highlight>
            </a:endParaRPr>
          </a:p>
          <a:p>
            <a:pPr indent="0" lvl="0" marL="0" marR="76200" rtl="0" algn="l">
              <a:lnSpc>
                <a:spcPct val="150000"/>
              </a:lnSpc>
              <a:spcBef>
                <a:spcPts val="0"/>
              </a:spcBef>
              <a:spcAft>
                <a:spcPts val="0"/>
              </a:spcAft>
              <a:buClr>
                <a:schemeClr val="dk1"/>
              </a:buClr>
              <a:buSzPts val="1100"/>
              <a:buFont typeface="Arial"/>
              <a:buNone/>
            </a:pPr>
            <a:r>
              <a:t/>
            </a:r>
            <a:endParaRPr sz="1200">
              <a:highlight>
                <a:srgbClr val="FFFFFF"/>
              </a:highlight>
            </a:endParaRPr>
          </a:p>
          <a:p>
            <a:pPr indent="0" lvl="0" marL="0" rtl="0" algn="l">
              <a:spcBef>
                <a:spcPts val="0"/>
              </a:spcBef>
              <a:spcAft>
                <a:spcPts val="0"/>
              </a:spcAft>
              <a:buNone/>
            </a:pPr>
            <a:r>
              <a:t/>
            </a:r>
            <a:endParaRPr/>
          </a:p>
        </p:txBody>
      </p:sp>
      <p:pic>
        <p:nvPicPr>
          <p:cNvPr id="62" name="Google Shape;62;p14"/>
          <p:cNvPicPr preferRelativeResize="0"/>
          <p:nvPr/>
        </p:nvPicPr>
        <p:blipFill>
          <a:blip r:embed="rId4">
            <a:alphaModFix/>
          </a:blip>
          <a:stretch>
            <a:fillRect/>
          </a:stretch>
        </p:blipFill>
        <p:spPr>
          <a:xfrm>
            <a:off x="4758625" y="1389600"/>
            <a:ext cx="4119850" cy="2758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nvSpPr>
        <p:spPr>
          <a:xfrm>
            <a:off x="546200" y="477925"/>
            <a:ext cx="4665600" cy="796500"/>
          </a:xfrm>
          <a:prstGeom prst="rect">
            <a:avLst/>
          </a:prstGeom>
          <a:noFill/>
          <a:ln>
            <a:noFill/>
          </a:ln>
        </p:spPr>
        <p:txBody>
          <a:bodyPr anchorCtr="0" anchor="t" bIns="91425" lIns="91425" spcFirstLastPara="1" rIns="91425" wrap="square" tIns="91425">
            <a:noAutofit/>
          </a:bodyPr>
          <a:lstStyle/>
          <a:p>
            <a:pPr indent="-444500" lvl="0" marL="457200" rtl="0" algn="l">
              <a:spcBef>
                <a:spcPts val="0"/>
              </a:spcBef>
              <a:spcAft>
                <a:spcPts val="0"/>
              </a:spcAft>
              <a:buClr>
                <a:schemeClr val="lt1"/>
              </a:buClr>
              <a:buSzPts val="3400"/>
              <a:buAutoNum type="arabicPeriod"/>
            </a:pPr>
            <a:r>
              <a:rPr lang="en" sz="3400">
                <a:solidFill>
                  <a:schemeClr val="lt1"/>
                </a:solidFill>
              </a:rPr>
              <a:t>Oceanic </a:t>
            </a:r>
            <a:endParaRPr sz="3400">
              <a:solidFill>
                <a:schemeClr val="lt1"/>
              </a:solidFill>
            </a:endParaRPr>
          </a:p>
        </p:txBody>
      </p:sp>
      <p:sp>
        <p:nvSpPr>
          <p:cNvPr id="68" name="Google Shape;68;p15"/>
          <p:cNvSpPr txBox="1"/>
          <p:nvPr/>
        </p:nvSpPr>
        <p:spPr>
          <a:xfrm>
            <a:off x="4758625" y="682225"/>
            <a:ext cx="3698400" cy="17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2 oceanic plates collide during subduction, a trench is formed- besides </a:t>
            </a:r>
            <a:r>
              <a:rPr lang="en" sz="1800">
                <a:solidFill>
                  <a:schemeClr val="lt1"/>
                </a:solidFill>
              </a:rPr>
              <a:t>trenches, underwater volcanoes form</a:t>
            </a:r>
            <a:endParaRPr sz="1800">
              <a:solidFill>
                <a:schemeClr val="lt1"/>
              </a:solidFill>
            </a:endParaRPr>
          </a:p>
        </p:txBody>
      </p:sp>
      <p:pic>
        <p:nvPicPr>
          <p:cNvPr id="69" name="Google Shape;69;p15"/>
          <p:cNvPicPr preferRelativeResize="0"/>
          <p:nvPr/>
        </p:nvPicPr>
        <p:blipFill>
          <a:blip r:embed="rId4">
            <a:alphaModFix/>
          </a:blip>
          <a:stretch>
            <a:fillRect/>
          </a:stretch>
        </p:blipFill>
        <p:spPr>
          <a:xfrm>
            <a:off x="152400" y="1591700"/>
            <a:ext cx="4453824" cy="2966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6"/>
          <p:cNvSpPr txBox="1"/>
          <p:nvPr/>
        </p:nvSpPr>
        <p:spPr>
          <a:xfrm>
            <a:off x="250350" y="398275"/>
            <a:ext cx="5541900" cy="15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chemeClr val="lt1"/>
                </a:solidFill>
              </a:rPr>
              <a:t>2. Oceanic- Continental</a:t>
            </a:r>
            <a:endParaRPr sz="3400">
              <a:solidFill>
                <a:schemeClr val="lt1"/>
              </a:solidFill>
            </a:endParaRPr>
          </a:p>
        </p:txBody>
      </p:sp>
      <p:sp>
        <p:nvSpPr>
          <p:cNvPr id="75" name="Google Shape;75;p16"/>
          <p:cNvSpPr txBox="1"/>
          <p:nvPr/>
        </p:nvSpPr>
        <p:spPr>
          <a:xfrm>
            <a:off x="474075" y="1632125"/>
            <a:ext cx="3516600" cy="21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Oceanic - Continental - When an ocean and continental plate collide - Oceanic plate is denser and subducts - mountains or </a:t>
            </a:r>
            <a:endParaRPr>
              <a:solidFill>
                <a:schemeClr val="lt1"/>
              </a:solidFill>
            </a:endParaRPr>
          </a:p>
        </p:txBody>
      </p:sp>
      <p:pic>
        <p:nvPicPr>
          <p:cNvPr id="76" name="Google Shape;76;p16"/>
          <p:cNvPicPr preferRelativeResize="0"/>
          <p:nvPr/>
        </p:nvPicPr>
        <p:blipFill>
          <a:blip r:embed="rId4">
            <a:alphaModFix/>
          </a:blip>
          <a:stretch>
            <a:fillRect/>
          </a:stretch>
        </p:blipFill>
        <p:spPr>
          <a:xfrm>
            <a:off x="4143075" y="2064175"/>
            <a:ext cx="4827917" cy="292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nvSpPr>
        <p:spPr>
          <a:xfrm>
            <a:off x="412300" y="479400"/>
            <a:ext cx="4904400" cy="14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lt1"/>
                </a:solidFill>
              </a:rPr>
              <a:t>Continental - Continental</a:t>
            </a:r>
            <a:endParaRPr sz="3300">
              <a:solidFill>
                <a:schemeClr val="lt1"/>
              </a:solidFill>
            </a:endParaRPr>
          </a:p>
        </p:txBody>
      </p:sp>
      <p:sp>
        <p:nvSpPr>
          <p:cNvPr id="82" name="Google Shape;82;p17"/>
          <p:cNvSpPr txBox="1"/>
          <p:nvPr/>
        </p:nvSpPr>
        <p:spPr>
          <a:xfrm>
            <a:off x="5981350" y="904550"/>
            <a:ext cx="2718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1"/>
                </a:solidFill>
              </a:rPr>
              <a:t>Continental - 2 </a:t>
            </a:r>
            <a:r>
              <a:rPr lang="en" sz="2000">
                <a:solidFill>
                  <a:schemeClr val="lt1"/>
                </a:solidFill>
              </a:rPr>
              <a:t>continental plates</a:t>
            </a:r>
            <a:r>
              <a:rPr lang="en" sz="2000">
                <a:solidFill>
                  <a:schemeClr val="lt1"/>
                </a:solidFill>
              </a:rPr>
              <a:t> collide - mountains are formed </a:t>
            </a:r>
            <a:r>
              <a:rPr lang="en" sz="2000">
                <a:solidFill>
                  <a:schemeClr val="lt1"/>
                </a:solidFill>
              </a:rPr>
              <a:t>because plates “squish” together</a:t>
            </a:r>
            <a:endParaRPr sz="2000">
              <a:solidFill>
                <a:schemeClr val="lt1"/>
              </a:solidFill>
            </a:endParaRPr>
          </a:p>
        </p:txBody>
      </p:sp>
      <p:pic>
        <p:nvPicPr>
          <p:cNvPr id="83" name="Google Shape;83;p17"/>
          <p:cNvPicPr preferRelativeResize="0"/>
          <p:nvPr/>
        </p:nvPicPr>
        <p:blipFill>
          <a:blip r:embed="rId4">
            <a:alphaModFix/>
          </a:blip>
          <a:stretch>
            <a:fillRect/>
          </a:stretch>
        </p:blipFill>
        <p:spPr>
          <a:xfrm>
            <a:off x="383388" y="2349600"/>
            <a:ext cx="4962228" cy="2237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8"/>
          <p:cNvSpPr txBox="1"/>
          <p:nvPr/>
        </p:nvSpPr>
        <p:spPr>
          <a:xfrm>
            <a:off x="368150" y="245600"/>
            <a:ext cx="5391000" cy="6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highlight>
                  <a:schemeClr val="lt1"/>
                </a:highlight>
              </a:rPr>
              <a:t>What forms at the 1st Convergent Boundary?</a:t>
            </a:r>
            <a:endParaRPr sz="3200">
              <a:highlight>
                <a:schemeClr val="lt1"/>
              </a:highlight>
            </a:endParaRPr>
          </a:p>
        </p:txBody>
      </p:sp>
      <p:sp>
        <p:nvSpPr>
          <p:cNvPr id="89" name="Google Shape;89;p18"/>
          <p:cNvSpPr txBox="1"/>
          <p:nvPr/>
        </p:nvSpPr>
        <p:spPr>
          <a:xfrm>
            <a:off x="635750" y="1611900"/>
            <a:ext cx="3678300" cy="2755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highlight>
                  <a:schemeClr val="lt1"/>
                </a:highlight>
              </a:rPr>
              <a:t>Effects found at a convergent boundary between continental plates include: </a:t>
            </a:r>
            <a:r>
              <a:rPr b="1" lang="en" sz="1700">
                <a:solidFill>
                  <a:schemeClr val="dk1"/>
                </a:solidFill>
                <a:highlight>
                  <a:schemeClr val="lt1"/>
                </a:highlight>
              </a:rPr>
              <a:t>intense folding and faulting; a broad folded mountain range; shallow earthquake activity; shortening and thickening of the plates within the collision zone</a:t>
            </a:r>
            <a:r>
              <a:rPr lang="en" sz="1700">
                <a:solidFill>
                  <a:schemeClr val="dk1"/>
                </a:solidFill>
                <a:highlight>
                  <a:schemeClr val="lt1"/>
                </a:highlight>
              </a:rPr>
              <a:t>, Ocean trenches, volcanos, island arcs, </a:t>
            </a:r>
            <a:r>
              <a:rPr b="1" lang="en">
                <a:solidFill>
                  <a:schemeClr val="dk1"/>
                </a:solidFill>
                <a:highlight>
                  <a:schemeClr val="lt1"/>
                </a:highlight>
              </a:rPr>
              <a:t>submarine mountain ranges, and fault lines.</a:t>
            </a:r>
            <a:endParaRPr sz="2100">
              <a:solidFill>
                <a:schemeClr val="dk1"/>
              </a:solidFill>
              <a:highlight>
                <a:schemeClr val="lt1"/>
              </a:highlight>
            </a:endParaRPr>
          </a:p>
        </p:txBody>
      </p:sp>
      <p:pic>
        <p:nvPicPr>
          <p:cNvPr id="90" name="Google Shape;90;p18"/>
          <p:cNvPicPr preferRelativeResize="0"/>
          <p:nvPr/>
        </p:nvPicPr>
        <p:blipFill>
          <a:blip r:embed="rId4">
            <a:alphaModFix/>
          </a:blip>
          <a:stretch>
            <a:fillRect/>
          </a:stretch>
        </p:blipFill>
        <p:spPr>
          <a:xfrm>
            <a:off x="4624212" y="1176725"/>
            <a:ext cx="4367386" cy="27551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nvSpPr>
        <p:spPr>
          <a:xfrm>
            <a:off x="291025" y="216650"/>
            <a:ext cx="51891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300">
                <a:solidFill>
                  <a:schemeClr val="lt1"/>
                </a:solidFill>
              </a:rPr>
              <a:t>What forms at the 2nd Convergent Boundary?</a:t>
            </a:r>
            <a:endParaRPr sz="3300">
              <a:solidFill>
                <a:schemeClr val="lt1"/>
              </a:solidFill>
            </a:endParaRPr>
          </a:p>
        </p:txBody>
      </p:sp>
      <p:sp>
        <p:nvSpPr>
          <p:cNvPr id="96" name="Google Shape;96;p19"/>
          <p:cNvSpPr txBox="1"/>
          <p:nvPr/>
        </p:nvSpPr>
        <p:spPr>
          <a:xfrm>
            <a:off x="847950" y="2026225"/>
            <a:ext cx="39207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lt1"/>
                </a:solidFill>
              </a:rPr>
              <a:t>Mountains and </a:t>
            </a:r>
            <a:r>
              <a:rPr lang="en" sz="1900">
                <a:solidFill>
                  <a:schemeClr val="lt1"/>
                </a:solidFill>
              </a:rPr>
              <a:t>volcanoes</a:t>
            </a:r>
            <a:r>
              <a:rPr lang="en" sz="1900">
                <a:solidFill>
                  <a:schemeClr val="lt1"/>
                </a:solidFill>
              </a:rPr>
              <a:t> form</a:t>
            </a:r>
            <a:endParaRPr sz="1900">
              <a:solidFill>
                <a:schemeClr val="lt1"/>
              </a:solidFill>
            </a:endParaRPr>
          </a:p>
        </p:txBody>
      </p:sp>
      <p:pic>
        <p:nvPicPr>
          <p:cNvPr id="97" name="Google Shape;97;p19"/>
          <p:cNvPicPr preferRelativeResize="0"/>
          <p:nvPr/>
        </p:nvPicPr>
        <p:blipFill>
          <a:blip r:embed="rId4">
            <a:alphaModFix/>
          </a:blip>
          <a:stretch>
            <a:fillRect/>
          </a:stretch>
        </p:blipFill>
        <p:spPr>
          <a:xfrm>
            <a:off x="647725" y="2645525"/>
            <a:ext cx="4475696" cy="2335476"/>
          </a:xfrm>
          <a:prstGeom prst="rect">
            <a:avLst/>
          </a:prstGeom>
          <a:noFill/>
          <a:ln>
            <a:noFill/>
          </a:ln>
        </p:spPr>
      </p:pic>
      <p:pic>
        <p:nvPicPr>
          <p:cNvPr id="98" name="Google Shape;98;p19"/>
          <p:cNvPicPr preferRelativeResize="0"/>
          <p:nvPr/>
        </p:nvPicPr>
        <p:blipFill>
          <a:blip r:embed="rId5">
            <a:alphaModFix/>
          </a:blip>
          <a:stretch>
            <a:fillRect/>
          </a:stretch>
        </p:blipFill>
        <p:spPr>
          <a:xfrm>
            <a:off x="5324525" y="773823"/>
            <a:ext cx="3363927" cy="25229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0"/>
          <p:cNvSpPr txBox="1"/>
          <p:nvPr/>
        </p:nvSpPr>
        <p:spPr>
          <a:xfrm>
            <a:off x="222850" y="164875"/>
            <a:ext cx="6087900" cy="17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300">
                <a:solidFill>
                  <a:schemeClr val="lt1"/>
                </a:solidFill>
                <a:highlight>
                  <a:schemeClr val="dk1"/>
                </a:highlight>
              </a:rPr>
              <a:t>What forms at the 3rd Convergent Boundary?</a:t>
            </a:r>
            <a:endParaRPr sz="3300">
              <a:solidFill>
                <a:schemeClr val="lt1"/>
              </a:solidFill>
              <a:highlight>
                <a:schemeClr val="dk1"/>
              </a:highlight>
            </a:endParaRPr>
          </a:p>
        </p:txBody>
      </p:sp>
      <p:sp>
        <p:nvSpPr>
          <p:cNvPr id="104" name="Google Shape;104;p20"/>
          <p:cNvSpPr txBox="1"/>
          <p:nvPr/>
        </p:nvSpPr>
        <p:spPr>
          <a:xfrm>
            <a:off x="332600" y="1611900"/>
            <a:ext cx="3304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t>Mountains </a:t>
            </a:r>
            <a:r>
              <a:rPr lang="en" sz="2700"/>
              <a:t>are formed</a:t>
            </a:r>
            <a:endParaRPr sz="2700"/>
          </a:p>
        </p:txBody>
      </p:sp>
      <p:pic>
        <p:nvPicPr>
          <p:cNvPr id="105" name="Google Shape;105;p20"/>
          <p:cNvPicPr preferRelativeResize="0"/>
          <p:nvPr/>
        </p:nvPicPr>
        <p:blipFill>
          <a:blip r:embed="rId4">
            <a:alphaModFix/>
          </a:blip>
          <a:stretch>
            <a:fillRect/>
          </a:stretch>
        </p:blipFill>
        <p:spPr>
          <a:xfrm>
            <a:off x="4698575" y="664753"/>
            <a:ext cx="3436322" cy="35340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nvSpPr>
        <p:spPr>
          <a:xfrm>
            <a:off x="362900" y="278050"/>
            <a:ext cx="4547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700">
                <a:solidFill>
                  <a:schemeClr val="dk1"/>
                </a:solidFill>
                <a:highlight>
                  <a:schemeClr val="lt1"/>
                </a:highlight>
              </a:rPr>
              <a:t>Divergent Boundary</a:t>
            </a:r>
            <a:endParaRPr sz="2700">
              <a:highlight>
                <a:schemeClr val="lt1"/>
              </a:highlight>
            </a:endParaRPr>
          </a:p>
        </p:txBody>
      </p:sp>
      <p:sp>
        <p:nvSpPr>
          <p:cNvPr id="111" name="Google Shape;111;p21"/>
          <p:cNvSpPr txBox="1"/>
          <p:nvPr/>
        </p:nvSpPr>
        <p:spPr>
          <a:xfrm>
            <a:off x="5223475" y="550875"/>
            <a:ext cx="27588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highlight>
                  <a:schemeClr val="lt1"/>
                </a:highlight>
              </a:rPr>
              <a:t>Where plates move away from each other - called constructive </a:t>
            </a:r>
            <a:r>
              <a:rPr lang="en" sz="2000">
                <a:highlight>
                  <a:schemeClr val="lt1"/>
                </a:highlight>
              </a:rPr>
              <a:t>boundary</a:t>
            </a:r>
            <a:r>
              <a:rPr lang="en" sz="2000">
                <a:highlight>
                  <a:schemeClr val="lt1"/>
                </a:highlight>
              </a:rPr>
              <a:t> because new crust is made  - molten lava is pushed up from earth and becomes new crust after it cools</a:t>
            </a:r>
            <a:endParaRPr sz="2000">
              <a:highlight>
                <a:schemeClr val="lt1"/>
              </a:highlight>
            </a:endParaRPr>
          </a:p>
        </p:txBody>
      </p:sp>
      <p:pic>
        <p:nvPicPr>
          <p:cNvPr id="112" name="Google Shape;112;p21"/>
          <p:cNvPicPr preferRelativeResize="0"/>
          <p:nvPr/>
        </p:nvPicPr>
        <p:blipFill>
          <a:blip r:embed="rId4">
            <a:alphaModFix/>
          </a:blip>
          <a:stretch>
            <a:fillRect/>
          </a:stretch>
        </p:blipFill>
        <p:spPr>
          <a:xfrm>
            <a:off x="152400" y="1030750"/>
            <a:ext cx="4918676" cy="32401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