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19.jpg"/><Relationship Id="rId5" Type="http://schemas.openxmlformats.org/officeDocument/2006/relationships/image" Target="../media/image13.jpg"/><Relationship Id="rId6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17.jpg"/><Relationship Id="rId5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41.jpg"/><Relationship Id="rId6" Type="http://schemas.openxmlformats.org/officeDocument/2006/relationships/image" Target="../media/image24.jpg"/><Relationship Id="rId7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gif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jpg"/><Relationship Id="rId4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Relationship Id="rId4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25.jp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30.jpg"/><Relationship Id="rId5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Convergent Boundaries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Bella Tinoco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875" y="225000"/>
            <a:ext cx="2952774" cy="16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95" y="2797175"/>
            <a:ext cx="1470650" cy="214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91100" y="230250"/>
            <a:ext cx="658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Divergent Boundary 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675" y="230250"/>
            <a:ext cx="2559101" cy="158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00" y="3577250"/>
            <a:ext cx="2915026" cy="14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326325" y="1570125"/>
            <a:ext cx="586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Divergent</a:t>
            </a:r>
            <a:r>
              <a:rPr lang="en" sz="1900">
                <a:solidFill>
                  <a:schemeClr val="lt1"/>
                </a:solidFill>
              </a:rPr>
              <a:t> plates move AWAY from each other.They are also called </a:t>
            </a:r>
            <a:r>
              <a:rPr lang="en" sz="1900">
                <a:solidFill>
                  <a:schemeClr val="lt1"/>
                </a:solidFill>
              </a:rPr>
              <a:t>constructive</a:t>
            </a:r>
            <a:r>
              <a:rPr lang="en" sz="1900">
                <a:solidFill>
                  <a:schemeClr val="lt1"/>
                </a:solidFill>
              </a:rPr>
              <a:t> </a:t>
            </a:r>
            <a:r>
              <a:rPr lang="en" sz="1900">
                <a:solidFill>
                  <a:schemeClr val="lt1"/>
                </a:solidFill>
              </a:rPr>
              <a:t>boundaries.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80875" y="66600"/>
            <a:ext cx="6484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Forms at a Divergent Boundary?</a:t>
            </a:r>
            <a:endParaRPr sz="2500"/>
          </a:p>
        </p:txBody>
      </p:sp>
      <p:sp>
        <p:nvSpPr>
          <p:cNvPr id="143" name="Google Shape;143;p23"/>
          <p:cNvSpPr txBox="1"/>
          <p:nvPr/>
        </p:nvSpPr>
        <p:spPr>
          <a:xfrm>
            <a:off x="261850" y="985375"/>
            <a:ext cx="4618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Lava is pushed up from the Earth and becomes new </a:t>
            </a:r>
            <a:r>
              <a:rPr lang="en" sz="2100"/>
              <a:t>crust after it cools.</a:t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0" y="500375"/>
            <a:ext cx="2293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A well known landform </a:t>
            </a:r>
            <a:r>
              <a:rPr lang="en" sz="1700">
                <a:solidFill>
                  <a:srgbClr val="FF0000"/>
                </a:solidFill>
              </a:rPr>
              <a:t>created</a:t>
            </a:r>
            <a:r>
              <a:rPr lang="en" sz="1700">
                <a:solidFill>
                  <a:srgbClr val="FF0000"/>
                </a:solidFill>
              </a:rPr>
              <a:t> at a </a:t>
            </a:r>
            <a:r>
              <a:rPr lang="en" sz="1700">
                <a:solidFill>
                  <a:srgbClr val="FF0000"/>
                </a:solidFill>
              </a:rPr>
              <a:t>divergent</a:t>
            </a:r>
            <a:r>
              <a:rPr lang="en" sz="1700">
                <a:solidFill>
                  <a:srgbClr val="FF0000"/>
                </a:solidFill>
              </a:rPr>
              <a:t> boundary is a Mid-Ocean ridge </a:t>
            </a:r>
            <a:endParaRPr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/>
        </p:nvSpPr>
        <p:spPr>
          <a:xfrm>
            <a:off x="2252550" y="2137375"/>
            <a:ext cx="462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2666875" y="2037325"/>
            <a:ext cx="3587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</a:t>
            </a:r>
            <a:r>
              <a:rPr lang="en" sz="2700">
                <a:solidFill>
                  <a:srgbClr val="FF0000"/>
                </a:solidFill>
              </a:rPr>
              <a:t>R</a:t>
            </a:r>
            <a:r>
              <a:rPr lang="en" sz="2700">
                <a:solidFill>
                  <a:schemeClr val="dk1"/>
                </a:solidFill>
              </a:rPr>
              <a:t>A</a:t>
            </a:r>
            <a:r>
              <a:rPr lang="en" sz="2700">
                <a:solidFill>
                  <a:srgbClr val="FF0000"/>
                </a:solidFill>
              </a:rPr>
              <a:t>N</a:t>
            </a:r>
            <a:r>
              <a:rPr lang="en" sz="2700">
                <a:solidFill>
                  <a:schemeClr val="dk1"/>
                </a:solidFill>
              </a:rPr>
              <a:t>S</a:t>
            </a:r>
            <a:r>
              <a:rPr lang="en" sz="2700">
                <a:solidFill>
                  <a:srgbClr val="FF0000"/>
                </a:solidFill>
              </a:rPr>
              <a:t>F</a:t>
            </a:r>
            <a:r>
              <a:rPr lang="en" sz="2700">
                <a:solidFill>
                  <a:schemeClr val="dk1"/>
                </a:solidFill>
              </a:rPr>
              <a:t>O</a:t>
            </a:r>
            <a:r>
              <a:rPr lang="en" sz="2700">
                <a:solidFill>
                  <a:srgbClr val="FF0000"/>
                </a:solidFill>
              </a:rPr>
              <a:t>R</a:t>
            </a:r>
            <a:r>
              <a:rPr lang="en" sz="2700">
                <a:solidFill>
                  <a:schemeClr val="dk1"/>
                </a:solidFill>
              </a:rPr>
              <a:t>M </a:t>
            </a:r>
            <a:r>
              <a:rPr lang="en" sz="2700">
                <a:solidFill>
                  <a:srgbClr val="FF0000"/>
                </a:solidFill>
              </a:rPr>
              <a:t>F</a:t>
            </a:r>
            <a:r>
              <a:rPr lang="en" sz="2700">
                <a:solidFill>
                  <a:schemeClr val="dk1"/>
                </a:solidFill>
              </a:rPr>
              <a:t>A</a:t>
            </a:r>
            <a:r>
              <a:rPr lang="en" sz="2700">
                <a:solidFill>
                  <a:srgbClr val="FF0000"/>
                </a:solidFill>
              </a:rPr>
              <a:t>U</a:t>
            </a:r>
            <a:r>
              <a:rPr lang="en" sz="2700">
                <a:solidFill>
                  <a:schemeClr val="dk1"/>
                </a:solidFill>
              </a:rPr>
              <a:t>L</a:t>
            </a:r>
            <a:r>
              <a:rPr lang="en" sz="2700">
                <a:solidFill>
                  <a:srgbClr val="FF0000"/>
                </a:solidFill>
              </a:rPr>
              <a:t>T</a:t>
            </a:r>
            <a:endParaRPr sz="2700">
              <a:solidFill>
                <a:srgbClr val="FF0000"/>
              </a:solidFill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22050"/>
            <a:ext cx="3498099" cy="196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5450" y="89025"/>
            <a:ext cx="1862550" cy="119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425" y="2790025"/>
            <a:ext cx="2084050" cy="13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575" y="919525"/>
            <a:ext cx="2743550" cy="10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111550" y="230250"/>
            <a:ext cx="58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happens at a T</a:t>
            </a:r>
            <a:r>
              <a:rPr lang="en" sz="2000"/>
              <a:t>ransform</a:t>
            </a:r>
            <a:r>
              <a:rPr lang="en" sz="2000"/>
              <a:t> Fault Boundary?</a:t>
            </a:r>
            <a:endParaRPr sz="2000"/>
          </a:p>
        </p:txBody>
      </p:sp>
      <p:sp>
        <p:nvSpPr>
          <p:cNvPr id="164" name="Google Shape;164;p26"/>
          <p:cNvSpPr txBox="1"/>
          <p:nvPr/>
        </p:nvSpPr>
        <p:spPr>
          <a:xfrm>
            <a:off x="5501825" y="847950"/>
            <a:ext cx="3180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At a Transform Fault Boundary the </a:t>
            </a:r>
            <a:r>
              <a:rPr lang="en" sz="2700">
                <a:solidFill>
                  <a:schemeClr val="lt1"/>
                </a:solidFill>
              </a:rPr>
              <a:t>plates</a:t>
            </a:r>
            <a:r>
              <a:rPr lang="en" sz="2700">
                <a:solidFill>
                  <a:schemeClr val="lt1"/>
                </a:solidFill>
              </a:rPr>
              <a:t> rub against </a:t>
            </a:r>
            <a:r>
              <a:rPr lang="en" sz="2700">
                <a:solidFill>
                  <a:schemeClr val="lt1"/>
                </a:solidFill>
              </a:rPr>
              <a:t>each other which then causes an Earthquake </a:t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5250"/>
            <a:ext cx="3866323" cy="21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050" y="2344799"/>
            <a:ext cx="2679380" cy="178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203974"/>
            <a:ext cx="2476248" cy="170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0" y="0"/>
            <a:ext cx="559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What forms at a Transform Fault Boundary?</a:t>
            </a:r>
            <a:endParaRPr sz="2100"/>
          </a:p>
        </p:txBody>
      </p:sp>
      <p:sp>
        <p:nvSpPr>
          <p:cNvPr id="173" name="Google Shape;173;p27"/>
          <p:cNvSpPr txBox="1"/>
          <p:nvPr/>
        </p:nvSpPr>
        <p:spPr>
          <a:xfrm>
            <a:off x="3131700" y="884350"/>
            <a:ext cx="574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At a Transform Fault Boundary thin linear valleys, and split river beds form here </a:t>
            </a:r>
            <a:endParaRPr sz="1800"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5650"/>
            <a:ext cx="4826958" cy="32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6304" y="3518125"/>
            <a:ext cx="1802001" cy="11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700" y="1775650"/>
            <a:ext cx="3240902" cy="215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9000" y="1938663"/>
            <a:ext cx="2257225" cy="12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942" y="3930500"/>
            <a:ext cx="1528261" cy="10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/>
        </p:nvSpPr>
        <p:spPr>
          <a:xfrm>
            <a:off x="101325" y="220000"/>
            <a:ext cx="6546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Example of a well </a:t>
            </a:r>
            <a:r>
              <a:rPr lang="en" sz="2300"/>
              <a:t>known</a:t>
            </a:r>
            <a:r>
              <a:rPr lang="en" sz="2300"/>
              <a:t> Transform Fault!!</a:t>
            </a:r>
            <a:endParaRPr sz="2300"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775" y="144100"/>
            <a:ext cx="3011375" cy="32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227975" y="3089800"/>
            <a:ext cx="5535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San Andreas Fault is an example of a Transform Fault Boundary.The San Andreas is THE most famous fault in the world!!Its </a:t>
            </a:r>
            <a:r>
              <a:rPr lang="en">
                <a:solidFill>
                  <a:schemeClr val="lt1"/>
                </a:solidFill>
              </a:rPr>
              <a:t>notoriety</a:t>
            </a:r>
            <a:r>
              <a:rPr lang="en">
                <a:solidFill>
                  <a:schemeClr val="lt1"/>
                </a:solidFill>
              </a:rPr>
              <a:t> comes </a:t>
            </a:r>
            <a:r>
              <a:rPr lang="en">
                <a:solidFill>
                  <a:schemeClr val="lt1"/>
                </a:solidFill>
              </a:rPr>
              <a:t>partly</a:t>
            </a:r>
            <a:r>
              <a:rPr lang="en">
                <a:solidFill>
                  <a:schemeClr val="lt1"/>
                </a:solidFill>
              </a:rPr>
              <a:t> from the </a:t>
            </a:r>
            <a:r>
              <a:rPr lang="en">
                <a:solidFill>
                  <a:schemeClr val="lt1"/>
                </a:solidFill>
              </a:rPr>
              <a:t>disastrous</a:t>
            </a:r>
            <a:r>
              <a:rPr lang="en">
                <a:solidFill>
                  <a:schemeClr val="lt1"/>
                </a:solidFill>
              </a:rPr>
              <a:t> 1906 San </a:t>
            </a:r>
            <a:r>
              <a:rPr lang="en">
                <a:solidFill>
                  <a:schemeClr val="lt1"/>
                </a:solidFill>
              </a:rPr>
              <a:t>Francisco</a:t>
            </a:r>
            <a:r>
              <a:rPr lang="en">
                <a:solidFill>
                  <a:schemeClr val="lt1"/>
                </a:solidFill>
              </a:rPr>
              <a:t> earthquake, but rather more importantly because it passes through  right here in our state,California, a highly- populated famous state that is frequently in the news.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050" y="3145387"/>
            <a:ext cx="1474849" cy="13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1588" y="1576875"/>
            <a:ext cx="1820828" cy="136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375" y="923624"/>
            <a:ext cx="2779026" cy="1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9650" y="0"/>
            <a:ext cx="862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What happens at a Convergent boundary?</a:t>
            </a:r>
            <a:endParaRPr sz="2300"/>
          </a:p>
        </p:txBody>
      </p:sp>
      <p:sp>
        <p:nvSpPr>
          <p:cNvPr id="63" name="Google Shape;63;p14"/>
          <p:cNvSpPr txBox="1"/>
          <p:nvPr/>
        </p:nvSpPr>
        <p:spPr>
          <a:xfrm>
            <a:off x="241650" y="742850"/>
            <a:ext cx="446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Convergent Boundaries is </a:t>
            </a:r>
            <a:r>
              <a:rPr lang="en" sz="1600">
                <a:solidFill>
                  <a:schemeClr val="accent2"/>
                </a:solidFill>
              </a:rPr>
              <a:t>when two tectonic plates crash/move/collide towards/into each other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775" y="1468025"/>
            <a:ext cx="5114150" cy="28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85925" y="58575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First type of convergent boundary.</a:t>
            </a:r>
            <a:endParaRPr sz="2300"/>
          </a:p>
        </p:txBody>
      </p:sp>
      <p:sp>
        <p:nvSpPr>
          <p:cNvPr id="70" name="Google Shape;70;p15"/>
          <p:cNvSpPr txBox="1"/>
          <p:nvPr/>
        </p:nvSpPr>
        <p:spPr>
          <a:xfrm>
            <a:off x="254775" y="557550"/>
            <a:ext cx="234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Oceanic-Oceanic </a:t>
            </a:r>
            <a:endParaRPr sz="1700"/>
          </a:p>
        </p:txBody>
      </p:sp>
      <p:sp>
        <p:nvSpPr>
          <p:cNvPr id="71" name="Google Shape;71;p15"/>
          <p:cNvSpPr txBox="1"/>
          <p:nvPr/>
        </p:nvSpPr>
        <p:spPr>
          <a:xfrm>
            <a:off x="3752775" y="746425"/>
            <a:ext cx="4070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Oceanic-Oceanic is when two plates collide into each other,during subduction a plate is formed.</a:t>
            </a:r>
            <a:endParaRPr sz="20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75" y="2470225"/>
            <a:ext cx="3862225" cy="22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09425" y="152800"/>
            <a:ext cx="56607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Second</a:t>
            </a:r>
            <a:r>
              <a:rPr lang="en" sz="2200"/>
              <a:t> type of </a:t>
            </a:r>
            <a:r>
              <a:rPr lang="en" sz="2200"/>
              <a:t>Convergent</a:t>
            </a:r>
            <a:r>
              <a:rPr lang="en" sz="2200"/>
              <a:t> plate boundary.</a:t>
            </a:r>
            <a:endParaRPr sz="2200"/>
          </a:p>
        </p:txBody>
      </p:sp>
      <p:sp>
        <p:nvSpPr>
          <p:cNvPr id="78" name="Google Shape;78;p16"/>
          <p:cNvSpPr txBox="1"/>
          <p:nvPr/>
        </p:nvSpPr>
        <p:spPr>
          <a:xfrm>
            <a:off x="326350" y="686350"/>
            <a:ext cx="4336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Oceanic-Continental</a:t>
            </a:r>
            <a:endParaRPr sz="1700"/>
          </a:p>
        </p:txBody>
      </p:sp>
      <p:sp>
        <p:nvSpPr>
          <p:cNvPr id="79" name="Google Shape;79;p16"/>
          <p:cNvSpPr txBox="1"/>
          <p:nvPr/>
        </p:nvSpPr>
        <p:spPr>
          <a:xfrm>
            <a:off x="264975" y="2613375"/>
            <a:ext cx="38151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Oceanic-Continental is when a Oceanic and continental plate collide,</a:t>
            </a:r>
            <a:r>
              <a:rPr lang="en" sz="1900"/>
              <a:t>except</a:t>
            </a:r>
            <a:r>
              <a:rPr lang="en" sz="1900"/>
              <a:t> the Oceanic plate is denser which causes it to subduct.</a:t>
            </a:r>
            <a:endParaRPr sz="19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700" y="485475"/>
            <a:ext cx="2721499" cy="151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4675" y="2235227"/>
            <a:ext cx="4399150" cy="26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11550" y="87050"/>
            <a:ext cx="8796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The Third type of Convergent boundary is Continental-Continental</a:t>
            </a:r>
            <a:endParaRPr sz="2100"/>
          </a:p>
        </p:txBody>
      </p:sp>
      <p:sp>
        <p:nvSpPr>
          <p:cNvPr id="87" name="Google Shape;87;p17"/>
          <p:cNvSpPr txBox="1"/>
          <p:nvPr/>
        </p:nvSpPr>
        <p:spPr>
          <a:xfrm>
            <a:off x="2433300" y="727050"/>
            <a:ext cx="617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Continental-continental is when two continental plates collide with each other.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75" y="2447650"/>
            <a:ext cx="4215050" cy="242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150" y="1982875"/>
            <a:ext cx="3181052" cy="194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580350" y="568975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193375" y="97275"/>
            <a:ext cx="684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forms at the Oceanic-Oceanic plate boundary?</a:t>
            </a:r>
            <a:endParaRPr sz="2200"/>
          </a:p>
        </p:txBody>
      </p:sp>
      <p:sp>
        <p:nvSpPr>
          <p:cNvPr id="96" name="Google Shape;96;p18"/>
          <p:cNvSpPr txBox="1"/>
          <p:nvPr/>
        </p:nvSpPr>
        <p:spPr>
          <a:xfrm>
            <a:off x="305875" y="1273525"/>
            <a:ext cx="385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Trenches and </a:t>
            </a:r>
            <a:r>
              <a:rPr lang="en" sz="2000">
                <a:solidFill>
                  <a:schemeClr val="dk1"/>
                </a:solidFill>
              </a:rPr>
              <a:t>underwater</a:t>
            </a:r>
            <a:r>
              <a:rPr lang="en" sz="2000">
                <a:solidFill>
                  <a:schemeClr val="dk1"/>
                </a:solidFill>
              </a:rPr>
              <a:t> volcanoes form in the Oceanic-</a:t>
            </a:r>
            <a:r>
              <a:rPr lang="en" sz="2000">
                <a:solidFill>
                  <a:schemeClr val="dk1"/>
                </a:solidFill>
              </a:rPr>
              <a:t>Oceanic</a:t>
            </a:r>
            <a:r>
              <a:rPr lang="en" sz="2000">
                <a:solidFill>
                  <a:schemeClr val="dk1"/>
                </a:solidFill>
              </a:rPr>
              <a:t> plate.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650" y="568975"/>
            <a:ext cx="2648550" cy="2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800" y="2656875"/>
            <a:ext cx="2038860" cy="15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5450" y="1042625"/>
            <a:ext cx="2038851" cy="15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724159"/>
            <a:ext cx="4048108" cy="2266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523450" y="6713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172300" y="271175"/>
            <a:ext cx="670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What forms in the Oceanic-Continental plate boundary</a:t>
            </a:r>
            <a:endParaRPr sz="2100"/>
          </a:p>
        </p:txBody>
      </p:sp>
      <p:sp>
        <p:nvSpPr>
          <p:cNvPr id="107" name="Google Shape;107;p19"/>
          <p:cNvSpPr txBox="1"/>
          <p:nvPr/>
        </p:nvSpPr>
        <p:spPr>
          <a:xfrm>
            <a:off x="234300" y="1345125"/>
            <a:ext cx="418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79275" y="1008350"/>
            <a:ext cx="4329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In the Oceanic-Continental plate boundaries a line of Mountains and </a:t>
            </a:r>
            <a:r>
              <a:rPr lang="en" sz="1800">
                <a:solidFill>
                  <a:schemeClr val="lt1"/>
                </a:solidFill>
              </a:rPr>
              <a:t>Volcanoes</a:t>
            </a:r>
            <a:r>
              <a:rPr lang="en" sz="1800">
                <a:solidFill>
                  <a:schemeClr val="lt1"/>
                </a:solidFill>
              </a:rPr>
              <a:t> form 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71750"/>
            <a:ext cx="3627269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073" y="1345125"/>
            <a:ext cx="3337829" cy="218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224" y="1008350"/>
            <a:ext cx="3225802" cy="241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240525" y="3291225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In the continental-continental plate boundaries the plates “smash” </a:t>
            </a:r>
            <a:r>
              <a:rPr lang="en" sz="1800">
                <a:solidFill>
                  <a:schemeClr val="lt1"/>
                </a:solidFill>
              </a:rPr>
              <a:t>together</a:t>
            </a:r>
            <a:r>
              <a:rPr lang="en" sz="1800">
                <a:solidFill>
                  <a:schemeClr val="lt1"/>
                </a:solidFill>
              </a:rPr>
              <a:t> and create many mountains such as The Himalaya </a:t>
            </a:r>
            <a:r>
              <a:rPr lang="en" sz="1800">
                <a:solidFill>
                  <a:schemeClr val="lt1"/>
                </a:solidFill>
              </a:rPr>
              <a:t>Mountains</a:t>
            </a:r>
            <a:r>
              <a:rPr lang="en" sz="1800">
                <a:solidFill>
                  <a:schemeClr val="lt1"/>
                </a:solidFill>
              </a:rPr>
              <a:t> and The Appalachian Mountains.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157275" y="111000"/>
            <a:ext cx="857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 the </a:t>
            </a:r>
            <a:r>
              <a:rPr lang="en" sz="1800"/>
              <a:t>continental-continental plate boundaries, some things that form are…</a:t>
            </a:r>
            <a:endParaRPr sz="1800"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825" y="1188825"/>
            <a:ext cx="2930972" cy="194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72700"/>
            <a:ext cx="1631224" cy="10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50" y="572700"/>
            <a:ext cx="2645550" cy="17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8800" y="1660175"/>
            <a:ext cx="2278001" cy="1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/>
        </p:nvSpPr>
        <p:spPr>
          <a:xfrm>
            <a:off x="175775" y="286775"/>
            <a:ext cx="836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</a:rPr>
              <a:t>Divergent Boundary </a:t>
            </a:r>
            <a:endParaRPr sz="3800">
              <a:solidFill>
                <a:schemeClr val="lt1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71" y="153224"/>
            <a:ext cx="3567953" cy="20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800" y="1161125"/>
            <a:ext cx="2511124" cy="155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69850" y="1422225"/>
            <a:ext cx="356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