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layfair Display Medium"/>
      <p:regular r:id="rId22"/>
      <p:bold r:id="rId23"/>
      <p:italic r:id="rId24"/>
      <p:boldItalic r:id="rId25"/>
    </p:embeddedFont>
    <p:embeddedFont>
      <p:font typeface="Signika"/>
      <p:regular r:id="rId26"/>
      <p:bold r:id="rId27"/>
    </p:embeddedFont>
    <p:embeddedFont>
      <p:font typeface="Playfair Display"/>
      <p:regular r:id="rId28"/>
      <p:bold r:id="rId29"/>
      <p:italic r:id="rId30"/>
      <p:boldItalic r:id="rId31"/>
    </p:embeddedFont>
    <p:embeddedFont>
      <p:font typeface="EB Garamond"/>
      <p:regular r:id="rId32"/>
      <p:bold r:id="rId33"/>
      <p:italic r:id="rId34"/>
      <p:boldItalic r:id="rId35"/>
    </p:embeddedFont>
    <p:embeddedFont>
      <p:font typeface="Average"/>
      <p:regular r:id="rId36"/>
    </p:embeddedFont>
    <p:embeddedFont>
      <p:font typeface="Playfair Display SemiBold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SemiBold-boldItalic.fntdata"/><Relationship Id="rId20" Type="http://schemas.openxmlformats.org/officeDocument/2006/relationships/slide" Target="slides/slide15.xml"/><Relationship Id="rId22" Type="http://schemas.openxmlformats.org/officeDocument/2006/relationships/font" Target="fonts/PlayfairDisplayMedium-regular.fntdata"/><Relationship Id="rId21" Type="http://schemas.openxmlformats.org/officeDocument/2006/relationships/slide" Target="slides/slide16.xml"/><Relationship Id="rId24" Type="http://schemas.openxmlformats.org/officeDocument/2006/relationships/font" Target="fonts/PlayfairDisplayMedium-italic.fntdata"/><Relationship Id="rId23" Type="http://schemas.openxmlformats.org/officeDocument/2006/relationships/font" Target="fonts/PlayfairDisplay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ignika-regular.fntdata"/><Relationship Id="rId25" Type="http://schemas.openxmlformats.org/officeDocument/2006/relationships/font" Target="fonts/PlayfairDisplayMedium-boldItalic.fntdata"/><Relationship Id="rId28" Type="http://schemas.openxmlformats.org/officeDocument/2006/relationships/font" Target="fonts/PlayfairDisplay-regular.fntdata"/><Relationship Id="rId27" Type="http://schemas.openxmlformats.org/officeDocument/2006/relationships/font" Target="fonts/Signik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-boldItalic.fntdata"/><Relationship Id="rId30" Type="http://schemas.openxmlformats.org/officeDocument/2006/relationships/font" Target="fonts/PlayfairDisplay-italic.fntdata"/><Relationship Id="rId11" Type="http://schemas.openxmlformats.org/officeDocument/2006/relationships/slide" Target="slides/slide6.xml"/><Relationship Id="rId33" Type="http://schemas.openxmlformats.org/officeDocument/2006/relationships/font" Target="fonts/EBGaramond-bold.fntdata"/><Relationship Id="rId10" Type="http://schemas.openxmlformats.org/officeDocument/2006/relationships/slide" Target="slides/slide5.xml"/><Relationship Id="rId32" Type="http://schemas.openxmlformats.org/officeDocument/2006/relationships/font" Target="fonts/EBGaramond-regular.fntdata"/><Relationship Id="rId13" Type="http://schemas.openxmlformats.org/officeDocument/2006/relationships/slide" Target="slides/slide8.xml"/><Relationship Id="rId35" Type="http://schemas.openxmlformats.org/officeDocument/2006/relationships/font" Target="fonts/EBGaramond-boldItalic.fntdata"/><Relationship Id="rId12" Type="http://schemas.openxmlformats.org/officeDocument/2006/relationships/slide" Target="slides/slide7.xml"/><Relationship Id="rId34" Type="http://schemas.openxmlformats.org/officeDocument/2006/relationships/font" Target="fonts/EBGaramond-italic.fntdata"/><Relationship Id="rId15" Type="http://schemas.openxmlformats.org/officeDocument/2006/relationships/slide" Target="slides/slide10.xml"/><Relationship Id="rId37" Type="http://schemas.openxmlformats.org/officeDocument/2006/relationships/font" Target="fonts/PlayfairDisplaySemiBold-regular.fntdata"/><Relationship Id="rId14" Type="http://schemas.openxmlformats.org/officeDocument/2006/relationships/slide" Target="slides/slide9.xml"/><Relationship Id="rId36" Type="http://schemas.openxmlformats.org/officeDocument/2006/relationships/font" Target="fonts/Average-regular.fntdata"/><Relationship Id="rId17" Type="http://schemas.openxmlformats.org/officeDocument/2006/relationships/slide" Target="slides/slide12.xml"/><Relationship Id="rId39" Type="http://schemas.openxmlformats.org/officeDocument/2006/relationships/font" Target="fonts/PlayfairDisplaySemiBold-italic.fntdata"/><Relationship Id="rId16" Type="http://schemas.openxmlformats.org/officeDocument/2006/relationships/slide" Target="slides/slide11.xml"/><Relationship Id="rId38" Type="http://schemas.openxmlformats.org/officeDocument/2006/relationships/font" Target="fonts/PlayfairDisplaySemiBold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</a:t>
            </a:r>
            <a:r>
              <a:rPr b="1" lang="en" sz="1400">
                <a:solidFill>
                  <a:schemeClr val="dk1"/>
                </a:solidFill>
              </a:rPr>
              <a:t>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Slide #1: Convergent Boundary (title with picture)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70a1ecb8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70a1ecb8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#10: What happens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70a1ecb8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70a1ecb8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#11: What forms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70a1ecb8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70a1ecb8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#12: Well known example of landform created at a Divergent Boundary.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70a1ecb8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70a1ecb8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#13: Transform Fault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70a1ecb8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70a1ecb8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#14: What happens at a Transform Fault Boundary?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70a1ecb8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70a1ecb8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#15: What forms at a Transform Fault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70a1ecb8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70a1ecb8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#16: Example of a well-known Transform fault and a few facts about it.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70a1ecb8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70a1ecb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Slide #2: </a:t>
            </a:r>
            <a:r>
              <a:rPr lang="en" sz="1400">
                <a:solidFill>
                  <a:schemeClr val="dk1"/>
                </a:solidFill>
              </a:rPr>
              <a:t>What happens at a Convergent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70a1ecb8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70a1ecb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#3: First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70a1ecb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70a1ecb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#4: Second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70a1ecb8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70a1ecb8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#5: Third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70a1ecb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70a1ecb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#6: What forms at the 1st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70a1ecb8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70a1ecb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#7: What forms at the 2nd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70a1ecb8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70a1ecb8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#8: What forms at the 3rd Convergent Boundary? – Give well known example of landform created at this boundary.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70a1ecb8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70a1ecb8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#9:Divergent Boundary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666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62150"/>
            <a:ext cx="6259200" cy="11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latin typeface="Times New Roman"/>
                <a:ea typeface="Times New Roman"/>
                <a:cs typeface="Times New Roman"/>
                <a:sym typeface="Times New Roman"/>
              </a:rPr>
              <a:t>Convergent </a:t>
            </a:r>
            <a:r>
              <a:rPr lang="en" sz="4600">
                <a:latin typeface="Times New Roman"/>
                <a:ea typeface="Times New Roman"/>
                <a:cs typeface="Times New Roman"/>
                <a:sym typeface="Times New Roman"/>
              </a:rPr>
              <a:t>Boundary</a:t>
            </a:r>
            <a:endParaRPr sz="4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7640475" y="4322775"/>
            <a:ext cx="1433700" cy="6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By Jayna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89925" y="3457275"/>
            <a:ext cx="1736700" cy="14028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018725" y="3457275"/>
            <a:ext cx="1736700" cy="1402800"/>
          </a:xfrm>
          <a:prstGeom prst="rect">
            <a:avLst/>
          </a:prstGeom>
          <a:solidFill>
            <a:srgbClr val="B45F06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189925" y="3152475"/>
            <a:ext cx="1736700" cy="3810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2018725" y="3152475"/>
            <a:ext cx="1736700" cy="3810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" name="Google Shape;60;p13"/>
          <p:cNvCxnSpPr/>
          <p:nvPr/>
        </p:nvCxnSpPr>
        <p:spPr>
          <a:xfrm>
            <a:off x="667050" y="3361825"/>
            <a:ext cx="6585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" name="Google Shape;61;p13"/>
          <p:cNvCxnSpPr/>
          <p:nvPr/>
        </p:nvCxnSpPr>
        <p:spPr>
          <a:xfrm rot="10800000">
            <a:off x="2352375" y="3371625"/>
            <a:ext cx="824400" cy="93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" name="Google Shape;62;p13"/>
          <p:cNvCxnSpPr/>
          <p:nvPr/>
        </p:nvCxnSpPr>
        <p:spPr>
          <a:xfrm>
            <a:off x="562100" y="3800800"/>
            <a:ext cx="925500" cy="620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1725" y="752175"/>
            <a:ext cx="2428875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6666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Divergent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9" name="Google Shape;2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Divergent boundary is where plates move away from each other.</a:t>
            </a:r>
            <a:endParaRPr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0" name="Google Shape;2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6450" y="2319360"/>
            <a:ext cx="5197475" cy="230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"/>
          <p:cNvSpPr txBox="1"/>
          <p:nvPr>
            <p:ph idx="1" type="body"/>
          </p:nvPr>
        </p:nvSpPr>
        <p:spPr>
          <a:xfrm>
            <a:off x="342475" y="4230575"/>
            <a:ext cx="8435700" cy="8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divergent boundary forms mountain ranges called oceanic </a:t>
            </a:r>
            <a:r>
              <a:rPr lang="en"/>
              <a:t>spreading</a:t>
            </a:r>
            <a:r>
              <a:rPr lang="en"/>
              <a:t> ridges</a:t>
            </a:r>
            <a:endParaRPr/>
          </a:p>
        </p:txBody>
      </p:sp>
      <p:pic>
        <p:nvPicPr>
          <p:cNvPr id="226" name="Google Shape;2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304800"/>
            <a:ext cx="5040575" cy="378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6666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 txBox="1"/>
          <p:nvPr>
            <p:ph type="title"/>
          </p:nvPr>
        </p:nvSpPr>
        <p:spPr>
          <a:xfrm>
            <a:off x="2509500" y="4301700"/>
            <a:ext cx="6634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Mid-atlantic Ridge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232" name="Google Shape;2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914400"/>
            <a:ext cx="3823959" cy="238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6666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5"/>
          <p:cNvSpPr txBox="1"/>
          <p:nvPr/>
        </p:nvSpPr>
        <p:spPr>
          <a:xfrm>
            <a:off x="285350" y="253025"/>
            <a:ext cx="8616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Transform Fault</a:t>
            </a:r>
            <a:endParaRPr sz="28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pic>
        <p:nvPicPr>
          <p:cNvPr id="238" name="Google Shape;2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021025"/>
            <a:ext cx="7057910" cy="397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5"/>
          <p:cNvSpPr txBox="1"/>
          <p:nvPr/>
        </p:nvSpPr>
        <p:spPr>
          <a:xfrm>
            <a:off x="3673000" y="2905875"/>
            <a:ext cx="549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6666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Plates slide past </a:t>
            </a:r>
            <a:r>
              <a:rPr lang="en">
                <a:solidFill>
                  <a:srgbClr val="FFFFFF"/>
                </a:solidFill>
              </a:rPr>
              <a:t>each other</a:t>
            </a:r>
            <a:r>
              <a:rPr lang="en">
                <a:solidFill>
                  <a:srgbClr val="FFFFFF"/>
                </a:solidFill>
              </a:rPr>
              <a:t> in a fault </a:t>
            </a:r>
            <a:r>
              <a:rPr lang="en">
                <a:solidFill>
                  <a:srgbClr val="FFFFFF"/>
                </a:solidFill>
              </a:rPr>
              <a:t>boundary</a:t>
            </a:r>
            <a:r>
              <a:rPr lang="en">
                <a:solidFill>
                  <a:srgbClr val="FFFFFF"/>
                </a:solidFill>
              </a:rPr>
              <a:t>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45" name="Google Shape;2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5950" y="95125"/>
            <a:ext cx="6973102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6666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26000" cy="265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7"/>
          <p:cNvSpPr txBox="1"/>
          <p:nvPr/>
        </p:nvSpPr>
        <p:spPr>
          <a:xfrm>
            <a:off x="5371600" y="4003275"/>
            <a:ext cx="2948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EB Garamond"/>
                <a:ea typeface="EB Garamond"/>
                <a:cs typeface="EB Garamond"/>
                <a:sym typeface="EB Garamond"/>
              </a:rPr>
              <a:t>Earthquakes form at fault boundary.</a:t>
            </a:r>
            <a:endParaRPr sz="19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096000" cy="40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8"/>
          <p:cNvSpPr txBox="1"/>
          <p:nvPr>
            <p:ph idx="1" type="body"/>
          </p:nvPr>
        </p:nvSpPr>
        <p:spPr>
          <a:xfrm>
            <a:off x="3131100" y="44591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The san andreas fault is a well </a:t>
            </a:r>
            <a:r>
              <a:rPr lang="en">
                <a:solidFill>
                  <a:srgbClr val="FFFFFF"/>
                </a:solidFill>
              </a:rPr>
              <a:t>known</a:t>
            </a:r>
            <a:r>
              <a:rPr lang="en">
                <a:solidFill>
                  <a:srgbClr val="FFFFFF"/>
                </a:solidFill>
              </a:rPr>
              <a:t> fault boundary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9EAFB8"/>
            </a:gs>
            <a:gs pos="100000">
              <a:srgbClr val="616D7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4713150" y="167125"/>
            <a:ext cx="4322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What happens at a Convergent Boundary?</a:t>
            </a:r>
            <a:endParaRPr sz="30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523925" y="1931675"/>
            <a:ext cx="2557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ignika"/>
                <a:ea typeface="Signika"/>
                <a:cs typeface="Signika"/>
                <a:sym typeface="Signika"/>
              </a:rPr>
              <a:t>What happens is 2 </a:t>
            </a:r>
            <a:r>
              <a:rPr lang="en" sz="1800">
                <a:latin typeface="Signika"/>
                <a:ea typeface="Signika"/>
                <a:cs typeface="Signika"/>
                <a:sym typeface="Signika"/>
              </a:rPr>
              <a:t>plates move toward each other and crash.</a:t>
            </a:r>
            <a:endParaRPr sz="1800"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4665400" y="3411650"/>
            <a:ext cx="1841700" cy="16221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6799000" y="3411650"/>
            <a:ext cx="1841700" cy="16221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4665400" y="2947475"/>
            <a:ext cx="1841700" cy="4641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6799000" y="2947475"/>
            <a:ext cx="1841700" cy="4641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4" name="Google Shape;74;p14"/>
          <p:cNvCxnSpPr/>
          <p:nvPr/>
        </p:nvCxnSpPr>
        <p:spPr>
          <a:xfrm>
            <a:off x="4789500" y="3974650"/>
            <a:ext cx="1364700" cy="362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" name="Google Shape;75;p14"/>
          <p:cNvCxnSpPr/>
          <p:nvPr/>
        </p:nvCxnSpPr>
        <p:spPr>
          <a:xfrm flipH="1">
            <a:off x="7184350" y="3888775"/>
            <a:ext cx="1107300" cy="448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154950" y="182100"/>
            <a:ext cx="4665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layfair Display"/>
                <a:ea typeface="Playfair Display"/>
                <a:cs typeface="Playfair Display"/>
                <a:sym typeface="Playfair Display"/>
              </a:rPr>
              <a:t>Oceanic - Oceanic</a:t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1" name="Google Shape;81;p15"/>
          <p:cNvSpPr/>
          <p:nvPr/>
        </p:nvSpPr>
        <p:spPr>
          <a:xfrm>
            <a:off x="-925" y="3594500"/>
            <a:ext cx="4479900" cy="6774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 rot="612901">
            <a:off x="113653" y="3117234"/>
            <a:ext cx="581924" cy="601458"/>
          </a:xfrm>
          <a:prstGeom prst="rtTriangle">
            <a:avLst/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 rot="612901">
            <a:off x="570853" y="3117234"/>
            <a:ext cx="581924" cy="601458"/>
          </a:xfrm>
          <a:prstGeom prst="rtTriangle">
            <a:avLst/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 rot="612901">
            <a:off x="1104253" y="3117234"/>
            <a:ext cx="581924" cy="601458"/>
          </a:xfrm>
          <a:prstGeom prst="rtTriangle">
            <a:avLst/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 rot="612901">
            <a:off x="1637653" y="3117234"/>
            <a:ext cx="581924" cy="601458"/>
          </a:xfrm>
          <a:prstGeom prst="rtTriangle">
            <a:avLst/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 rot="612901">
            <a:off x="2247253" y="3117234"/>
            <a:ext cx="581924" cy="601458"/>
          </a:xfrm>
          <a:prstGeom prst="rtTriangle">
            <a:avLst/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 rot="1957513">
            <a:off x="2856838" y="3117291"/>
            <a:ext cx="582036" cy="601341"/>
          </a:xfrm>
          <a:prstGeom prst="rtTriangle">
            <a:avLst/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 rot="1411469">
            <a:off x="3466456" y="3117158"/>
            <a:ext cx="581749" cy="601487"/>
          </a:xfrm>
          <a:prstGeom prst="rtTriangle">
            <a:avLst/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/>
          <p:nvPr/>
        </p:nvSpPr>
        <p:spPr>
          <a:xfrm flipH="1" rot="-2427660">
            <a:off x="4267054" y="3300513"/>
            <a:ext cx="624566" cy="601399"/>
          </a:xfrm>
          <a:prstGeom prst="rtTriangle">
            <a:avLst/>
          </a:prstGeom>
          <a:solidFill>
            <a:srgbClr val="45818E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flipH="1" rot="-1954985">
            <a:off x="4648532" y="3148060"/>
            <a:ext cx="624487" cy="601524"/>
          </a:xfrm>
          <a:prstGeom prst="rtTriangle">
            <a:avLst/>
          </a:prstGeom>
          <a:solidFill>
            <a:srgbClr val="45818E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/>
          <p:nvPr/>
        </p:nvSpPr>
        <p:spPr>
          <a:xfrm flipH="1" rot="-2427660">
            <a:off x="4877004" y="3452913"/>
            <a:ext cx="624566" cy="601399"/>
          </a:xfrm>
          <a:prstGeom prst="rtTriangle">
            <a:avLst/>
          </a:prstGeom>
          <a:solidFill>
            <a:srgbClr val="45818E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/>
          <p:nvPr/>
        </p:nvSpPr>
        <p:spPr>
          <a:xfrm flipH="1" rot="-2427660">
            <a:off x="5410404" y="3224313"/>
            <a:ext cx="624566" cy="601399"/>
          </a:xfrm>
          <a:prstGeom prst="rtTriangle">
            <a:avLst/>
          </a:prstGeom>
          <a:solidFill>
            <a:srgbClr val="45818E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 flipH="1" rot="-2427660">
            <a:off x="5562804" y="3452913"/>
            <a:ext cx="624566" cy="601399"/>
          </a:xfrm>
          <a:prstGeom prst="rtTriangle">
            <a:avLst/>
          </a:prstGeom>
          <a:solidFill>
            <a:srgbClr val="45818E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 flipH="1" rot="-2427660">
            <a:off x="6401004" y="3300513"/>
            <a:ext cx="624566" cy="601399"/>
          </a:xfrm>
          <a:prstGeom prst="rtTriangle">
            <a:avLst/>
          </a:prstGeom>
          <a:solidFill>
            <a:srgbClr val="45818E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/>
          <p:nvPr/>
        </p:nvSpPr>
        <p:spPr>
          <a:xfrm flipH="1" rot="-2189078">
            <a:off x="7163000" y="3224355"/>
            <a:ext cx="624614" cy="601517"/>
          </a:xfrm>
          <a:prstGeom prst="rtTriangle">
            <a:avLst/>
          </a:prstGeom>
          <a:solidFill>
            <a:srgbClr val="45818E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4478975" y="3594500"/>
            <a:ext cx="4694400" cy="677400"/>
          </a:xfrm>
          <a:prstGeom prst="rect">
            <a:avLst/>
          </a:prstGeom>
          <a:solidFill>
            <a:srgbClr val="45818E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-925" y="4280300"/>
            <a:ext cx="4479900" cy="820200"/>
          </a:xfrm>
          <a:prstGeom prst="rect">
            <a:avLst/>
          </a:prstGeom>
          <a:solidFill>
            <a:srgbClr val="1C4587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4478975" y="4289925"/>
            <a:ext cx="4694400" cy="820200"/>
          </a:xfrm>
          <a:prstGeom prst="rect">
            <a:avLst/>
          </a:prstGeom>
          <a:solidFill>
            <a:srgbClr val="45818E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9" name="Google Shape;99;p15"/>
          <p:cNvCxnSpPr/>
          <p:nvPr/>
        </p:nvCxnSpPr>
        <p:spPr>
          <a:xfrm>
            <a:off x="800650" y="4652175"/>
            <a:ext cx="2261700" cy="47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" name="Google Shape;100;p15"/>
          <p:cNvCxnSpPr/>
          <p:nvPr/>
        </p:nvCxnSpPr>
        <p:spPr>
          <a:xfrm rot="10800000">
            <a:off x="5043525" y="4699875"/>
            <a:ext cx="2185500" cy="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1" name="Google Shape;101;p15"/>
          <p:cNvSpPr txBox="1"/>
          <p:nvPr/>
        </p:nvSpPr>
        <p:spPr>
          <a:xfrm>
            <a:off x="3949750" y="1531725"/>
            <a:ext cx="469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ignika"/>
                <a:ea typeface="Signika"/>
                <a:cs typeface="Signika"/>
                <a:sym typeface="Signika"/>
              </a:rPr>
              <a:t>Oceanic-Oceanic is when 2 oceans collide</a:t>
            </a:r>
            <a:endParaRPr sz="1800">
              <a:latin typeface="Signika"/>
              <a:ea typeface="Signika"/>
              <a:cs typeface="Signika"/>
              <a:sym typeface="Signika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675" y="869063"/>
            <a:ext cx="2382684" cy="1787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/>
        </p:nvSpPr>
        <p:spPr>
          <a:xfrm>
            <a:off x="154950" y="182100"/>
            <a:ext cx="4665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layfair Display"/>
                <a:ea typeface="Playfair Display"/>
                <a:cs typeface="Playfair Display"/>
                <a:sym typeface="Playfair Display"/>
              </a:rPr>
              <a:t>Oceanic - </a:t>
            </a:r>
            <a:r>
              <a:rPr lang="en" sz="3000">
                <a:latin typeface="Playfair Display"/>
                <a:ea typeface="Playfair Display"/>
                <a:cs typeface="Playfair Display"/>
                <a:sym typeface="Playfair Display"/>
              </a:rPr>
              <a:t>Continental</a:t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-925" y="3594500"/>
            <a:ext cx="4479900" cy="6774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 rot="612901">
            <a:off x="113653" y="3117234"/>
            <a:ext cx="581924" cy="601458"/>
          </a:xfrm>
          <a:prstGeom prst="rtTriangle">
            <a:avLst/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 rot="612901">
            <a:off x="570853" y="3117234"/>
            <a:ext cx="581924" cy="601458"/>
          </a:xfrm>
          <a:prstGeom prst="rtTriangle">
            <a:avLst/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 rot="612901">
            <a:off x="1104253" y="3117234"/>
            <a:ext cx="581924" cy="601458"/>
          </a:xfrm>
          <a:prstGeom prst="rtTriangle">
            <a:avLst/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 rot="612901">
            <a:off x="1637653" y="3117234"/>
            <a:ext cx="581924" cy="601458"/>
          </a:xfrm>
          <a:prstGeom prst="rtTriangle">
            <a:avLst/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 rot="612901">
            <a:off x="2247253" y="3117234"/>
            <a:ext cx="581924" cy="601458"/>
          </a:xfrm>
          <a:prstGeom prst="rtTriangle">
            <a:avLst/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6"/>
          <p:cNvSpPr/>
          <p:nvPr/>
        </p:nvSpPr>
        <p:spPr>
          <a:xfrm rot="1957513">
            <a:off x="2828213" y="3250891"/>
            <a:ext cx="582036" cy="601341"/>
          </a:xfrm>
          <a:prstGeom prst="rtTriangle">
            <a:avLst/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 rot="1411469">
            <a:off x="3466456" y="3117158"/>
            <a:ext cx="581749" cy="601487"/>
          </a:xfrm>
          <a:prstGeom prst="rtTriangle">
            <a:avLst/>
          </a:prstGeom>
          <a:solidFill>
            <a:srgbClr val="3C78D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-925" y="4280300"/>
            <a:ext cx="4479900" cy="820200"/>
          </a:xfrm>
          <a:prstGeom prst="rect">
            <a:avLst/>
          </a:prstGeom>
          <a:solidFill>
            <a:srgbClr val="1C4587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7" name="Google Shape;117;p16"/>
          <p:cNvCxnSpPr/>
          <p:nvPr/>
        </p:nvCxnSpPr>
        <p:spPr>
          <a:xfrm>
            <a:off x="800650" y="4652175"/>
            <a:ext cx="2261700" cy="47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8" name="Google Shape;118;p16"/>
          <p:cNvSpPr/>
          <p:nvPr/>
        </p:nvSpPr>
        <p:spPr>
          <a:xfrm>
            <a:off x="4478975" y="4265925"/>
            <a:ext cx="4648200" cy="820200"/>
          </a:xfrm>
          <a:prstGeom prst="rect">
            <a:avLst/>
          </a:prstGeom>
          <a:solidFill>
            <a:srgbClr val="A61C00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6"/>
          <p:cNvSpPr/>
          <p:nvPr/>
        </p:nvSpPr>
        <p:spPr>
          <a:xfrm rot="6690423">
            <a:off x="7253062" y="2963628"/>
            <a:ext cx="1897627" cy="1911000"/>
          </a:xfrm>
          <a:prstGeom prst="chord">
            <a:avLst>
              <a:gd fmla="val 2700000" name="adj1"/>
              <a:gd fmla="val 16200000" name="adj2"/>
            </a:avLst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6"/>
          <p:cNvSpPr/>
          <p:nvPr/>
        </p:nvSpPr>
        <p:spPr>
          <a:xfrm rot="6690423">
            <a:off x="5697312" y="2963628"/>
            <a:ext cx="1897627" cy="1911000"/>
          </a:xfrm>
          <a:prstGeom prst="chord">
            <a:avLst>
              <a:gd fmla="val 2700000" name="adj1"/>
              <a:gd fmla="val 16200000" name="adj2"/>
            </a:avLst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6469000" y="1808475"/>
            <a:ext cx="210000" cy="1269300"/>
          </a:xfrm>
          <a:prstGeom prst="flowChartAlternateProcess">
            <a:avLst/>
          </a:prstGeom>
          <a:solidFill>
            <a:srgbClr val="B45F06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8069200" y="2113275"/>
            <a:ext cx="210000" cy="1269300"/>
          </a:xfrm>
          <a:prstGeom prst="flowChartAlternateProcess">
            <a:avLst/>
          </a:prstGeom>
          <a:solidFill>
            <a:srgbClr val="B45F06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6182725" y="1378575"/>
            <a:ext cx="679500" cy="73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6563725" y="1530975"/>
            <a:ext cx="679500" cy="73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5954125" y="1607175"/>
            <a:ext cx="679500" cy="73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5954125" y="1073775"/>
            <a:ext cx="679500" cy="73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6639925" y="1149975"/>
            <a:ext cx="679500" cy="73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5573125" y="1378575"/>
            <a:ext cx="679500" cy="73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6411325" y="845175"/>
            <a:ext cx="679500" cy="73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6"/>
          <p:cNvSpPr/>
          <p:nvPr/>
        </p:nvSpPr>
        <p:spPr>
          <a:xfrm>
            <a:off x="6944725" y="1530975"/>
            <a:ext cx="679500" cy="73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7859125" y="1683375"/>
            <a:ext cx="679500" cy="7347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8240125" y="1759575"/>
            <a:ext cx="679500" cy="7347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6"/>
          <p:cNvSpPr/>
          <p:nvPr/>
        </p:nvSpPr>
        <p:spPr>
          <a:xfrm>
            <a:off x="7401925" y="1835775"/>
            <a:ext cx="679500" cy="7347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6"/>
          <p:cNvSpPr/>
          <p:nvPr/>
        </p:nvSpPr>
        <p:spPr>
          <a:xfrm>
            <a:off x="8163925" y="1454775"/>
            <a:ext cx="679500" cy="7347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7554325" y="1378575"/>
            <a:ext cx="679500" cy="7347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7935325" y="1226175"/>
            <a:ext cx="679500" cy="7347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6"/>
          <p:cNvSpPr/>
          <p:nvPr/>
        </p:nvSpPr>
        <p:spPr>
          <a:xfrm>
            <a:off x="4484125" y="3640650"/>
            <a:ext cx="1534500" cy="6312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25" y="904901"/>
            <a:ext cx="2624175" cy="1867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16"/>
          <p:cNvCxnSpPr/>
          <p:nvPr/>
        </p:nvCxnSpPr>
        <p:spPr>
          <a:xfrm flipH="1">
            <a:off x="5324725" y="4614075"/>
            <a:ext cx="1994700" cy="123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0" name="Google Shape;140;p16"/>
          <p:cNvSpPr txBox="1"/>
          <p:nvPr/>
        </p:nvSpPr>
        <p:spPr>
          <a:xfrm>
            <a:off x="3765463" y="2027475"/>
            <a:ext cx="1732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ignika"/>
                <a:ea typeface="Signika"/>
                <a:cs typeface="Signika"/>
                <a:sym typeface="Signika"/>
              </a:rPr>
              <a:t>When ocean and continental plates collide</a:t>
            </a:r>
            <a:endParaRPr>
              <a:latin typeface="Signika"/>
              <a:ea typeface="Signika"/>
              <a:cs typeface="Signika"/>
              <a:sym typeface="Signik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/>
          <p:nvPr/>
        </p:nvSpPr>
        <p:spPr>
          <a:xfrm>
            <a:off x="228100" y="262550"/>
            <a:ext cx="521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154950" y="182100"/>
            <a:ext cx="4665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Continental</a:t>
            </a:r>
            <a:r>
              <a:rPr lang="en" sz="3000">
                <a:latin typeface="Playfair Display"/>
                <a:ea typeface="Playfair Display"/>
                <a:cs typeface="Playfair Display"/>
                <a:sym typeface="Playfair Display"/>
              </a:rPr>
              <a:t> - Continental</a:t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4283725" y="4265925"/>
            <a:ext cx="4843500" cy="820200"/>
          </a:xfrm>
          <a:prstGeom prst="rect">
            <a:avLst/>
          </a:prstGeom>
          <a:solidFill>
            <a:srgbClr val="A61C00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7"/>
          <p:cNvSpPr/>
          <p:nvPr/>
        </p:nvSpPr>
        <p:spPr>
          <a:xfrm rot="6690423">
            <a:off x="7253062" y="2963628"/>
            <a:ext cx="1897627" cy="1911000"/>
          </a:xfrm>
          <a:prstGeom prst="chord">
            <a:avLst>
              <a:gd fmla="val 2700000" name="adj1"/>
              <a:gd fmla="val 16200000" name="adj2"/>
            </a:avLst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 rot="6690423">
            <a:off x="5697312" y="2963628"/>
            <a:ext cx="1897627" cy="1911000"/>
          </a:xfrm>
          <a:prstGeom prst="chord">
            <a:avLst>
              <a:gd fmla="val 2700000" name="adj1"/>
              <a:gd fmla="val 16200000" name="adj2"/>
            </a:avLst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6469000" y="1808475"/>
            <a:ext cx="210000" cy="1269300"/>
          </a:xfrm>
          <a:prstGeom prst="flowChartAlternateProcess">
            <a:avLst/>
          </a:prstGeom>
          <a:solidFill>
            <a:srgbClr val="B45F06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8069200" y="2113275"/>
            <a:ext cx="210000" cy="1269300"/>
          </a:xfrm>
          <a:prstGeom prst="flowChartAlternateProcess">
            <a:avLst/>
          </a:prstGeom>
          <a:solidFill>
            <a:srgbClr val="B45F06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6182725" y="1378575"/>
            <a:ext cx="679500" cy="73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6563725" y="1530975"/>
            <a:ext cx="679500" cy="73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5954125" y="1607175"/>
            <a:ext cx="679500" cy="73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7"/>
          <p:cNvSpPr/>
          <p:nvPr/>
        </p:nvSpPr>
        <p:spPr>
          <a:xfrm>
            <a:off x="5954125" y="1073775"/>
            <a:ext cx="679500" cy="73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7"/>
          <p:cNvSpPr/>
          <p:nvPr/>
        </p:nvSpPr>
        <p:spPr>
          <a:xfrm>
            <a:off x="6639925" y="1149975"/>
            <a:ext cx="679500" cy="73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7"/>
          <p:cNvSpPr/>
          <p:nvPr/>
        </p:nvSpPr>
        <p:spPr>
          <a:xfrm>
            <a:off x="5573125" y="1378575"/>
            <a:ext cx="679500" cy="73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7"/>
          <p:cNvSpPr/>
          <p:nvPr/>
        </p:nvSpPr>
        <p:spPr>
          <a:xfrm>
            <a:off x="6411325" y="845175"/>
            <a:ext cx="679500" cy="73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"/>
          <p:cNvSpPr/>
          <p:nvPr/>
        </p:nvSpPr>
        <p:spPr>
          <a:xfrm>
            <a:off x="6944725" y="1530975"/>
            <a:ext cx="679500" cy="7347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"/>
          <p:cNvSpPr/>
          <p:nvPr/>
        </p:nvSpPr>
        <p:spPr>
          <a:xfrm>
            <a:off x="7859125" y="1683375"/>
            <a:ext cx="679500" cy="7347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7"/>
          <p:cNvSpPr/>
          <p:nvPr/>
        </p:nvSpPr>
        <p:spPr>
          <a:xfrm>
            <a:off x="8240125" y="1759575"/>
            <a:ext cx="679500" cy="7347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"/>
          <p:cNvSpPr/>
          <p:nvPr/>
        </p:nvSpPr>
        <p:spPr>
          <a:xfrm>
            <a:off x="7401925" y="1835775"/>
            <a:ext cx="679500" cy="7347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7"/>
          <p:cNvSpPr/>
          <p:nvPr/>
        </p:nvSpPr>
        <p:spPr>
          <a:xfrm>
            <a:off x="8163925" y="1454775"/>
            <a:ext cx="679500" cy="7347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7"/>
          <p:cNvSpPr/>
          <p:nvPr/>
        </p:nvSpPr>
        <p:spPr>
          <a:xfrm>
            <a:off x="7554325" y="1378575"/>
            <a:ext cx="679500" cy="7347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7"/>
          <p:cNvSpPr/>
          <p:nvPr/>
        </p:nvSpPr>
        <p:spPr>
          <a:xfrm>
            <a:off x="7935325" y="1226175"/>
            <a:ext cx="679500" cy="7347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7"/>
          <p:cNvSpPr/>
          <p:nvPr/>
        </p:nvSpPr>
        <p:spPr>
          <a:xfrm>
            <a:off x="4286325" y="3640650"/>
            <a:ext cx="1732200" cy="6312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7" name="Google Shape;167;p17"/>
          <p:cNvCxnSpPr/>
          <p:nvPr/>
        </p:nvCxnSpPr>
        <p:spPr>
          <a:xfrm rot="10800000">
            <a:off x="5152425" y="4424250"/>
            <a:ext cx="2166900" cy="342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8" name="Google Shape;168;p17"/>
          <p:cNvSpPr txBox="1"/>
          <p:nvPr/>
        </p:nvSpPr>
        <p:spPr>
          <a:xfrm>
            <a:off x="3765463" y="2027475"/>
            <a:ext cx="173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ignika"/>
                <a:ea typeface="Signika"/>
                <a:cs typeface="Signika"/>
                <a:sym typeface="Signika"/>
              </a:rPr>
              <a:t>When 2 continental plates collide</a:t>
            </a:r>
            <a:endParaRPr>
              <a:latin typeface="Signika"/>
              <a:ea typeface="Signika"/>
              <a:cs typeface="Signika"/>
              <a:sym typeface="Signika"/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0" y="4284950"/>
            <a:ext cx="4286400" cy="820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7"/>
          <p:cNvSpPr/>
          <p:nvPr/>
        </p:nvSpPr>
        <p:spPr>
          <a:xfrm>
            <a:off x="199475" y="4060250"/>
            <a:ext cx="1269300" cy="467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7"/>
          <p:cNvSpPr/>
          <p:nvPr/>
        </p:nvSpPr>
        <p:spPr>
          <a:xfrm>
            <a:off x="2011450" y="3707475"/>
            <a:ext cx="1732200" cy="1030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7"/>
          <p:cNvSpPr/>
          <p:nvPr/>
        </p:nvSpPr>
        <p:spPr>
          <a:xfrm rot="6483740">
            <a:off x="1969969" y="2942081"/>
            <a:ext cx="1531682" cy="1434819"/>
          </a:xfrm>
          <a:prstGeom prst="chord">
            <a:avLst>
              <a:gd fmla="val 2700000" name="adj1"/>
              <a:gd fmla="val 1620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2813600" y="3821975"/>
            <a:ext cx="400775" cy="238275"/>
          </a:xfrm>
          <a:prstGeom prst="flowChartDisplay">
            <a:avLst/>
          </a:prstGeom>
          <a:solidFill>
            <a:srgbClr val="F6B26B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7"/>
          <p:cNvSpPr/>
          <p:nvPr/>
        </p:nvSpPr>
        <p:spPr>
          <a:xfrm>
            <a:off x="2204000" y="3898175"/>
            <a:ext cx="400775" cy="238275"/>
          </a:xfrm>
          <a:prstGeom prst="flowChartDisplay">
            <a:avLst/>
          </a:prstGeom>
          <a:solidFill>
            <a:srgbClr val="F6B26B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7"/>
          <p:cNvSpPr/>
          <p:nvPr/>
        </p:nvSpPr>
        <p:spPr>
          <a:xfrm rot="6484245">
            <a:off x="2407458" y="3469064"/>
            <a:ext cx="656692" cy="654131"/>
          </a:xfrm>
          <a:prstGeom prst="chord">
            <a:avLst>
              <a:gd fmla="val 2700000" name="adj1"/>
              <a:gd fmla="val 16200000" name="adj2"/>
            </a:avLst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7"/>
          <p:cNvSpPr/>
          <p:nvPr/>
        </p:nvSpPr>
        <p:spPr>
          <a:xfrm>
            <a:off x="2394275" y="3268500"/>
            <a:ext cx="85800" cy="114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7"/>
          <p:cNvSpPr/>
          <p:nvPr/>
        </p:nvSpPr>
        <p:spPr>
          <a:xfrm>
            <a:off x="2927675" y="3192300"/>
            <a:ext cx="85800" cy="1140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7"/>
          <p:cNvSpPr/>
          <p:nvPr/>
        </p:nvSpPr>
        <p:spPr>
          <a:xfrm rot="10354633">
            <a:off x="2651776" y="3316290"/>
            <a:ext cx="85920" cy="171840"/>
          </a:xfrm>
          <a:prstGeom prst="triangle">
            <a:avLst>
              <a:gd fmla="val 50000" name="adj"/>
            </a:avLst>
          </a:prstGeom>
          <a:solidFill>
            <a:srgbClr val="FFFF00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9" name="Google Shape;179;p17"/>
          <p:cNvCxnSpPr/>
          <p:nvPr/>
        </p:nvCxnSpPr>
        <p:spPr>
          <a:xfrm>
            <a:off x="1853875" y="4680825"/>
            <a:ext cx="1718400" cy="209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0" name="Google Shape;180;p17"/>
          <p:cNvSpPr/>
          <p:nvPr/>
        </p:nvSpPr>
        <p:spPr>
          <a:xfrm>
            <a:off x="3780950" y="3268500"/>
            <a:ext cx="1061700" cy="1011300"/>
          </a:xfrm>
          <a:prstGeom prst="triangle">
            <a:avLst>
              <a:gd fmla="val 50000" name="adj"/>
            </a:avLst>
          </a:prstGeom>
          <a:solidFill>
            <a:srgbClr val="B45F06"/>
          </a:solidFill>
          <a:ln cap="flat" cmpd="sng" w="9525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1" name="Google Shape;181;p17"/>
          <p:cNvCxnSpPr>
            <a:stCxn id="180" idx="0"/>
            <a:endCxn id="180" idx="3"/>
          </p:cNvCxnSpPr>
          <p:nvPr/>
        </p:nvCxnSpPr>
        <p:spPr>
          <a:xfrm>
            <a:off x="4311800" y="3268500"/>
            <a:ext cx="0" cy="1011300"/>
          </a:xfrm>
          <a:prstGeom prst="straightConnector1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2" name="Google Shape;1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63" y="1052513"/>
            <a:ext cx="2733675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/>
          <p:nvPr/>
        </p:nvSpPr>
        <p:spPr>
          <a:xfrm>
            <a:off x="580350" y="568975"/>
            <a:ext cx="52119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Oceanic - Oceanic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9" name="Google Shape;189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8"/>
          <p:cNvSpPr txBox="1"/>
          <p:nvPr/>
        </p:nvSpPr>
        <p:spPr>
          <a:xfrm>
            <a:off x="1726300" y="921000"/>
            <a:ext cx="88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>
                <a:latin typeface="Georgia"/>
                <a:ea typeface="Georgia"/>
                <a:cs typeface="Georgia"/>
                <a:sym typeface="Georgia"/>
              </a:rPr>
              <a:t>When Oceanic-Oceanic boundary happens, trenches and underwater volcanoes are formed. </a:t>
            </a:r>
            <a:endParaRPr sz="17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2" name="Google Shape;1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893" y="3421168"/>
            <a:ext cx="2712899" cy="167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Mountains and volcanoes form.</a:t>
            </a:r>
            <a:endParaRPr/>
          </a:p>
        </p:txBody>
      </p:sp>
      <p:sp>
        <p:nvSpPr>
          <p:cNvPr id="198" name="Google Shape;198;p19"/>
          <p:cNvSpPr txBox="1"/>
          <p:nvPr/>
        </p:nvSpPr>
        <p:spPr>
          <a:xfrm>
            <a:off x="4124675" y="3358400"/>
            <a:ext cx="4742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Oceanic - Continental</a:t>
            </a:r>
            <a:endParaRPr sz="34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pic>
        <p:nvPicPr>
          <p:cNvPr id="199" name="Google Shape;1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091449" cy="30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5F06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"/>
          <p:cNvSpPr txBox="1"/>
          <p:nvPr/>
        </p:nvSpPr>
        <p:spPr>
          <a:xfrm>
            <a:off x="126325" y="182875"/>
            <a:ext cx="4195500" cy="1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0"/>
          <p:cNvSpPr txBox="1"/>
          <p:nvPr>
            <p:ph type="title"/>
          </p:nvPr>
        </p:nvSpPr>
        <p:spPr>
          <a:xfrm>
            <a:off x="490250" y="450150"/>
            <a:ext cx="4081800" cy="11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Continental - Continental</a:t>
            </a:r>
            <a:endParaRPr sz="33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206" name="Google Shape;206;p20"/>
          <p:cNvSpPr txBox="1"/>
          <p:nvPr/>
        </p:nvSpPr>
        <p:spPr>
          <a:xfrm>
            <a:off x="4398250" y="1379050"/>
            <a:ext cx="47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Mountains form when 2 continental plates collide.</a:t>
            </a:r>
            <a:endParaRPr/>
          </a:p>
        </p:txBody>
      </p:sp>
      <p:pic>
        <p:nvPicPr>
          <p:cNvPr id="207" name="Google Shape;2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31650"/>
            <a:ext cx="4993750" cy="304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6666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/>
          <p:nvPr/>
        </p:nvSpPr>
        <p:spPr>
          <a:xfrm>
            <a:off x="380775" y="711050"/>
            <a:ext cx="839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Divergent Boundary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3" name="Google Shape;2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1509950"/>
            <a:ext cx="5800970" cy="348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