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a:t>
            </a:r>
            <a:r>
              <a:rPr b="1" lang="en" sz="1400">
                <a:solidFill>
                  <a:schemeClr val="dk1"/>
                </a:solidFill>
              </a:rPr>
              <a:t>ERY slide or you will lose points.</a:t>
            </a:r>
            <a:endParaRPr b="1" sz="1400">
              <a:solidFill>
                <a:schemeClr val="dk1"/>
              </a:solidFill>
            </a:endParaRPr>
          </a:p>
          <a:p>
            <a:pPr indent="0" lvl="0" marL="0" rtl="0" algn="l">
              <a:spcBef>
                <a:spcPts val="0"/>
              </a:spcBef>
              <a:spcAft>
                <a:spcPts val="0"/>
              </a:spcAft>
              <a:buNone/>
            </a:pPr>
            <a:r>
              <a:rPr lang="en" sz="1400">
                <a:solidFill>
                  <a:schemeClr val="dk1"/>
                </a:solidFill>
              </a:rPr>
              <a:t>Slide #1: Convergent Boundary (title with picture)</a:t>
            </a: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70a1ecb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70a1ecb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#10: What happens at a Divergent Boundary?</a:t>
            </a:r>
            <a:endParaRPr b="1"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70a1ecb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70a1ecb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#11: What forms at a Divergent Boundary?</a:t>
            </a:r>
            <a:endParaRPr b="1"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0a1ecb8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70a1ecb8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#12: Well known example of landform created at a Divergent Boundary.</a:t>
            </a:r>
            <a:r>
              <a:rPr lang="en">
                <a:solidFill>
                  <a:schemeClr val="dk1"/>
                </a:solidFill>
              </a:rPr>
              <a:t> </a:t>
            </a:r>
            <a:endParaRPr b="1"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70a1ecb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70a1ecb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#13: Transform Fault (title with picture).</a:t>
            </a:r>
            <a:r>
              <a:rPr lang="en">
                <a:solidFill>
                  <a:schemeClr val="dk1"/>
                </a:solidFill>
              </a:rPr>
              <a:t> </a:t>
            </a:r>
            <a:endParaRPr b="1"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70a1ecb8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70a1ecb8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#14: What happens at a Transform Fault Boundary?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70a1ecb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70a1ecb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#15: What forms at a Transform Fault Boundary?</a:t>
            </a:r>
            <a:r>
              <a:rPr lang="en">
                <a:solidFill>
                  <a:schemeClr val="dk1"/>
                </a:solidFill>
              </a:rPr>
              <a:t> </a:t>
            </a:r>
            <a:endParaRPr b="1"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70a1ecb8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70a1ecb8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#16: Example of a well-known Transform fault and a few facts about it.</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70a1ecb8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70a1ecb8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None/>
            </a:pPr>
            <a:r>
              <a:rPr lang="en" sz="1400"/>
              <a:t>Slide #2: </a:t>
            </a:r>
            <a:r>
              <a:rPr lang="en" sz="1400">
                <a:solidFill>
                  <a:schemeClr val="dk1"/>
                </a:solidFill>
              </a:rPr>
              <a:t>What happens at a Convergent Boundary?</a:t>
            </a:r>
            <a:r>
              <a:rPr lang="en">
                <a:solidFill>
                  <a:schemeClr val="dk1"/>
                </a:solidFill>
              </a:rPr>
              <a: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770a1ecb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70a1ecb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#3: First type of Convergent plate boundary explained.</a:t>
            </a:r>
            <a:r>
              <a:rPr lang="en">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770a1ecb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70a1ecb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#4: Second type of Convergent plate boundary explained.</a:t>
            </a:r>
            <a:r>
              <a:rPr lang="en">
                <a:solidFill>
                  <a:schemeClr val="dk1"/>
                </a:solidFill>
              </a:rPr>
              <a:t> </a:t>
            </a:r>
            <a:endParaRPr b="1"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70a1ecb8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70a1ecb8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#5: Third type of Convergent plate boundary explained.</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70a1ecb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70a1ecb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#6: What forms at the 1st Convergent Boundary? – Give well known example of landform created at this boundary.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70a1ecb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70a1ecb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#7: C – Give well known example of landform created at this boundary.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70a1ecb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70a1ecb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#8: What forms at the 3rd Convergent Boundary? – Give well known example of landform created at this boundary.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70a1ecb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70a1ecb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#9:Divergent Boundary (title with picture).</a:t>
            </a:r>
            <a:r>
              <a:rPr lang="en">
                <a:solidFill>
                  <a:schemeClr val="dk1"/>
                </a:solidFill>
              </a:rPr>
              <a:t> </a:t>
            </a:r>
            <a:r>
              <a:rPr lang="en" sz="1400">
                <a:solidFill>
                  <a:schemeClr val="dk1"/>
                </a:solidFill>
              </a:rPr>
              <a:t> </a:t>
            </a:r>
            <a:endParaRPr b="1"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0.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Convergent</a:t>
            </a:r>
            <a:r>
              <a:rPr lang="en"/>
              <a:t> Boundary</a:t>
            </a:r>
            <a:endParaRPr/>
          </a:p>
        </p:txBody>
      </p:sp>
      <p:sp>
        <p:nvSpPr>
          <p:cNvPr id="55" name="Google Shape;55;p13"/>
          <p:cNvSpPr txBox="1"/>
          <p:nvPr>
            <p:ph idx="1" type="subTitle"/>
          </p:nvPr>
        </p:nvSpPr>
        <p:spPr>
          <a:xfrm>
            <a:off x="534025"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 Jose</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115" name="Shape 115"/>
        <p:cNvGrpSpPr/>
        <p:nvPr/>
      </p:nvGrpSpPr>
      <p:grpSpPr>
        <a:xfrm>
          <a:off x="0" y="0"/>
          <a:ext cx="0" cy="0"/>
          <a:chOff x="0" y="0"/>
          <a:chExt cx="0" cy="0"/>
        </a:xfrm>
      </p:grpSpPr>
      <p:sp>
        <p:nvSpPr>
          <p:cNvPr id="116" name="Google Shape;116;p22"/>
          <p:cNvSpPr txBox="1"/>
          <p:nvPr/>
        </p:nvSpPr>
        <p:spPr>
          <a:xfrm>
            <a:off x="170250" y="206700"/>
            <a:ext cx="700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500">
                <a:solidFill>
                  <a:schemeClr val="dk1"/>
                </a:solidFill>
              </a:rPr>
              <a:t>What happens at a Divergent Boundary?</a:t>
            </a:r>
            <a:endParaRPr sz="3600"/>
          </a:p>
        </p:txBody>
      </p:sp>
      <p:pic>
        <p:nvPicPr>
          <p:cNvPr id="117" name="Google Shape;117;p22"/>
          <p:cNvPicPr preferRelativeResize="0"/>
          <p:nvPr/>
        </p:nvPicPr>
        <p:blipFill>
          <a:blip r:embed="rId3">
            <a:alphaModFix/>
          </a:blip>
          <a:stretch>
            <a:fillRect/>
          </a:stretch>
        </p:blipFill>
        <p:spPr>
          <a:xfrm>
            <a:off x="231025" y="2571750"/>
            <a:ext cx="4126950" cy="2476174"/>
          </a:xfrm>
          <a:prstGeom prst="rect">
            <a:avLst/>
          </a:prstGeom>
          <a:noFill/>
          <a:ln>
            <a:noFill/>
          </a:ln>
        </p:spPr>
      </p:pic>
      <p:sp>
        <p:nvSpPr>
          <p:cNvPr id="118" name="Google Shape;118;p22"/>
          <p:cNvSpPr txBox="1"/>
          <p:nvPr/>
        </p:nvSpPr>
        <p:spPr>
          <a:xfrm>
            <a:off x="170250" y="1191650"/>
            <a:ext cx="4924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What happens is two plates move away from each other.</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txBox="1"/>
          <p:nvPr/>
        </p:nvSpPr>
        <p:spPr>
          <a:xfrm>
            <a:off x="97250" y="121600"/>
            <a:ext cx="700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What forms at a Divergent Boundary?</a:t>
            </a:r>
            <a:endParaRPr sz="2600"/>
          </a:p>
        </p:txBody>
      </p:sp>
      <p:sp>
        <p:nvSpPr>
          <p:cNvPr id="124" name="Google Shape;124;p23"/>
          <p:cNvSpPr txBox="1"/>
          <p:nvPr/>
        </p:nvSpPr>
        <p:spPr>
          <a:xfrm>
            <a:off x="0" y="2030650"/>
            <a:ext cx="3477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This forms </a:t>
            </a:r>
            <a:r>
              <a:rPr lang="en" sz="2000"/>
              <a:t>mountain</a:t>
            </a:r>
            <a:r>
              <a:rPr lang="en" sz="2000"/>
              <a:t> ranges called oceanic spreading ridges.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4"/>
          <p:cNvSpPr txBox="1"/>
          <p:nvPr/>
        </p:nvSpPr>
        <p:spPr>
          <a:xfrm>
            <a:off x="120375" y="106275"/>
            <a:ext cx="5820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Well known example of landform created at a Divergent Boundary.</a:t>
            </a:r>
            <a:r>
              <a:rPr lang="en" sz="1700">
                <a:solidFill>
                  <a:schemeClr val="dk1"/>
                </a:solidFill>
              </a:rPr>
              <a:t> </a:t>
            </a:r>
            <a:endParaRPr sz="2000">
              <a:solidFill>
                <a:schemeClr val="dk1"/>
              </a:solidFill>
            </a:endParaRPr>
          </a:p>
          <a:p>
            <a:pPr indent="0" lvl="0" marL="0" rtl="0" algn="l">
              <a:spcBef>
                <a:spcPts val="0"/>
              </a:spcBef>
              <a:spcAft>
                <a:spcPts val="0"/>
              </a:spcAft>
              <a:buNone/>
            </a:pPr>
            <a:r>
              <a:t/>
            </a:r>
            <a:endParaRPr sz="2000"/>
          </a:p>
        </p:txBody>
      </p:sp>
      <p:sp>
        <p:nvSpPr>
          <p:cNvPr id="130" name="Google Shape;130;p24"/>
          <p:cNvSpPr txBox="1"/>
          <p:nvPr/>
        </p:nvSpPr>
        <p:spPr>
          <a:xfrm>
            <a:off x="191125" y="1490650"/>
            <a:ext cx="5820600" cy="25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chemeClr val="lt1"/>
                </a:highlight>
                <a:latin typeface="Roboto"/>
                <a:ea typeface="Roboto"/>
                <a:cs typeface="Roboto"/>
                <a:sym typeface="Roboto"/>
              </a:rPr>
              <a:t>Divergent  boundaries the plates move apart allowing molten magma to rise and form new crust in the form of ridges, valleys and volcanoes. Landforms created by divergent plates include the Mid Atlantic Ridge and the Great African Rift Valley.</a:t>
            </a:r>
            <a:endParaRPr sz="1600">
              <a:solidFill>
                <a:schemeClr val="dk1"/>
              </a:solidFill>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5"/>
          <p:cNvSpPr txBox="1"/>
          <p:nvPr/>
        </p:nvSpPr>
        <p:spPr>
          <a:xfrm>
            <a:off x="69850" y="55725"/>
            <a:ext cx="5820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3000">
                <a:solidFill>
                  <a:srgbClr val="FF0000"/>
                </a:solidFill>
              </a:rPr>
              <a:t>Transform Fault</a:t>
            </a:r>
            <a:r>
              <a:rPr lang="en" sz="3000">
                <a:solidFill>
                  <a:schemeClr val="dk1"/>
                </a:solidFill>
              </a:rPr>
              <a:t>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6"/>
          <p:cNvSpPr txBox="1"/>
          <p:nvPr/>
        </p:nvSpPr>
        <p:spPr>
          <a:xfrm>
            <a:off x="110300" y="116350"/>
            <a:ext cx="5769900" cy="7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rPr>
              <a:t>What happens at a Transform Fault Boundary?</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41" name="Google Shape;141;p26"/>
          <p:cNvSpPr txBox="1"/>
          <p:nvPr/>
        </p:nvSpPr>
        <p:spPr>
          <a:xfrm>
            <a:off x="84950" y="1581575"/>
            <a:ext cx="57699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highlight>
                  <a:schemeClr val="lt1"/>
                </a:highlight>
                <a:latin typeface="Roboto"/>
                <a:ea typeface="Roboto"/>
                <a:cs typeface="Roboto"/>
                <a:sym typeface="Roboto"/>
              </a:rPr>
              <a:t>The scraping of two </a:t>
            </a:r>
            <a:r>
              <a:rPr lang="en" sz="2500">
                <a:highlight>
                  <a:schemeClr val="lt1"/>
                </a:highlight>
                <a:latin typeface="Roboto"/>
                <a:ea typeface="Roboto"/>
                <a:cs typeface="Roboto"/>
                <a:sym typeface="Roboto"/>
              </a:rPr>
              <a:t>plates</a:t>
            </a:r>
            <a:r>
              <a:rPr lang="en" sz="2500">
                <a:highlight>
                  <a:schemeClr val="lt1"/>
                </a:highlight>
                <a:latin typeface="Roboto"/>
                <a:ea typeface="Roboto"/>
                <a:cs typeface="Roboto"/>
                <a:sym typeface="Roboto"/>
              </a:rPr>
              <a:t> causes earthquakes </a:t>
            </a:r>
            <a:endParaRPr sz="2500">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7"/>
          <p:cNvSpPr txBox="1"/>
          <p:nvPr/>
        </p:nvSpPr>
        <p:spPr>
          <a:xfrm>
            <a:off x="201225" y="116350"/>
            <a:ext cx="582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200">
                <a:solidFill>
                  <a:schemeClr val="dk1"/>
                </a:solidFill>
              </a:rPr>
              <a:t>What forms at a Transform Fault Boundary?</a:t>
            </a:r>
            <a:r>
              <a:rPr lang="en" sz="1900">
                <a:solidFill>
                  <a:schemeClr val="dk1"/>
                </a:solidFill>
              </a:rPr>
              <a:t> </a:t>
            </a:r>
            <a:endParaRPr b="1" sz="2200">
              <a:solidFill>
                <a:schemeClr val="dk1"/>
              </a:solidFill>
            </a:endParaRPr>
          </a:p>
          <a:p>
            <a:pPr indent="0" lvl="0" marL="0" rtl="0" algn="l">
              <a:spcBef>
                <a:spcPts val="0"/>
              </a:spcBef>
              <a:spcAft>
                <a:spcPts val="0"/>
              </a:spcAft>
              <a:buNone/>
            </a:pPr>
            <a:r>
              <a:t/>
            </a:r>
            <a:endParaRPr/>
          </a:p>
        </p:txBody>
      </p:sp>
      <p:sp>
        <p:nvSpPr>
          <p:cNvPr id="147" name="Google Shape;147;p27"/>
          <p:cNvSpPr txBox="1"/>
          <p:nvPr/>
        </p:nvSpPr>
        <p:spPr>
          <a:xfrm>
            <a:off x="0" y="1601800"/>
            <a:ext cx="5647800" cy="19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highlight>
                  <a:schemeClr val="lt1"/>
                </a:highlight>
              </a:rPr>
              <a:t>Thin linear valleys, and split river beds</a:t>
            </a:r>
            <a:endParaRPr sz="2200">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nvSpPr>
        <p:spPr>
          <a:xfrm>
            <a:off x="979325" y="2784100"/>
            <a:ext cx="816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1.They slide past each other</a:t>
            </a:r>
            <a:endParaRPr/>
          </a:p>
          <a:p>
            <a:pPr indent="0" lvl="0" marL="0" rtl="0" algn="l">
              <a:spcBef>
                <a:spcPts val="0"/>
              </a:spcBef>
              <a:spcAft>
                <a:spcPts val="0"/>
              </a:spcAft>
              <a:buNone/>
            </a:pPr>
            <a:r>
              <a:rPr lang="en"/>
              <a:t>2.They cause earthquakes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221450" y="187075"/>
            <a:ext cx="5820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300">
                <a:solidFill>
                  <a:schemeClr val="dk1"/>
                </a:solidFill>
              </a:rPr>
              <a:t>What happens at a Convergent Boundary?</a:t>
            </a:r>
            <a:r>
              <a:rPr lang="en" sz="2000">
                <a:solidFill>
                  <a:schemeClr val="dk1"/>
                </a:solidFill>
              </a:rPr>
              <a:t> </a:t>
            </a:r>
            <a:endParaRPr sz="2300"/>
          </a:p>
        </p:txBody>
      </p:sp>
      <p:sp>
        <p:nvSpPr>
          <p:cNvPr id="61" name="Google Shape;61;p14"/>
          <p:cNvSpPr txBox="1"/>
          <p:nvPr/>
        </p:nvSpPr>
        <p:spPr>
          <a:xfrm>
            <a:off x="322475" y="1136975"/>
            <a:ext cx="798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2 plates that move toward each other.</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nvSpPr>
        <p:spPr>
          <a:xfrm>
            <a:off x="131875" y="922550"/>
            <a:ext cx="46656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O-O</a:t>
            </a:r>
            <a:endParaRPr/>
          </a:p>
        </p:txBody>
      </p:sp>
      <p:sp>
        <p:nvSpPr>
          <p:cNvPr id="67" name="Google Shape;67;p15"/>
          <p:cNvSpPr txBox="1"/>
          <p:nvPr/>
        </p:nvSpPr>
        <p:spPr>
          <a:xfrm>
            <a:off x="273350" y="176950"/>
            <a:ext cx="5820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chemeClr val="dk1"/>
                </a:solidFill>
              </a:rPr>
              <a:t>First type of Convergent plate boundary explained.</a:t>
            </a:r>
            <a:r>
              <a:rPr b="1" lang="en" sz="2100">
                <a:solidFill>
                  <a:schemeClr val="dk1"/>
                </a:solidFill>
              </a:rPr>
              <a:t> </a:t>
            </a:r>
            <a:endParaRPr b="1" sz="2400"/>
          </a:p>
        </p:txBody>
      </p:sp>
      <p:sp>
        <p:nvSpPr>
          <p:cNvPr id="68" name="Google Shape;68;p15"/>
          <p:cNvSpPr txBox="1"/>
          <p:nvPr/>
        </p:nvSpPr>
        <p:spPr>
          <a:xfrm>
            <a:off x="69850" y="1622025"/>
            <a:ext cx="58206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highlight>
                  <a:schemeClr val="lt1"/>
                </a:highlight>
              </a:rPr>
              <a:t>2 oceanic plates collide during subduction,a trench is formed- besides trenches, underwater </a:t>
            </a:r>
            <a:r>
              <a:rPr lang="en" sz="2500">
                <a:highlight>
                  <a:schemeClr val="lt1"/>
                </a:highlight>
              </a:rPr>
              <a:t>volcanoes</a:t>
            </a:r>
            <a:r>
              <a:rPr lang="en" sz="2500">
                <a:highlight>
                  <a:schemeClr val="lt1"/>
                </a:highlight>
              </a:rPr>
              <a:t> form.</a:t>
            </a:r>
            <a:endParaRPr sz="2500">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0" y="1277425"/>
            <a:ext cx="5541900" cy="1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O-C </a:t>
            </a:r>
            <a:endParaRPr/>
          </a:p>
          <a:p>
            <a:pPr indent="0" lvl="0" marL="0" rtl="0" algn="l">
              <a:spcBef>
                <a:spcPts val="0"/>
              </a:spcBef>
              <a:spcAft>
                <a:spcPts val="0"/>
              </a:spcAft>
              <a:buNone/>
            </a:pPr>
            <a:r>
              <a:rPr lang="en" sz="2000"/>
              <a:t>When an ocean and </a:t>
            </a:r>
            <a:r>
              <a:rPr lang="en" sz="2000"/>
              <a:t>continental</a:t>
            </a:r>
            <a:r>
              <a:rPr lang="en" sz="2000"/>
              <a:t> plate collide- oceanic plate denser and sublates- </a:t>
            </a:r>
            <a:r>
              <a:rPr lang="en" sz="2000"/>
              <a:t>mountains</a:t>
            </a:r>
            <a:r>
              <a:rPr lang="en" sz="2000"/>
              <a:t> or </a:t>
            </a:r>
            <a:r>
              <a:rPr lang="en" sz="2000"/>
              <a:t>volcanoes</a:t>
            </a:r>
            <a:r>
              <a:rPr lang="en" sz="2000"/>
              <a:t> form near </a:t>
            </a:r>
            <a:r>
              <a:rPr lang="en" sz="2000"/>
              <a:t>continental</a:t>
            </a:r>
            <a:r>
              <a:rPr lang="en" sz="2000"/>
              <a:t> plates.</a:t>
            </a:r>
            <a:endParaRPr sz="2000"/>
          </a:p>
        </p:txBody>
      </p:sp>
      <p:sp>
        <p:nvSpPr>
          <p:cNvPr id="74" name="Google Shape;74;p16"/>
          <p:cNvSpPr txBox="1"/>
          <p:nvPr/>
        </p:nvSpPr>
        <p:spPr>
          <a:xfrm>
            <a:off x="181000" y="75950"/>
            <a:ext cx="5820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rPr>
              <a:t>Second type of Convergent plate boundary explained.</a:t>
            </a:r>
            <a:endParaRPr b="1"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nvSpPr>
        <p:spPr>
          <a:xfrm>
            <a:off x="0" y="1160850"/>
            <a:ext cx="4904400" cy="14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1"/>
                </a:highlight>
              </a:rPr>
              <a:t>C-C</a:t>
            </a:r>
            <a:endParaRPr>
              <a:highlight>
                <a:schemeClr val="lt1"/>
              </a:highlight>
            </a:endParaRPr>
          </a:p>
          <a:p>
            <a:pPr indent="0" lvl="0" marL="0" rtl="0" algn="l">
              <a:spcBef>
                <a:spcPts val="0"/>
              </a:spcBef>
              <a:spcAft>
                <a:spcPts val="0"/>
              </a:spcAft>
              <a:buNone/>
            </a:pPr>
            <a:r>
              <a:rPr lang="en" sz="2000">
                <a:highlight>
                  <a:schemeClr val="lt1"/>
                </a:highlight>
              </a:rPr>
              <a:t>2 continental plates collide- </a:t>
            </a:r>
            <a:r>
              <a:rPr lang="en" sz="2000">
                <a:highlight>
                  <a:schemeClr val="lt1"/>
                </a:highlight>
              </a:rPr>
              <a:t>mountains</a:t>
            </a:r>
            <a:r>
              <a:rPr lang="en" sz="2000">
                <a:highlight>
                  <a:schemeClr val="lt1"/>
                </a:highlight>
              </a:rPr>
              <a:t> are formed because plates(squish) together.</a:t>
            </a:r>
            <a:endParaRPr sz="2000">
              <a:highlight>
                <a:schemeClr val="lt1"/>
              </a:highlight>
            </a:endParaRPr>
          </a:p>
        </p:txBody>
      </p:sp>
      <p:sp>
        <p:nvSpPr>
          <p:cNvPr id="80" name="Google Shape;80;p17"/>
          <p:cNvSpPr txBox="1"/>
          <p:nvPr/>
        </p:nvSpPr>
        <p:spPr>
          <a:xfrm>
            <a:off x="90075" y="126475"/>
            <a:ext cx="58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Third type of Convergent plate boundary explained.</a:t>
            </a:r>
            <a:r>
              <a:rPr b="1" lang="en" sz="1500">
                <a:solidFill>
                  <a:schemeClr val="dk1"/>
                </a:solidFill>
                <a:highlight>
                  <a:schemeClr val="lt1"/>
                </a:highlight>
              </a:rPr>
              <a:t> </a:t>
            </a:r>
            <a:endParaRPr b="1" sz="1800">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84" name="Shape 84"/>
        <p:cNvGrpSpPr/>
        <p:nvPr/>
      </p:nvGrpSpPr>
      <p:grpSpPr>
        <a:xfrm>
          <a:off x="0" y="0"/>
          <a:ext cx="0" cy="0"/>
          <a:chOff x="0" y="0"/>
          <a:chExt cx="0" cy="0"/>
        </a:xfrm>
      </p:grpSpPr>
      <p:sp>
        <p:nvSpPr>
          <p:cNvPr id="85" name="Google Shape;85;p18"/>
          <p:cNvSpPr txBox="1"/>
          <p:nvPr/>
        </p:nvSpPr>
        <p:spPr>
          <a:xfrm>
            <a:off x="287300" y="1064125"/>
            <a:ext cx="52119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Trenches and </a:t>
            </a:r>
            <a:r>
              <a:rPr b="1" lang="en" sz="2000"/>
              <a:t>volcanoes</a:t>
            </a:r>
            <a:r>
              <a:rPr b="1" lang="en" sz="2000"/>
              <a:t> are formed.</a:t>
            </a:r>
            <a:endParaRPr b="1" sz="2000"/>
          </a:p>
        </p:txBody>
      </p:sp>
      <p:sp>
        <p:nvSpPr>
          <p:cNvPr id="86" name="Google Shape;86;p18"/>
          <p:cNvSpPr txBox="1"/>
          <p:nvPr/>
        </p:nvSpPr>
        <p:spPr>
          <a:xfrm>
            <a:off x="100175" y="168775"/>
            <a:ext cx="5820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200">
                <a:solidFill>
                  <a:schemeClr val="dk1"/>
                </a:solidFill>
              </a:rPr>
              <a:t>What forms at the 1st Convergent Boundary?</a:t>
            </a:r>
            <a:endParaRPr b="1" sz="2200"/>
          </a:p>
        </p:txBody>
      </p:sp>
      <p:pic>
        <p:nvPicPr>
          <p:cNvPr id="87" name="Google Shape;87;p18"/>
          <p:cNvPicPr preferRelativeResize="0"/>
          <p:nvPr/>
        </p:nvPicPr>
        <p:blipFill>
          <a:blip r:embed="rId3">
            <a:alphaModFix/>
          </a:blip>
          <a:stretch>
            <a:fillRect/>
          </a:stretch>
        </p:blipFill>
        <p:spPr>
          <a:xfrm>
            <a:off x="152400" y="2809525"/>
            <a:ext cx="3895670" cy="2181575"/>
          </a:xfrm>
          <a:prstGeom prst="rect">
            <a:avLst/>
          </a:prstGeom>
          <a:noFill/>
          <a:ln>
            <a:noFill/>
          </a:ln>
        </p:spPr>
      </p:pic>
      <p:pic>
        <p:nvPicPr>
          <p:cNvPr id="88" name="Google Shape;88;p18"/>
          <p:cNvPicPr preferRelativeResize="0"/>
          <p:nvPr/>
        </p:nvPicPr>
        <p:blipFill>
          <a:blip r:embed="rId4">
            <a:alphaModFix/>
          </a:blip>
          <a:stretch>
            <a:fillRect/>
          </a:stretch>
        </p:blipFill>
        <p:spPr>
          <a:xfrm>
            <a:off x="4572000" y="2702613"/>
            <a:ext cx="3340000" cy="23954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92" name="Shape 92"/>
        <p:cNvGrpSpPr/>
        <p:nvPr/>
      </p:nvGrpSpPr>
      <p:grpSpPr>
        <a:xfrm>
          <a:off x="0" y="0"/>
          <a:ext cx="0" cy="0"/>
          <a:chOff x="0" y="0"/>
          <a:chExt cx="0" cy="0"/>
        </a:xfrm>
      </p:grpSpPr>
      <p:sp>
        <p:nvSpPr>
          <p:cNvPr id="93" name="Google Shape;93;p19"/>
          <p:cNvSpPr txBox="1"/>
          <p:nvPr/>
        </p:nvSpPr>
        <p:spPr>
          <a:xfrm>
            <a:off x="133750" y="1524750"/>
            <a:ext cx="51891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highlight>
                  <a:schemeClr val="dk1"/>
                </a:highlight>
                <a:latin typeface="Roboto"/>
                <a:ea typeface="Roboto"/>
                <a:cs typeface="Roboto"/>
                <a:sym typeface="Roboto"/>
              </a:rPr>
              <a:t>What is formed are earthquakes,</a:t>
            </a:r>
            <a:r>
              <a:rPr lang="en" sz="1600">
                <a:solidFill>
                  <a:schemeClr val="lt1"/>
                </a:solidFill>
                <a:highlight>
                  <a:schemeClr val="dk1"/>
                </a:highlight>
                <a:latin typeface="Roboto"/>
                <a:ea typeface="Roboto"/>
                <a:cs typeface="Roboto"/>
                <a:sym typeface="Roboto"/>
              </a:rPr>
              <a:t>mountains</a:t>
            </a:r>
            <a:r>
              <a:rPr lang="en" sz="1600">
                <a:solidFill>
                  <a:schemeClr val="lt1"/>
                </a:solidFill>
                <a:highlight>
                  <a:schemeClr val="dk1"/>
                </a:highlight>
                <a:latin typeface="Roboto"/>
                <a:ea typeface="Roboto"/>
                <a:cs typeface="Roboto"/>
                <a:sym typeface="Roboto"/>
              </a:rPr>
              <a:t>,</a:t>
            </a:r>
            <a:r>
              <a:rPr lang="en" sz="1600">
                <a:solidFill>
                  <a:schemeClr val="lt1"/>
                </a:solidFill>
                <a:highlight>
                  <a:schemeClr val="dk1"/>
                </a:highlight>
                <a:latin typeface="Roboto"/>
                <a:ea typeface="Roboto"/>
                <a:cs typeface="Roboto"/>
                <a:sym typeface="Roboto"/>
              </a:rPr>
              <a:t>volcanoes</a:t>
            </a:r>
            <a:r>
              <a:rPr lang="en" sz="1600">
                <a:solidFill>
                  <a:schemeClr val="lt1"/>
                </a:solidFill>
                <a:highlight>
                  <a:schemeClr val="dk1"/>
                </a:highlight>
                <a:latin typeface="Roboto"/>
                <a:ea typeface="Roboto"/>
                <a:cs typeface="Roboto"/>
                <a:sym typeface="Roboto"/>
              </a:rPr>
              <a:t>.</a:t>
            </a:r>
            <a:endParaRPr sz="2400">
              <a:solidFill>
                <a:schemeClr val="lt1"/>
              </a:solidFill>
              <a:highlight>
                <a:schemeClr val="dk1"/>
              </a:highlight>
              <a:latin typeface="Roboto"/>
              <a:ea typeface="Roboto"/>
              <a:cs typeface="Roboto"/>
              <a:sym typeface="Roboto"/>
            </a:endParaRPr>
          </a:p>
        </p:txBody>
      </p:sp>
      <p:sp>
        <p:nvSpPr>
          <p:cNvPr id="94" name="Google Shape;94;p19"/>
          <p:cNvSpPr txBox="1"/>
          <p:nvPr/>
        </p:nvSpPr>
        <p:spPr>
          <a:xfrm>
            <a:off x="133750" y="97275"/>
            <a:ext cx="700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500">
                <a:solidFill>
                  <a:schemeClr val="dk1"/>
                </a:solidFill>
              </a:rPr>
              <a:t>What forms at the 2nd Convergent Boundary?</a:t>
            </a:r>
            <a:endParaRPr sz="2500"/>
          </a:p>
        </p:txBody>
      </p:sp>
      <p:pic>
        <p:nvPicPr>
          <p:cNvPr id="95" name="Google Shape;95;p19"/>
          <p:cNvPicPr preferRelativeResize="0"/>
          <p:nvPr/>
        </p:nvPicPr>
        <p:blipFill>
          <a:blip r:embed="rId3">
            <a:alphaModFix/>
          </a:blip>
          <a:stretch>
            <a:fillRect/>
          </a:stretch>
        </p:blipFill>
        <p:spPr>
          <a:xfrm>
            <a:off x="0" y="2821425"/>
            <a:ext cx="3400425" cy="2266950"/>
          </a:xfrm>
          <a:prstGeom prst="rect">
            <a:avLst/>
          </a:prstGeom>
          <a:noFill/>
          <a:ln>
            <a:noFill/>
          </a:ln>
        </p:spPr>
      </p:pic>
      <p:pic>
        <p:nvPicPr>
          <p:cNvPr id="96" name="Google Shape;96;p19"/>
          <p:cNvPicPr preferRelativeResize="0"/>
          <p:nvPr/>
        </p:nvPicPr>
        <p:blipFill>
          <a:blip r:embed="rId4">
            <a:alphaModFix/>
          </a:blip>
          <a:stretch>
            <a:fillRect/>
          </a:stretch>
        </p:blipFill>
        <p:spPr>
          <a:xfrm>
            <a:off x="3449875" y="3175625"/>
            <a:ext cx="3400425" cy="1912742"/>
          </a:xfrm>
          <a:prstGeom prst="rect">
            <a:avLst/>
          </a:prstGeom>
          <a:noFill/>
          <a:ln>
            <a:noFill/>
          </a:ln>
        </p:spPr>
      </p:pic>
      <p:pic>
        <p:nvPicPr>
          <p:cNvPr id="97" name="Google Shape;97;p19"/>
          <p:cNvPicPr preferRelativeResize="0"/>
          <p:nvPr/>
        </p:nvPicPr>
        <p:blipFill>
          <a:blip r:embed="rId5">
            <a:alphaModFix/>
          </a:blip>
          <a:stretch>
            <a:fillRect/>
          </a:stretch>
        </p:blipFill>
        <p:spPr>
          <a:xfrm>
            <a:off x="6850300" y="3353600"/>
            <a:ext cx="2417724" cy="1656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01" name="Shape 101"/>
        <p:cNvGrpSpPr/>
        <p:nvPr/>
      </p:nvGrpSpPr>
      <p:grpSpPr>
        <a:xfrm>
          <a:off x="0" y="0"/>
          <a:ext cx="0" cy="0"/>
          <a:chOff x="0" y="0"/>
          <a:chExt cx="0" cy="0"/>
        </a:xfrm>
      </p:grpSpPr>
      <p:sp>
        <p:nvSpPr>
          <p:cNvPr id="102" name="Google Shape;102;p20"/>
          <p:cNvSpPr txBox="1"/>
          <p:nvPr/>
        </p:nvSpPr>
        <p:spPr>
          <a:xfrm>
            <a:off x="205750" y="939675"/>
            <a:ext cx="6087900" cy="17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What is formed are strong earthquakes.</a:t>
            </a:r>
            <a:endParaRPr sz="2000"/>
          </a:p>
        </p:txBody>
      </p:sp>
      <p:sp>
        <p:nvSpPr>
          <p:cNvPr id="103" name="Google Shape;103;p20"/>
          <p:cNvSpPr txBox="1"/>
          <p:nvPr/>
        </p:nvSpPr>
        <p:spPr>
          <a:xfrm>
            <a:off x="279675" y="158075"/>
            <a:ext cx="700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600">
                <a:solidFill>
                  <a:schemeClr val="dk1"/>
                </a:solidFill>
              </a:rPr>
              <a:t>What forms at the 3rd Convergent Boundary?</a:t>
            </a:r>
            <a:endParaRPr sz="2600"/>
          </a:p>
        </p:txBody>
      </p:sp>
      <p:pic>
        <p:nvPicPr>
          <p:cNvPr id="104" name="Google Shape;104;p20"/>
          <p:cNvPicPr preferRelativeResize="0"/>
          <p:nvPr/>
        </p:nvPicPr>
        <p:blipFill>
          <a:blip r:embed="rId3">
            <a:alphaModFix/>
          </a:blip>
          <a:stretch>
            <a:fillRect/>
          </a:stretch>
        </p:blipFill>
        <p:spPr>
          <a:xfrm>
            <a:off x="135225" y="1749425"/>
            <a:ext cx="2545550" cy="3394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08" name="Shape 108"/>
        <p:cNvGrpSpPr/>
        <p:nvPr/>
      </p:nvGrpSpPr>
      <p:grpSpPr>
        <a:xfrm>
          <a:off x="0" y="0"/>
          <a:ext cx="0" cy="0"/>
          <a:chOff x="0" y="0"/>
          <a:chExt cx="0" cy="0"/>
        </a:xfrm>
      </p:grpSpPr>
      <p:sp>
        <p:nvSpPr>
          <p:cNvPr id="109" name="Google Shape;109;p21"/>
          <p:cNvSpPr txBox="1"/>
          <p:nvPr/>
        </p:nvSpPr>
        <p:spPr>
          <a:xfrm>
            <a:off x="753900" y="1252450"/>
            <a:ext cx="7003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5000">
                <a:solidFill>
                  <a:schemeClr val="dk1"/>
                </a:solidFill>
              </a:rPr>
              <a:t>Divergent Boundary</a:t>
            </a:r>
            <a:endParaRPr sz="5000"/>
          </a:p>
        </p:txBody>
      </p:sp>
      <p:sp>
        <p:nvSpPr>
          <p:cNvPr id="110" name="Google Shape;110;p21"/>
          <p:cNvSpPr txBox="1"/>
          <p:nvPr/>
        </p:nvSpPr>
        <p:spPr>
          <a:xfrm>
            <a:off x="121600" y="1811775"/>
            <a:ext cx="4061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pic>
        <p:nvPicPr>
          <p:cNvPr id="111" name="Google Shape;111;p21"/>
          <p:cNvPicPr preferRelativeResize="0"/>
          <p:nvPr/>
        </p:nvPicPr>
        <p:blipFill>
          <a:blip r:embed="rId3">
            <a:alphaModFix/>
          </a:blip>
          <a:stretch>
            <a:fillRect/>
          </a:stretch>
        </p:blipFill>
        <p:spPr>
          <a:xfrm>
            <a:off x="4104350" y="2349775"/>
            <a:ext cx="4656198" cy="27937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