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Convergent Boundary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651" y="2797175"/>
            <a:ext cx="5972900" cy="1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1214575" y="113050"/>
            <a:ext cx="62802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What happens at a divergent boundary.</a:t>
            </a:r>
            <a:endParaRPr sz="5200"/>
          </a:p>
        </p:txBody>
      </p:sp>
      <p:sp>
        <p:nvSpPr>
          <p:cNvPr id="120" name="Google Shape;120;p22"/>
          <p:cNvSpPr txBox="1"/>
          <p:nvPr/>
        </p:nvSpPr>
        <p:spPr>
          <a:xfrm>
            <a:off x="463475" y="2294825"/>
            <a:ext cx="4499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0000"/>
                </a:solidFill>
                <a:latin typeface="Roboto"/>
                <a:ea typeface="Roboto"/>
                <a:cs typeface="Roboto"/>
                <a:sym typeface="Roboto"/>
              </a:rPr>
              <a:t>A divergent boundary occurs when two tectonic plates move away from each other. </a:t>
            </a:r>
            <a:endParaRPr sz="1600">
              <a:solidFill>
                <a:srgbClr val="010000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150" y="2771752"/>
            <a:ext cx="3084850" cy="23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1288700" y="734775"/>
            <a:ext cx="6601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What </a:t>
            </a:r>
            <a:r>
              <a:rPr lang="en" sz="5200"/>
              <a:t>forms</a:t>
            </a:r>
            <a:r>
              <a:rPr lang="en" sz="5200"/>
              <a:t> at a divergent boundary?</a:t>
            </a:r>
            <a:endParaRPr sz="5200"/>
          </a:p>
        </p:txBody>
      </p:sp>
      <p:sp>
        <p:nvSpPr>
          <p:cNvPr id="127" name="Google Shape;127;p23"/>
          <p:cNvSpPr txBox="1"/>
          <p:nvPr/>
        </p:nvSpPr>
        <p:spPr>
          <a:xfrm>
            <a:off x="282600" y="2645250"/>
            <a:ext cx="6330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0000"/>
                </a:solidFill>
                <a:latin typeface="Roboto"/>
                <a:ea typeface="Roboto"/>
                <a:cs typeface="Roboto"/>
                <a:sym typeface="Roboto"/>
              </a:rPr>
              <a:t>When two plates are moving away from each other, we call this a divergent plate boundary. Along these boundaries, magma rises from deep within the Earth and erupts to form new crust on the lithosphere. </a:t>
            </a:r>
            <a:endParaRPr sz="1600">
              <a:solidFill>
                <a:srgbClr val="010000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013" y="32956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/>
        </p:nvSpPr>
        <p:spPr>
          <a:xfrm>
            <a:off x="621700" y="-14250"/>
            <a:ext cx="8354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Examples of landform created at a divergent boundary.</a:t>
            </a:r>
            <a:endParaRPr sz="5200"/>
          </a:p>
        </p:txBody>
      </p:sp>
      <p:sp>
        <p:nvSpPr>
          <p:cNvPr id="134" name="Google Shape;134;p24"/>
          <p:cNvSpPr txBox="1"/>
          <p:nvPr/>
        </p:nvSpPr>
        <p:spPr>
          <a:xfrm>
            <a:off x="712175" y="2362600"/>
            <a:ext cx="611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0000"/>
                </a:solidFill>
                <a:latin typeface="Roboto"/>
                <a:ea typeface="Roboto"/>
                <a:cs typeface="Roboto"/>
                <a:sym typeface="Roboto"/>
              </a:rPr>
              <a:t>At DIVERGENT boundaries the plates move apart allowing molten magma to rise and form new crust in the form of ridges, valleys and volcanoes.</a:t>
            </a:r>
            <a:endParaRPr sz="1600">
              <a:solidFill>
                <a:srgbClr val="010000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6127" y="3188477"/>
            <a:ext cx="2937875" cy="19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/>
        </p:nvSpPr>
        <p:spPr>
          <a:xfrm>
            <a:off x="1435650" y="553925"/>
            <a:ext cx="5561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10000"/>
                </a:solidFill>
              </a:rPr>
              <a:t>Transform fault</a:t>
            </a:r>
            <a:endParaRPr sz="5200">
              <a:solidFill>
                <a:srgbClr val="010000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125" y="1987375"/>
            <a:ext cx="4891800" cy="28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1917275" y="777850"/>
            <a:ext cx="51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668000" y="239200"/>
            <a:ext cx="713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happens at a Transform Fault Boundary?</a:t>
            </a:r>
            <a:endParaRPr sz="4200"/>
          </a:p>
        </p:txBody>
      </p:sp>
      <p:sp>
        <p:nvSpPr>
          <p:cNvPr id="148" name="Google Shape;148;p26"/>
          <p:cNvSpPr txBox="1"/>
          <p:nvPr/>
        </p:nvSpPr>
        <p:spPr>
          <a:xfrm>
            <a:off x="1344725" y="2610050"/>
            <a:ext cx="4065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0000"/>
                </a:solidFill>
                <a:latin typeface="Roboto"/>
                <a:ea typeface="Roboto"/>
                <a:cs typeface="Roboto"/>
                <a:sym typeface="Roboto"/>
              </a:rPr>
              <a:t>A transform boundary (or conservative boundary) is where two of the tectonic plates slide alongside each other. When this happens, the scraping of the two plates causes earthquakes.</a:t>
            </a:r>
            <a:endParaRPr sz="1600">
              <a:solidFill>
                <a:srgbClr val="010000"/>
              </a:solidFill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025" y="3047475"/>
            <a:ext cx="3742900" cy="20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/>
        </p:nvSpPr>
        <p:spPr>
          <a:xfrm>
            <a:off x="963025" y="424800"/>
            <a:ext cx="6756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What forms at a Transform Fault Boundary?</a:t>
            </a:r>
            <a:endParaRPr sz="4200"/>
          </a:p>
        </p:txBody>
      </p:sp>
      <p:sp>
        <p:nvSpPr>
          <p:cNvPr id="155" name="Google Shape;155;p27"/>
          <p:cNvSpPr txBox="1"/>
          <p:nvPr/>
        </p:nvSpPr>
        <p:spPr>
          <a:xfrm>
            <a:off x="571750" y="2695925"/>
            <a:ext cx="5057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0000"/>
                </a:solidFill>
                <a:latin typeface="Roboto"/>
                <a:ea typeface="Roboto"/>
                <a:cs typeface="Roboto"/>
                <a:sym typeface="Roboto"/>
              </a:rPr>
              <a:t>Transform boundaries are where two of these plates are sliding alongside each other. This causes intense earthquakes, the formation of thin linear valleys, and split river beds</a:t>
            </a:r>
            <a:endParaRPr sz="1600">
              <a:solidFill>
                <a:srgbClr val="010000"/>
              </a:solidFill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955" y="2695930"/>
            <a:ext cx="3678050" cy="24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/>
        </p:nvSpPr>
        <p:spPr>
          <a:xfrm>
            <a:off x="485850" y="186225"/>
            <a:ext cx="7891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Example of a well-known Transform fault and a few facts about it.</a:t>
            </a:r>
            <a:endParaRPr sz="5200"/>
          </a:p>
        </p:txBody>
      </p:sp>
      <p:sp>
        <p:nvSpPr>
          <p:cNvPr id="162" name="Google Shape;162;p28"/>
          <p:cNvSpPr txBox="1"/>
          <p:nvPr/>
        </p:nvSpPr>
        <p:spPr>
          <a:xfrm>
            <a:off x="1382900" y="3344850"/>
            <a:ext cx="6193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0000"/>
                </a:solidFill>
                <a:latin typeface="Roboto"/>
                <a:ea typeface="Roboto"/>
                <a:cs typeface="Roboto"/>
                <a:sym typeface="Roboto"/>
              </a:rPr>
              <a:t>The most famous example of this is the San Andreas Fault Zone of western North America. The San Andreas connects a divergent boundary in the Gulf of California with the Cascadia subduction zone. </a:t>
            </a:r>
            <a:endParaRPr sz="1600">
              <a:solidFill>
                <a:srgbClr val="01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95400" y="462975"/>
            <a:ext cx="8445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rgbClr val="010000"/>
                </a:solidFill>
              </a:rPr>
              <a:t>What happens at a Convergent Boundary?</a:t>
            </a:r>
            <a:endParaRPr sz="5200">
              <a:solidFill>
                <a:srgbClr val="010000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201600" y="2982225"/>
            <a:ext cx="549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10000"/>
                </a:solidFill>
                <a:latin typeface="Roboto"/>
                <a:ea typeface="Roboto"/>
                <a:cs typeface="Roboto"/>
                <a:sym typeface="Roboto"/>
              </a:rPr>
              <a:t>This occurs when plates move towards each other and collide</a:t>
            </a:r>
            <a:endParaRPr sz="1600">
              <a:solidFill>
                <a:srgbClr val="01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000" y="3343263"/>
            <a:ext cx="25336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691300" y="1145925"/>
            <a:ext cx="52932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Roboto"/>
                <a:ea typeface="Roboto"/>
                <a:cs typeface="Roboto"/>
                <a:sym typeface="Roboto"/>
              </a:rPr>
              <a:t>Oceanic-Oceanic </a:t>
            </a:r>
            <a:endParaRPr sz="5200"/>
          </a:p>
        </p:txBody>
      </p:sp>
      <p:sp>
        <p:nvSpPr>
          <p:cNvPr id="69" name="Google Shape;69;p15"/>
          <p:cNvSpPr txBox="1"/>
          <p:nvPr/>
        </p:nvSpPr>
        <p:spPr>
          <a:xfrm>
            <a:off x="2155825" y="2686400"/>
            <a:ext cx="4265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 this setting, two plates composed only of oceanic crust and lithosphere converge at an oceanic trench, with one plate subducted beneath the other.</a:t>
            </a:r>
            <a:endParaRPr sz="16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100" y="3338950"/>
            <a:ext cx="3132900" cy="18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338225" y="47462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Roboto"/>
                <a:ea typeface="Roboto"/>
                <a:cs typeface="Roboto"/>
                <a:sym typeface="Roboto"/>
              </a:rPr>
              <a:t>Ocean-Continent</a:t>
            </a:r>
            <a:endParaRPr sz="5200"/>
          </a:p>
        </p:txBody>
      </p:sp>
      <p:sp>
        <p:nvSpPr>
          <p:cNvPr id="76" name="Google Shape;76;p16"/>
          <p:cNvSpPr txBox="1"/>
          <p:nvPr/>
        </p:nvSpPr>
        <p:spPr>
          <a:xfrm>
            <a:off x="327825" y="2318450"/>
            <a:ext cx="562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Oceanic-continental convergent boundaries occur when a tectonic plate primarily composed of oceanic lithosphere collides with a plate with continental lithosphere .</a:t>
            </a:r>
            <a:endParaRPr sz="16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125" y="3493050"/>
            <a:ext cx="7309125" cy="16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261500" y="682675"/>
            <a:ext cx="66210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Continent-convergent</a:t>
            </a:r>
            <a:endParaRPr sz="5200"/>
          </a:p>
        </p:txBody>
      </p:sp>
      <p:sp>
        <p:nvSpPr>
          <p:cNvPr id="83" name="Google Shape;83;p17"/>
          <p:cNvSpPr txBox="1"/>
          <p:nvPr/>
        </p:nvSpPr>
        <p:spPr>
          <a:xfrm>
            <a:off x="520000" y="2571750"/>
            <a:ext cx="674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When two continental plates converge, they smash together and create mountains.</a:t>
            </a:r>
            <a:endParaRPr sz="16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758" y="3179925"/>
            <a:ext cx="3436250" cy="19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350450" y="791250"/>
            <a:ext cx="84669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What </a:t>
            </a:r>
            <a:r>
              <a:rPr lang="en" sz="5200"/>
              <a:t>forms</a:t>
            </a:r>
            <a:r>
              <a:rPr lang="en" sz="5200"/>
              <a:t> a Oceanic-Oceanic boundary</a:t>
            </a:r>
            <a:endParaRPr sz="5200"/>
          </a:p>
        </p:txBody>
      </p:sp>
      <p:sp>
        <p:nvSpPr>
          <p:cNvPr id="90" name="Google Shape;90;p18"/>
          <p:cNvSpPr txBox="1"/>
          <p:nvPr/>
        </p:nvSpPr>
        <p:spPr>
          <a:xfrm>
            <a:off x="587850" y="2396525"/>
            <a:ext cx="596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Strong earthquakes, volcanic mountains or volcanic arc mountain ranges are what the Convergent boundary forms on the surface when the sinking oceanic plate melts.</a:t>
            </a:r>
            <a:endParaRPr sz="16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425" y="3624725"/>
            <a:ext cx="2703058" cy="15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24725"/>
            <a:ext cx="2253400" cy="15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1594" y="3624725"/>
            <a:ext cx="4170826" cy="15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95400" y="162700"/>
            <a:ext cx="89532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What forms a Oceanic-continent boundary</a:t>
            </a:r>
            <a:endParaRPr sz="5200"/>
          </a:p>
        </p:txBody>
      </p:sp>
      <p:sp>
        <p:nvSpPr>
          <p:cNvPr id="99" name="Google Shape;99;p19"/>
          <p:cNvSpPr txBox="1"/>
          <p:nvPr/>
        </p:nvSpPr>
        <p:spPr>
          <a:xfrm>
            <a:off x="260000" y="1729550"/>
            <a:ext cx="700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At a convergent boundary between oceanic and continental lithosphere, the oceanic plate will always subduct, which will cause earthquakes and form volcanic arcs.</a:t>
            </a:r>
            <a:endParaRPr sz="16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525" y="2935500"/>
            <a:ext cx="3887591" cy="21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68675"/>
            <a:ext cx="29527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312000" y="660000"/>
            <a:ext cx="85200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What </a:t>
            </a:r>
            <a:r>
              <a:rPr lang="en" sz="5200"/>
              <a:t>forms</a:t>
            </a:r>
            <a:r>
              <a:rPr lang="en" sz="5200"/>
              <a:t> a continent- continent boundary</a:t>
            </a:r>
            <a:endParaRPr sz="5200"/>
          </a:p>
        </p:txBody>
      </p:sp>
      <p:sp>
        <p:nvSpPr>
          <p:cNvPr id="107" name="Google Shape;107;p20"/>
          <p:cNvSpPr txBox="1"/>
          <p:nvPr/>
        </p:nvSpPr>
        <p:spPr>
          <a:xfrm>
            <a:off x="802625" y="2571750"/>
            <a:ext cx="7155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When two continental plates converge, they smash together and create mountains.</a:t>
            </a:r>
            <a:endParaRPr sz="16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525" y="3248850"/>
            <a:ext cx="3379725" cy="1931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050" y="1825450"/>
            <a:ext cx="5173750" cy="30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960875" y="689575"/>
            <a:ext cx="7404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Divergent Boundary</a:t>
            </a:r>
            <a:endParaRPr sz="5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