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sz="1400">
                <a:solidFill>
                  <a:schemeClr val="dk1"/>
                </a:solidFill>
              </a:rPr>
              <a:t>Please include pictures and complete sentences for EV</a:t>
            </a:r>
            <a:r>
              <a:rPr b="1" lang="en" sz="1400">
                <a:solidFill>
                  <a:schemeClr val="dk1"/>
                </a:solidFill>
              </a:rPr>
              <a:t>ERY slide or you will lose points.</a:t>
            </a:r>
            <a:endParaRPr b="1" sz="1400">
              <a:solidFill>
                <a:schemeClr val="dk1"/>
              </a:solidFill>
            </a:endParaRPr>
          </a:p>
          <a:p>
            <a:pPr indent="0" lvl="0" marL="0" rtl="0" algn="l">
              <a:spcBef>
                <a:spcPts val="0"/>
              </a:spcBef>
              <a:spcAft>
                <a:spcPts val="0"/>
              </a:spcAft>
              <a:buNone/>
            </a:pPr>
            <a:r>
              <a:rPr lang="en" sz="1400">
                <a:solidFill>
                  <a:schemeClr val="dk1"/>
                </a:solidFill>
              </a:rPr>
              <a:t>Slide #1: Convergent Boundary (title with picture)</a:t>
            </a:r>
            <a:r>
              <a:rPr lang="en">
                <a:solidFill>
                  <a:schemeClr val="dk1"/>
                </a:solidFill>
              </a:rPr>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770a1ecb88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770a1ecb88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#10: What happens at a Divergent Boundary?</a:t>
            </a:r>
            <a:endParaRPr b="1" sz="14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770a1ecb8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770a1ecb8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#11: What forms at a Divergent Boundary?</a:t>
            </a:r>
            <a:endParaRPr b="1" sz="14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770a1ecb88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770a1ecb88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#12: Well known example of landform created at a Divergent Boundary.</a:t>
            </a:r>
            <a:r>
              <a:rPr lang="en">
                <a:solidFill>
                  <a:schemeClr val="dk1"/>
                </a:solidFill>
              </a:rPr>
              <a:t> </a:t>
            </a:r>
            <a:endParaRPr b="1" sz="14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770a1ecb88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770a1ecb88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#13: Transform Fault (title with picture).</a:t>
            </a:r>
            <a:r>
              <a:rPr lang="en">
                <a:solidFill>
                  <a:schemeClr val="dk1"/>
                </a:solidFill>
              </a:rPr>
              <a:t> </a:t>
            </a:r>
            <a:endParaRPr b="1" sz="14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770a1ecb88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770a1ecb88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#14: What happens at a Transform Fault Boundary?</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770a1ecb88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770a1ecb88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#15: What forms at a Transform Fault Boundary?</a:t>
            </a:r>
            <a:r>
              <a:rPr lang="en">
                <a:solidFill>
                  <a:schemeClr val="dk1"/>
                </a:solidFill>
              </a:rPr>
              <a:t> </a:t>
            </a:r>
            <a:endParaRPr b="1" sz="140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770a1ecb88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770a1ecb88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#16: Example of a well-known Transform fault and a few facts about it.</a:t>
            </a:r>
            <a:r>
              <a:rPr lang="en">
                <a:solidFill>
                  <a:schemeClr val="dk1"/>
                </a:solidFill>
              </a:rPr>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770a1ecb8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770a1ecb8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None/>
            </a:pPr>
            <a:r>
              <a:rPr lang="en" sz="1400"/>
              <a:t>Slide #2: </a:t>
            </a:r>
            <a:r>
              <a:rPr lang="en" sz="1400">
                <a:solidFill>
                  <a:schemeClr val="dk1"/>
                </a:solidFill>
              </a:rPr>
              <a:t>What happens at a Convergent Boundary?</a:t>
            </a:r>
            <a:r>
              <a:rPr lang="en">
                <a:solidFill>
                  <a:schemeClr val="dk1"/>
                </a:solidFill>
              </a:rPr>
              <a:t> </a:t>
            </a:r>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770a1ecb8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770a1ecb8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#4: Second type of Convergent plate boundary explained.</a:t>
            </a:r>
            <a:r>
              <a:rPr lang="en">
                <a:solidFill>
                  <a:schemeClr val="dk1"/>
                </a:solidFill>
              </a:rPr>
              <a:t> </a:t>
            </a:r>
            <a:endParaRPr b="1" sz="14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770a1ecb8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770a1ecb8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#3: First type of Convergent plate boundary explained.</a:t>
            </a:r>
            <a:r>
              <a:rPr lang="en">
                <a:solidFill>
                  <a:schemeClr val="dk1"/>
                </a:solidFill>
              </a:rPr>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770a1ecb88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770a1ecb8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#5: Third type of Convergent plate boundary explained.</a:t>
            </a:r>
            <a:r>
              <a:rPr lang="en">
                <a:solidFill>
                  <a:schemeClr val="dk1"/>
                </a:solidFill>
              </a:rPr>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770a1ecb8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770a1ecb8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#6: What forms at the 1st Convergent Boundary? – Give well known example of landform created at this boundary.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770a1ecb8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770a1ecb8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#7: What forms at the 2nd Convergent Boundary? – Give well known example of landform created at this boundary.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770a1ecb88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770a1ecb88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#8: What forms at the 3rd Convergent Boundary? – Give well known example of landform created at this boundary.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770a1ecb88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770a1ecb8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400">
                <a:solidFill>
                  <a:schemeClr val="dk1"/>
                </a:solidFill>
              </a:rPr>
              <a:t>Please include pictures and complete sentences for EVERY slide or you will lose points.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Slide #9:Divergent Boundary (title with picture).</a:t>
            </a:r>
            <a:r>
              <a:rPr lang="en">
                <a:solidFill>
                  <a:schemeClr val="dk1"/>
                </a:solidFill>
              </a:rPr>
              <a:t> </a:t>
            </a:r>
            <a:r>
              <a:rPr lang="en" sz="1400">
                <a:solidFill>
                  <a:schemeClr val="dk1"/>
                </a:solidFill>
              </a:rPr>
              <a:t> </a:t>
            </a:r>
            <a:endParaRPr b="1" sz="14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Convergent boundary</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By Miley.N.B</a:t>
            </a:r>
            <a:endParaRPr/>
          </a:p>
        </p:txBody>
      </p:sp>
      <p:pic>
        <p:nvPicPr>
          <p:cNvPr id="56" name="Google Shape;56;p13"/>
          <p:cNvPicPr preferRelativeResize="0"/>
          <p:nvPr/>
        </p:nvPicPr>
        <p:blipFill>
          <a:blip r:embed="rId3">
            <a:alphaModFix/>
          </a:blip>
          <a:stretch>
            <a:fillRect/>
          </a:stretch>
        </p:blipFill>
        <p:spPr>
          <a:xfrm>
            <a:off x="5550375" y="3021497"/>
            <a:ext cx="3469901" cy="1945049"/>
          </a:xfrm>
          <a:prstGeom prst="rect">
            <a:avLst/>
          </a:prstGeom>
          <a:noFill/>
          <a:ln>
            <a:noFill/>
          </a:ln>
        </p:spPr>
      </p:pic>
      <p:pic>
        <p:nvPicPr>
          <p:cNvPr id="57" name="Google Shape;57;p13"/>
          <p:cNvPicPr preferRelativeResize="0"/>
          <p:nvPr/>
        </p:nvPicPr>
        <p:blipFill>
          <a:blip r:embed="rId4">
            <a:alphaModFix/>
          </a:blip>
          <a:stretch>
            <a:fillRect/>
          </a:stretch>
        </p:blipFill>
        <p:spPr>
          <a:xfrm>
            <a:off x="0" y="0"/>
            <a:ext cx="3710350" cy="1945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18" name="Shape 118"/>
        <p:cNvGrpSpPr/>
        <p:nvPr/>
      </p:nvGrpSpPr>
      <p:grpSpPr>
        <a:xfrm>
          <a:off x="0" y="0"/>
          <a:ext cx="0" cy="0"/>
          <a:chOff x="0" y="0"/>
          <a:chExt cx="0" cy="0"/>
        </a:xfrm>
      </p:grpSpPr>
      <p:sp>
        <p:nvSpPr>
          <p:cNvPr id="119" name="Google Shape;119;p22"/>
          <p:cNvSpPr txBox="1"/>
          <p:nvPr/>
        </p:nvSpPr>
        <p:spPr>
          <a:xfrm>
            <a:off x="315950" y="530775"/>
            <a:ext cx="8606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2000">
                <a:solidFill>
                  <a:schemeClr val="dk1"/>
                </a:solidFill>
              </a:rPr>
              <a:t>What happens at a Divergent Boundary</a:t>
            </a:r>
            <a:endParaRPr sz="2000"/>
          </a:p>
        </p:txBody>
      </p:sp>
      <p:sp>
        <p:nvSpPr>
          <p:cNvPr id="120" name="Google Shape;120;p22"/>
          <p:cNvSpPr txBox="1"/>
          <p:nvPr/>
        </p:nvSpPr>
        <p:spPr>
          <a:xfrm>
            <a:off x="265375" y="1428050"/>
            <a:ext cx="7911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202124"/>
                </a:solidFill>
                <a:highlight>
                  <a:srgbClr val="D9EAD3"/>
                </a:highlight>
              </a:rPr>
              <a:t>Divergent boundaries occur along spreading centers where plates are moving apart and new crust is created by magma pushing up from the mantle</a:t>
            </a:r>
            <a:endParaRPr>
              <a:highlight>
                <a:srgbClr val="D9EAD3"/>
              </a:highlight>
            </a:endParaRPr>
          </a:p>
        </p:txBody>
      </p:sp>
      <p:pic>
        <p:nvPicPr>
          <p:cNvPr id="121" name="Google Shape;121;p22"/>
          <p:cNvPicPr preferRelativeResize="0"/>
          <p:nvPr/>
        </p:nvPicPr>
        <p:blipFill>
          <a:blip r:embed="rId3">
            <a:alphaModFix/>
          </a:blip>
          <a:stretch>
            <a:fillRect/>
          </a:stretch>
        </p:blipFill>
        <p:spPr>
          <a:xfrm>
            <a:off x="152400" y="2196050"/>
            <a:ext cx="4966677" cy="27950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25" name="Shape 125"/>
        <p:cNvGrpSpPr/>
        <p:nvPr/>
      </p:nvGrpSpPr>
      <p:grpSpPr>
        <a:xfrm>
          <a:off x="0" y="0"/>
          <a:ext cx="0" cy="0"/>
          <a:chOff x="0" y="0"/>
          <a:chExt cx="0" cy="0"/>
        </a:xfrm>
      </p:grpSpPr>
      <p:sp>
        <p:nvSpPr>
          <p:cNvPr id="126" name="Google Shape;126;p23"/>
          <p:cNvSpPr txBox="1"/>
          <p:nvPr/>
        </p:nvSpPr>
        <p:spPr>
          <a:xfrm>
            <a:off x="252750" y="518150"/>
            <a:ext cx="82398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2100">
                <a:solidFill>
                  <a:schemeClr val="dk1"/>
                </a:solidFill>
              </a:rPr>
              <a:t>What forms at a Divergent Boundary</a:t>
            </a:r>
            <a:endParaRPr sz="2100"/>
          </a:p>
        </p:txBody>
      </p:sp>
      <p:sp>
        <p:nvSpPr>
          <p:cNvPr id="127" name="Google Shape;127;p23"/>
          <p:cNvSpPr txBox="1"/>
          <p:nvPr/>
        </p:nvSpPr>
        <p:spPr>
          <a:xfrm>
            <a:off x="366500" y="1314300"/>
            <a:ext cx="7885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202124"/>
                </a:solidFill>
                <a:highlight>
                  <a:srgbClr val="D9EAD3"/>
                </a:highlight>
              </a:rPr>
              <a:t>A divergent plate boundary often forms a mountain chain known as a ridge. This feature forms as magma escapes into the space between the spreading tectonic plates.</a:t>
            </a:r>
            <a:endParaRPr>
              <a:highlight>
                <a:srgbClr val="D9EAD3"/>
              </a:highlight>
            </a:endParaRPr>
          </a:p>
        </p:txBody>
      </p:sp>
      <p:pic>
        <p:nvPicPr>
          <p:cNvPr id="128" name="Google Shape;128;p23"/>
          <p:cNvPicPr preferRelativeResize="0"/>
          <p:nvPr/>
        </p:nvPicPr>
        <p:blipFill>
          <a:blip r:embed="rId3">
            <a:alphaModFix/>
          </a:blip>
          <a:stretch>
            <a:fillRect/>
          </a:stretch>
        </p:blipFill>
        <p:spPr>
          <a:xfrm>
            <a:off x="152400" y="2082300"/>
            <a:ext cx="4696996" cy="2908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32" name="Shape 132"/>
        <p:cNvGrpSpPr/>
        <p:nvPr/>
      </p:nvGrpSpPr>
      <p:grpSpPr>
        <a:xfrm>
          <a:off x="0" y="0"/>
          <a:ext cx="0" cy="0"/>
          <a:chOff x="0" y="0"/>
          <a:chExt cx="0" cy="0"/>
        </a:xfrm>
      </p:grpSpPr>
      <p:sp>
        <p:nvSpPr>
          <p:cNvPr id="133" name="Google Shape;133;p24"/>
          <p:cNvSpPr txBox="1"/>
          <p:nvPr/>
        </p:nvSpPr>
        <p:spPr>
          <a:xfrm>
            <a:off x="452100" y="505500"/>
            <a:ext cx="8239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2000">
                <a:solidFill>
                  <a:schemeClr val="dk1"/>
                </a:solidFill>
              </a:rPr>
              <a:t>A w</a:t>
            </a:r>
            <a:r>
              <a:rPr lang="en" sz="2000">
                <a:solidFill>
                  <a:schemeClr val="dk1"/>
                </a:solidFill>
              </a:rPr>
              <a:t>ell known example of landform created at a Divergent Boundary</a:t>
            </a:r>
            <a:endParaRPr sz="2000"/>
          </a:p>
        </p:txBody>
      </p:sp>
      <p:sp>
        <p:nvSpPr>
          <p:cNvPr id="134" name="Google Shape;134;p24"/>
          <p:cNvSpPr txBox="1"/>
          <p:nvPr/>
        </p:nvSpPr>
        <p:spPr>
          <a:xfrm>
            <a:off x="417050" y="1554425"/>
            <a:ext cx="8012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202124"/>
                </a:solidFill>
                <a:highlight>
                  <a:srgbClr val="D9EAD3"/>
                </a:highlight>
              </a:rPr>
              <a:t>Landforms created by divergent plates include the Mid Atlantic Ridge and the Great African Rift Valley.</a:t>
            </a:r>
            <a:endParaRPr>
              <a:highlight>
                <a:srgbClr val="D9EAD3"/>
              </a:highlight>
            </a:endParaRPr>
          </a:p>
        </p:txBody>
      </p:sp>
      <p:pic>
        <p:nvPicPr>
          <p:cNvPr id="135" name="Google Shape;135;p24"/>
          <p:cNvPicPr preferRelativeResize="0"/>
          <p:nvPr/>
        </p:nvPicPr>
        <p:blipFill>
          <a:blip r:embed="rId3">
            <a:alphaModFix/>
          </a:blip>
          <a:stretch>
            <a:fillRect/>
          </a:stretch>
        </p:blipFill>
        <p:spPr>
          <a:xfrm>
            <a:off x="152400" y="2322425"/>
            <a:ext cx="5337350" cy="26686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39" name="Shape 139"/>
        <p:cNvGrpSpPr/>
        <p:nvPr/>
      </p:nvGrpSpPr>
      <p:grpSpPr>
        <a:xfrm>
          <a:off x="0" y="0"/>
          <a:ext cx="0" cy="0"/>
          <a:chOff x="0" y="0"/>
          <a:chExt cx="0" cy="0"/>
        </a:xfrm>
      </p:grpSpPr>
      <p:sp>
        <p:nvSpPr>
          <p:cNvPr id="140" name="Google Shape;140;p25"/>
          <p:cNvSpPr txBox="1"/>
          <p:nvPr/>
        </p:nvSpPr>
        <p:spPr>
          <a:xfrm>
            <a:off x="395325" y="1933550"/>
            <a:ext cx="82017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3300">
                <a:solidFill>
                  <a:schemeClr val="dk1"/>
                </a:solidFill>
              </a:rPr>
              <a:t>              </a:t>
            </a:r>
            <a:r>
              <a:rPr lang="en" sz="5200">
                <a:solidFill>
                  <a:schemeClr val="dk1"/>
                </a:solidFill>
              </a:rPr>
              <a:t>Transform Fault</a:t>
            </a:r>
            <a:endParaRPr sz="5200"/>
          </a:p>
        </p:txBody>
      </p:sp>
      <p:pic>
        <p:nvPicPr>
          <p:cNvPr id="141" name="Google Shape;141;p25"/>
          <p:cNvPicPr preferRelativeResize="0"/>
          <p:nvPr/>
        </p:nvPicPr>
        <p:blipFill>
          <a:blip r:embed="rId3">
            <a:alphaModFix/>
          </a:blip>
          <a:stretch>
            <a:fillRect/>
          </a:stretch>
        </p:blipFill>
        <p:spPr>
          <a:xfrm>
            <a:off x="76575" y="75825"/>
            <a:ext cx="3216770" cy="2071600"/>
          </a:xfrm>
          <a:prstGeom prst="rect">
            <a:avLst/>
          </a:prstGeom>
          <a:noFill/>
          <a:ln>
            <a:noFill/>
          </a:ln>
        </p:spPr>
      </p:pic>
      <p:pic>
        <p:nvPicPr>
          <p:cNvPr id="142" name="Google Shape;142;p25"/>
          <p:cNvPicPr preferRelativeResize="0"/>
          <p:nvPr/>
        </p:nvPicPr>
        <p:blipFill>
          <a:blip r:embed="rId4">
            <a:alphaModFix/>
          </a:blip>
          <a:stretch>
            <a:fillRect/>
          </a:stretch>
        </p:blipFill>
        <p:spPr>
          <a:xfrm>
            <a:off x="4777775" y="2698124"/>
            <a:ext cx="4220602" cy="221087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46" name="Shape 146"/>
        <p:cNvGrpSpPr/>
        <p:nvPr/>
      </p:nvGrpSpPr>
      <p:grpSpPr>
        <a:xfrm>
          <a:off x="0" y="0"/>
          <a:ext cx="0" cy="0"/>
          <a:chOff x="0" y="0"/>
          <a:chExt cx="0" cy="0"/>
        </a:xfrm>
      </p:grpSpPr>
      <p:sp>
        <p:nvSpPr>
          <p:cNvPr id="147" name="Google Shape;147;p26"/>
          <p:cNvSpPr txBox="1"/>
          <p:nvPr/>
        </p:nvSpPr>
        <p:spPr>
          <a:xfrm>
            <a:off x="252750" y="467600"/>
            <a:ext cx="7898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2000">
                <a:solidFill>
                  <a:schemeClr val="dk1"/>
                </a:solidFill>
              </a:rPr>
              <a:t>What happens at a Transform Fault Boundary</a:t>
            </a:r>
            <a:endParaRPr sz="2000"/>
          </a:p>
        </p:txBody>
      </p:sp>
      <p:sp>
        <p:nvSpPr>
          <p:cNvPr id="148" name="Google Shape;148;p26"/>
          <p:cNvSpPr txBox="1"/>
          <p:nvPr/>
        </p:nvSpPr>
        <p:spPr>
          <a:xfrm>
            <a:off x="252750" y="1415400"/>
            <a:ext cx="8555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202124"/>
                </a:solidFill>
                <a:highlight>
                  <a:srgbClr val="D9EAD3"/>
                </a:highlight>
              </a:rPr>
              <a:t>conservative boundary is where two of the tectonic plates slide alongside each other. When this happens, the scraping of the two plates causes earthquakes.</a:t>
            </a:r>
            <a:endParaRPr sz="1600">
              <a:highlight>
                <a:srgbClr val="D9EAD3"/>
              </a:highlight>
            </a:endParaRPr>
          </a:p>
        </p:txBody>
      </p:sp>
      <p:pic>
        <p:nvPicPr>
          <p:cNvPr id="149" name="Google Shape;149;p26"/>
          <p:cNvPicPr preferRelativeResize="0"/>
          <p:nvPr/>
        </p:nvPicPr>
        <p:blipFill>
          <a:blip r:embed="rId3">
            <a:alphaModFix/>
          </a:blip>
          <a:stretch>
            <a:fillRect/>
          </a:stretch>
        </p:blipFill>
        <p:spPr>
          <a:xfrm>
            <a:off x="152400" y="2183400"/>
            <a:ext cx="4258125" cy="28077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53" name="Shape 153"/>
        <p:cNvGrpSpPr/>
        <p:nvPr/>
      </p:nvGrpSpPr>
      <p:grpSpPr>
        <a:xfrm>
          <a:off x="0" y="0"/>
          <a:ext cx="0" cy="0"/>
          <a:chOff x="0" y="0"/>
          <a:chExt cx="0" cy="0"/>
        </a:xfrm>
      </p:grpSpPr>
      <p:sp>
        <p:nvSpPr>
          <p:cNvPr id="154" name="Google Shape;154;p27"/>
          <p:cNvSpPr txBox="1"/>
          <p:nvPr/>
        </p:nvSpPr>
        <p:spPr>
          <a:xfrm>
            <a:off x="429675" y="379125"/>
            <a:ext cx="8454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2000">
                <a:solidFill>
                  <a:schemeClr val="dk1"/>
                </a:solidFill>
              </a:rPr>
              <a:t>What forms at a Transform Fault Boundary</a:t>
            </a:r>
            <a:endParaRPr sz="2000"/>
          </a:p>
        </p:txBody>
      </p:sp>
      <p:sp>
        <p:nvSpPr>
          <p:cNvPr id="155" name="Google Shape;155;p27"/>
          <p:cNvSpPr txBox="1"/>
          <p:nvPr/>
        </p:nvSpPr>
        <p:spPr>
          <a:xfrm>
            <a:off x="619250" y="1554425"/>
            <a:ext cx="682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56" name="Google Shape;156;p27"/>
          <p:cNvSpPr txBox="1"/>
          <p:nvPr/>
        </p:nvSpPr>
        <p:spPr>
          <a:xfrm>
            <a:off x="278050" y="1094250"/>
            <a:ext cx="8290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202124"/>
                </a:solidFill>
                <a:highlight>
                  <a:srgbClr val="D9EAD3"/>
                </a:highlight>
              </a:rPr>
              <a:t>The Earth's crust is split into sections called tectonic plates. Transform boundaries are where two of these plates are sliding alongside each other. This causes intense earthquakes, the formation of thin linear valleys, and split river beds.</a:t>
            </a:r>
            <a:endParaRPr>
              <a:highlight>
                <a:srgbClr val="D9EAD3"/>
              </a:highlight>
            </a:endParaRPr>
          </a:p>
        </p:txBody>
      </p:sp>
      <p:pic>
        <p:nvPicPr>
          <p:cNvPr id="157" name="Google Shape;157;p27"/>
          <p:cNvPicPr preferRelativeResize="0"/>
          <p:nvPr/>
        </p:nvPicPr>
        <p:blipFill>
          <a:blip r:embed="rId3">
            <a:alphaModFix/>
          </a:blip>
          <a:stretch>
            <a:fillRect/>
          </a:stretch>
        </p:blipFill>
        <p:spPr>
          <a:xfrm>
            <a:off x="152400" y="2107025"/>
            <a:ext cx="4577898" cy="2884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61" name="Shape 161"/>
        <p:cNvGrpSpPr/>
        <p:nvPr/>
      </p:nvGrpSpPr>
      <p:grpSpPr>
        <a:xfrm>
          <a:off x="0" y="0"/>
          <a:ext cx="0" cy="0"/>
          <a:chOff x="0" y="0"/>
          <a:chExt cx="0" cy="0"/>
        </a:xfrm>
      </p:grpSpPr>
      <p:sp>
        <p:nvSpPr>
          <p:cNvPr id="162" name="Google Shape;162;p28"/>
          <p:cNvSpPr txBox="1"/>
          <p:nvPr/>
        </p:nvSpPr>
        <p:spPr>
          <a:xfrm>
            <a:off x="366500" y="429675"/>
            <a:ext cx="83535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2000">
                <a:solidFill>
                  <a:schemeClr val="dk1"/>
                </a:solidFill>
              </a:rPr>
              <a:t>Example of a well-known Transform fault and a few facts about it</a:t>
            </a:r>
            <a:endParaRPr sz="2000"/>
          </a:p>
        </p:txBody>
      </p:sp>
      <p:sp>
        <p:nvSpPr>
          <p:cNvPr id="163" name="Google Shape;163;p28"/>
          <p:cNvSpPr txBox="1"/>
          <p:nvPr/>
        </p:nvSpPr>
        <p:spPr>
          <a:xfrm>
            <a:off x="341225" y="1314300"/>
            <a:ext cx="82017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202124"/>
                </a:solidFill>
                <a:highlight>
                  <a:srgbClr val="D9EAD3"/>
                </a:highlight>
              </a:rPr>
              <a:t>The San Andreas Fault and Queen Charlotte Fault are transform plate boundaries developing where the Pacific Plate moves northward past the North American Plate. The San Andreas Fault is just one of several faults that accommodate the transform motion between the Pacific and North American plates.</a:t>
            </a:r>
            <a:endParaRPr>
              <a:highlight>
                <a:srgbClr val="D9EAD3"/>
              </a:highlight>
            </a:endParaRPr>
          </a:p>
        </p:txBody>
      </p:sp>
      <p:pic>
        <p:nvPicPr>
          <p:cNvPr id="164" name="Google Shape;164;p28"/>
          <p:cNvPicPr preferRelativeResize="0"/>
          <p:nvPr/>
        </p:nvPicPr>
        <p:blipFill>
          <a:blip r:embed="rId3">
            <a:alphaModFix/>
          </a:blip>
          <a:stretch>
            <a:fillRect/>
          </a:stretch>
        </p:blipFill>
        <p:spPr>
          <a:xfrm>
            <a:off x="152400" y="2513400"/>
            <a:ext cx="3634906" cy="2477699"/>
          </a:xfrm>
          <a:prstGeom prst="rect">
            <a:avLst/>
          </a:prstGeom>
          <a:noFill/>
          <a:ln>
            <a:noFill/>
          </a:ln>
        </p:spPr>
      </p:pic>
      <p:pic>
        <p:nvPicPr>
          <p:cNvPr id="165" name="Google Shape;165;p28"/>
          <p:cNvPicPr preferRelativeResize="0"/>
          <p:nvPr/>
        </p:nvPicPr>
        <p:blipFill>
          <a:blip r:embed="rId4">
            <a:alphaModFix/>
          </a:blip>
          <a:stretch>
            <a:fillRect/>
          </a:stretch>
        </p:blipFill>
        <p:spPr>
          <a:xfrm>
            <a:off x="6429306" y="2753025"/>
            <a:ext cx="2590800" cy="2286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61" name="Shape 61"/>
        <p:cNvGrpSpPr/>
        <p:nvPr/>
      </p:nvGrpSpPr>
      <p:grpSpPr>
        <a:xfrm>
          <a:off x="0" y="0"/>
          <a:ext cx="0" cy="0"/>
          <a:chOff x="0" y="0"/>
          <a:chExt cx="0" cy="0"/>
        </a:xfrm>
      </p:grpSpPr>
      <p:sp>
        <p:nvSpPr>
          <p:cNvPr id="62" name="Google Shape;62;p14"/>
          <p:cNvSpPr txBox="1"/>
          <p:nvPr/>
        </p:nvSpPr>
        <p:spPr>
          <a:xfrm>
            <a:off x="804075" y="319000"/>
            <a:ext cx="7098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2000">
                <a:solidFill>
                  <a:schemeClr val="dk1"/>
                </a:solidFill>
              </a:rPr>
              <a:t> What happens at a Convergent Boundary</a:t>
            </a:r>
            <a:endParaRPr sz="2000"/>
          </a:p>
        </p:txBody>
      </p:sp>
      <p:sp>
        <p:nvSpPr>
          <p:cNvPr id="63" name="Google Shape;63;p14"/>
          <p:cNvSpPr txBox="1"/>
          <p:nvPr/>
        </p:nvSpPr>
        <p:spPr>
          <a:xfrm rot="801">
            <a:off x="291875" y="1092802"/>
            <a:ext cx="64398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202124"/>
                </a:solidFill>
                <a:highlight>
                  <a:srgbClr val="D9EAD3"/>
                </a:highlight>
              </a:rPr>
              <a:t>Convergent plate boundaries are locations where lithospheric plates are moving towards one another. The plate collisions that occur in these areas can produce earthquakes, volcanic activity, and crustal deformation.</a:t>
            </a:r>
            <a:endParaRPr sz="1800">
              <a:highlight>
                <a:srgbClr val="D9EAD3"/>
              </a:highlight>
            </a:endParaRPr>
          </a:p>
        </p:txBody>
      </p:sp>
      <p:pic>
        <p:nvPicPr>
          <p:cNvPr id="64" name="Google Shape;64;p14"/>
          <p:cNvPicPr preferRelativeResize="0"/>
          <p:nvPr/>
        </p:nvPicPr>
        <p:blipFill>
          <a:blip r:embed="rId3">
            <a:alphaModFix/>
          </a:blip>
          <a:stretch>
            <a:fillRect/>
          </a:stretch>
        </p:blipFill>
        <p:spPr>
          <a:xfrm>
            <a:off x="4648675" y="2484652"/>
            <a:ext cx="4217300" cy="240610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68" name="Shape 68"/>
        <p:cNvGrpSpPr/>
        <p:nvPr/>
      </p:nvGrpSpPr>
      <p:grpSpPr>
        <a:xfrm>
          <a:off x="0" y="0"/>
          <a:ext cx="0" cy="0"/>
          <a:chOff x="0" y="0"/>
          <a:chExt cx="0" cy="0"/>
        </a:xfrm>
      </p:grpSpPr>
      <p:sp>
        <p:nvSpPr>
          <p:cNvPr id="69" name="Google Shape;69;p15"/>
          <p:cNvSpPr txBox="1"/>
          <p:nvPr/>
        </p:nvSpPr>
        <p:spPr>
          <a:xfrm>
            <a:off x="250350" y="1333475"/>
            <a:ext cx="8403900" cy="67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O-C    </a:t>
            </a:r>
            <a:r>
              <a:rPr lang="en">
                <a:solidFill>
                  <a:srgbClr val="202124"/>
                </a:solidFill>
                <a:highlight>
                  <a:srgbClr val="D9EAD3"/>
                </a:highlight>
              </a:rPr>
              <a:t>Ocean-Continent Convergence. When oceanic crust converges with continental crust, the denser oceanic plate plunges beneath the continental plate. This process, called subduction, occurs at the oceanic trenches.</a:t>
            </a:r>
            <a:endParaRPr>
              <a:solidFill>
                <a:srgbClr val="202124"/>
              </a:solidFill>
              <a:highlight>
                <a:srgbClr val="D9EAD3"/>
              </a:highlight>
            </a:endParaRPr>
          </a:p>
          <a:p>
            <a:pPr indent="0" lvl="0" marL="0" rtl="0" algn="l">
              <a:spcBef>
                <a:spcPts val="0"/>
              </a:spcBef>
              <a:spcAft>
                <a:spcPts val="0"/>
              </a:spcAft>
              <a:buNone/>
            </a:pPr>
            <a:r>
              <a:t/>
            </a:r>
            <a:endParaRPr>
              <a:solidFill>
                <a:srgbClr val="202124"/>
              </a:solidFill>
              <a:highlight>
                <a:srgbClr val="D9EAD3"/>
              </a:highlight>
            </a:endParaRPr>
          </a:p>
        </p:txBody>
      </p:sp>
      <p:sp>
        <p:nvSpPr>
          <p:cNvPr id="70" name="Google Shape;70;p15"/>
          <p:cNvSpPr txBox="1"/>
          <p:nvPr/>
        </p:nvSpPr>
        <p:spPr>
          <a:xfrm>
            <a:off x="366500" y="353850"/>
            <a:ext cx="8403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2000">
                <a:solidFill>
                  <a:schemeClr val="dk1"/>
                </a:solidFill>
              </a:rPr>
              <a:t>Second type of Convergent plate boundary </a:t>
            </a:r>
            <a:endParaRPr sz="2000"/>
          </a:p>
        </p:txBody>
      </p:sp>
      <p:pic>
        <p:nvPicPr>
          <p:cNvPr id="71" name="Google Shape;71;p15"/>
          <p:cNvPicPr preferRelativeResize="0"/>
          <p:nvPr/>
        </p:nvPicPr>
        <p:blipFill>
          <a:blip r:embed="rId3">
            <a:alphaModFix/>
          </a:blip>
          <a:stretch>
            <a:fillRect/>
          </a:stretch>
        </p:blipFill>
        <p:spPr>
          <a:xfrm>
            <a:off x="5168450" y="2314175"/>
            <a:ext cx="3975552" cy="282932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75" name="Shape 75"/>
        <p:cNvGrpSpPr/>
        <p:nvPr/>
      </p:nvGrpSpPr>
      <p:grpSpPr>
        <a:xfrm>
          <a:off x="0" y="0"/>
          <a:ext cx="0" cy="0"/>
          <a:chOff x="0" y="0"/>
          <a:chExt cx="0" cy="0"/>
        </a:xfrm>
      </p:grpSpPr>
      <p:sp>
        <p:nvSpPr>
          <p:cNvPr id="76" name="Google Shape;76;p16"/>
          <p:cNvSpPr txBox="1"/>
          <p:nvPr/>
        </p:nvSpPr>
        <p:spPr>
          <a:xfrm>
            <a:off x="341225" y="1172975"/>
            <a:ext cx="8340900" cy="93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O-O     </a:t>
            </a:r>
            <a:r>
              <a:rPr lang="en">
                <a:highlight>
                  <a:srgbClr val="D9EAD3"/>
                </a:highlight>
              </a:rPr>
              <a:t> </a:t>
            </a:r>
            <a:r>
              <a:rPr lang="en">
                <a:solidFill>
                  <a:srgbClr val="202124"/>
                </a:solidFill>
                <a:highlight>
                  <a:srgbClr val="D9EAD3"/>
                </a:highlight>
              </a:rPr>
              <a:t>Divergent boundaries are spreading boundaries, where new oceanic crust is created to fill in the space as the plates move apart. Most divergent boundaries are located along mid-ocean oceanic ridges, although some are on land.</a:t>
            </a:r>
            <a:endParaRPr>
              <a:highlight>
                <a:srgbClr val="D9EAD3"/>
              </a:highlight>
            </a:endParaRPr>
          </a:p>
        </p:txBody>
      </p:sp>
      <p:sp>
        <p:nvSpPr>
          <p:cNvPr id="77" name="Google Shape;77;p16"/>
          <p:cNvSpPr txBox="1"/>
          <p:nvPr/>
        </p:nvSpPr>
        <p:spPr>
          <a:xfrm>
            <a:off x="641700" y="379125"/>
            <a:ext cx="7860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2000">
                <a:solidFill>
                  <a:schemeClr val="dk1"/>
                </a:solidFill>
              </a:rPr>
              <a:t>First type of Convergent plate boundary </a:t>
            </a:r>
            <a:endParaRPr sz="2000"/>
          </a:p>
        </p:txBody>
      </p:sp>
      <p:pic>
        <p:nvPicPr>
          <p:cNvPr id="78" name="Google Shape;78;p16"/>
          <p:cNvPicPr preferRelativeResize="0"/>
          <p:nvPr/>
        </p:nvPicPr>
        <p:blipFill rotWithShape="1">
          <a:blip r:embed="rId3">
            <a:alphaModFix/>
          </a:blip>
          <a:srcRect b="0" l="0" r="-1204" t="0"/>
          <a:stretch/>
        </p:blipFill>
        <p:spPr>
          <a:xfrm>
            <a:off x="165150" y="2237600"/>
            <a:ext cx="5445950" cy="27282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82" name="Shape 82"/>
        <p:cNvGrpSpPr/>
        <p:nvPr/>
      </p:nvGrpSpPr>
      <p:grpSpPr>
        <a:xfrm>
          <a:off x="0" y="0"/>
          <a:ext cx="0" cy="0"/>
          <a:chOff x="0" y="0"/>
          <a:chExt cx="0" cy="0"/>
        </a:xfrm>
      </p:grpSpPr>
      <p:sp>
        <p:nvSpPr>
          <p:cNvPr id="83" name="Google Shape;83;p17"/>
          <p:cNvSpPr txBox="1"/>
          <p:nvPr/>
        </p:nvSpPr>
        <p:spPr>
          <a:xfrm>
            <a:off x="227475" y="1135575"/>
            <a:ext cx="8361000" cy="64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C-C    </a:t>
            </a:r>
            <a:r>
              <a:rPr lang="en">
                <a:highlight>
                  <a:srgbClr val="D9EAD3"/>
                </a:highlight>
              </a:rPr>
              <a:t> </a:t>
            </a:r>
            <a:r>
              <a:rPr lang="en">
                <a:solidFill>
                  <a:srgbClr val="202124"/>
                </a:solidFill>
                <a:highlight>
                  <a:srgbClr val="D9EAD3"/>
                </a:highlight>
              </a:rPr>
              <a:t>continent-continent convergent boundaries are the collision of the India Plate with the Eurasian Plate, creating the Himalaya Mountains, and the collision of the African Plate with the Eurasian Plate, creating the series of ranges extending from the Alps in Europe to the Zagros Mountains in Iran.</a:t>
            </a:r>
            <a:endParaRPr>
              <a:highlight>
                <a:srgbClr val="D9EAD3"/>
              </a:highlight>
            </a:endParaRPr>
          </a:p>
        </p:txBody>
      </p:sp>
      <p:sp>
        <p:nvSpPr>
          <p:cNvPr id="84" name="Google Shape;84;p17"/>
          <p:cNvSpPr txBox="1"/>
          <p:nvPr/>
        </p:nvSpPr>
        <p:spPr>
          <a:xfrm>
            <a:off x="227475" y="303300"/>
            <a:ext cx="8555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2000">
                <a:solidFill>
                  <a:schemeClr val="dk1"/>
                </a:solidFill>
              </a:rPr>
              <a:t>Third type of Convergent plate boundary</a:t>
            </a:r>
            <a:r>
              <a:rPr lang="en">
                <a:solidFill>
                  <a:schemeClr val="dk1"/>
                </a:solidFill>
              </a:rPr>
              <a:t> </a:t>
            </a:r>
            <a:endParaRPr/>
          </a:p>
        </p:txBody>
      </p:sp>
      <p:pic>
        <p:nvPicPr>
          <p:cNvPr id="85" name="Google Shape;85;p17"/>
          <p:cNvPicPr preferRelativeResize="0"/>
          <p:nvPr/>
        </p:nvPicPr>
        <p:blipFill>
          <a:blip r:embed="rId3">
            <a:alphaModFix/>
          </a:blip>
          <a:stretch>
            <a:fillRect/>
          </a:stretch>
        </p:blipFill>
        <p:spPr>
          <a:xfrm>
            <a:off x="4411250" y="2571750"/>
            <a:ext cx="4620975" cy="2438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89" name="Shape 89"/>
        <p:cNvGrpSpPr/>
        <p:nvPr/>
      </p:nvGrpSpPr>
      <p:grpSpPr>
        <a:xfrm>
          <a:off x="0" y="0"/>
          <a:ext cx="0" cy="0"/>
          <a:chOff x="0" y="0"/>
          <a:chExt cx="0" cy="0"/>
        </a:xfrm>
      </p:grpSpPr>
      <p:sp>
        <p:nvSpPr>
          <p:cNvPr id="90" name="Google Shape;90;p18"/>
          <p:cNvSpPr txBox="1"/>
          <p:nvPr/>
        </p:nvSpPr>
        <p:spPr>
          <a:xfrm>
            <a:off x="517175" y="1162950"/>
            <a:ext cx="7937400" cy="188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202124"/>
                </a:solidFill>
                <a:highlight>
                  <a:srgbClr val="D9EAD3"/>
                </a:highlight>
              </a:rPr>
              <a:t>2 oceanic plates collide and a trench is formed </a:t>
            </a:r>
            <a:endParaRPr>
              <a:highlight>
                <a:srgbClr val="D9EAD3"/>
              </a:highlight>
            </a:endParaRPr>
          </a:p>
        </p:txBody>
      </p:sp>
      <p:sp>
        <p:nvSpPr>
          <p:cNvPr id="91" name="Google Shape;91;p18"/>
          <p:cNvSpPr txBox="1"/>
          <p:nvPr/>
        </p:nvSpPr>
        <p:spPr>
          <a:xfrm>
            <a:off x="796175" y="1326950"/>
            <a:ext cx="7885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92" name="Google Shape;92;p18"/>
          <p:cNvSpPr txBox="1"/>
          <p:nvPr/>
        </p:nvSpPr>
        <p:spPr>
          <a:xfrm>
            <a:off x="543425" y="379125"/>
            <a:ext cx="8239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2000">
                <a:solidFill>
                  <a:schemeClr val="dk1"/>
                </a:solidFill>
              </a:rPr>
              <a:t>1st Convergent Boundary</a:t>
            </a:r>
            <a:endParaRPr sz="2000"/>
          </a:p>
        </p:txBody>
      </p:sp>
      <p:pic>
        <p:nvPicPr>
          <p:cNvPr id="93" name="Google Shape;93;p18"/>
          <p:cNvPicPr preferRelativeResize="0"/>
          <p:nvPr/>
        </p:nvPicPr>
        <p:blipFill>
          <a:blip r:embed="rId3">
            <a:alphaModFix/>
          </a:blip>
          <a:stretch>
            <a:fillRect/>
          </a:stretch>
        </p:blipFill>
        <p:spPr>
          <a:xfrm>
            <a:off x="5030450" y="2182375"/>
            <a:ext cx="3651525" cy="2581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97" name="Shape 97"/>
        <p:cNvGrpSpPr/>
        <p:nvPr/>
      </p:nvGrpSpPr>
      <p:grpSpPr>
        <a:xfrm>
          <a:off x="0" y="0"/>
          <a:ext cx="0" cy="0"/>
          <a:chOff x="0" y="0"/>
          <a:chExt cx="0" cy="0"/>
        </a:xfrm>
      </p:grpSpPr>
      <p:sp>
        <p:nvSpPr>
          <p:cNvPr id="98" name="Google Shape;98;p19"/>
          <p:cNvSpPr txBox="1"/>
          <p:nvPr/>
        </p:nvSpPr>
        <p:spPr>
          <a:xfrm>
            <a:off x="152400" y="1081538"/>
            <a:ext cx="7994400" cy="132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highlight>
                  <a:srgbClr val="D9EAD3"/>
                </a:highlight>
              </a:rPr>
              <a:t>When an ocean and continental plate collide. Oceanic plate is </a:t>
            </a:r>
            <a:r>
              <a:rPr lang="en">
                <a:solidFill>
                  <a:schemeClr val="dk1"/>
                </a:solidFill>
                <a:highlight>
                  <a:srgbClr val="D9EAD3"/>
                </a:highlight>
              </a:rPr>
              <a:t>denser</a:t>
            </a:r>
            <a:r>
              <a:rPr lang="en">
                <a:solidFill>
                  <a:schemeClr val="dk1"/>
                </a:solidFill>
                <a:highlight>
                  <a:srgbClr val="D9EAD3"/>
                </a:highlight>
              </a:rPr>
              <a:t> and subclucts.</a:t>
            </a:r>
            <a:endParaRPr>
              <a:solidFill>
                <a:schemeClr val="dk1"/>
              </a:solidFill>
              <a:highlight>
                <a:srgbClr val="D9EAD3"/>
              </a:highlight>
            </a:endParaRPr>
          </a:p>
        </p:txBody>
      </p:sp>
      <p:sp>
        <p:nvSpPr>
          <p:cNvPr id="99" name="Google Shape;99;p19"/>
          <p:cNvSpPr txBox="1"/>
          <p:nvPr/>
        </p:nvSpPr>
        <p:spPr>
          <a:xfrm>
            <a:off x="214850" y="379125"/>
            <a:ext cx="8467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2000">
                <a:solidFill>
                  <a:schemeClr val="dk1"/>
                </a:solidFill>
              </a:rPr>
              <a:t>2nd Convergent Boundary</a:t>
            </a:r>
            <a:endParaRPr sz="2000"/>
          </a:p>
        </p:txBody>
      </p:sp>
      <p:pic>
        <p:nvPicPr>
          <p:cNvPr id="100" name="Google Shape;100;p19"/>
          <p:cNvPicPr preferRelativeResize="0"/>
          <p:nvPr/>
        </p:nvPicPr>
        <p:blipFill>
          <a:blip r:embed="rId3">
            <a:alphaModFix/>
          </a:blip>
          <a:stretch>
            <a:fillRect/>
          </a:stretch>
        </p:blipFill>
        <p:spPr>
          <a:xfrm>
            <a:off x="152400" y="2559338"/>
            <a:ext cx="4607930" cy="243176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04" name="Shape 104"/>
        <p:cNvGrpSpPr/>
        <p:nvPr/>
      </p:nvGrpSpPr>
      <p:grpSpPr>
        <a:xfrm>
          <a:off x="0" y="0"/>
          <a:ext cx="0" cy="0"/>
          <a:chOff x="0" y="0"/>
          <a:chExt cx="0" cy="0"/>
        </a:xfrm>
      </p:grpSpPr>
      <p:sp>
        <p:nvSpPr>
          <p:cNvPr id="105" name="Google Shape;105;p20"/>
          <p:cNvSpPr txBox="1"/>
          <p:nvPr/>
        </p:nvSpPr>
        <p:spPr>
          <a:xfrm>
            <a:off x="202050" y="1077050"/>
            <a:ext cx="8644200" cy="177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202124"/>
                </a:solidFill>
                <a:highlight>
                  <a:srgbClr val="D9EAD3"/>
                </a:highlight>
              </a:rPr>
              <a:t>2 continental plates collide, mountains are formed because plates squish </a:t>
            </a:r>
            <a:r>
              <a:rPr lang="en">
                <a:solidFill>
                  <a:srgbClr val="202124"/>
                </a:solidFill>
                <a:highlight>
                  <a:srgbClr val="D9EAD3"/>
                </a:highlight>
              </a:rPr>
              <a:t>together.</a:t>
            </a:r>
            <a:endParaRPr sz="1600">
              <a:highlight>
                <a:srgbClr val="D9EAD3"/>
              </a:highlight>
            </a:endParaRPr>
          </a:p>
        </p:txBody>
      </p:sp>
      <p:sp>
        <p:nvSpPr>
          <p:cNvPr id="106" name="Google Shape;106;p20"/>
          <p:cNvSpPr txBox="1"/>
          <p:nvPr/>
        </p:nvSpPr>
        <p:spPr>
          <a:xfrm>
            <a:off x="353850" y="391775"/>
            <a:ext cx="8492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2000">
                <a:solidFill>
                  <a:schemeClr val="dk1"/>
                </a:solidFill>
              </a:rPr>
              <a:t>3rd Convergent Boundary</a:t>
            </a:r>
            <a:endParaRPr sz="2000"/>
          </a:p>
        </p:txBody>
      </p:sp>
      <p:pic>
        <p:nvPicPr>
          <p:cNvPr id="107" name="Google Shape;107;p20"/>
          <p:cNvPicPr preferRelativeResize="0"/>
          <p:nvPr/>
        </p:nvPicPr>
        <p:blipFill>
          <a:blip r:embed="rId3">
            <a:alphaModFix/>
          </a:blip>
          <a:stretch>
            <a:fillRect/>
          </a:stretch>
        </p:blipFill>
        <p:spPr>
          <a:xfrm>
            <a:off x="126032" y="2281075"/>
            <a:ext cx="3843680" cy="2653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11" name="Shape 111"/>
        <p:cNvGrpSpPr/>
        <p:nvPr/>
      </p:nvGrpSpPr>
      <p:grpSpPr>
        <a:xfrm>
          <a:off x="0" y="0"/>
          <a:ext cx="0" cy="0"/>
          <a:chOff x="0" y="0"/>
          <a:chExt cx="0" cy="0"/>
        </a:xfrm>
      </p:grpSpPr>
      <p:sp>
        <p:nvSpPr>
          <p:cNvPr id="112" name="Google Shape;112;p21"/>
          <p:cNvSpPr txBox="1"/>
          <p:nvPr/>
        </p:nvSpPr>
        <p:spPr>
          <a:xfrm>
            <a:off x="176925" y="2135750"/>
            <a:ext cx="84294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5200">
                <a:solidFill>
                  <a:schemeClr val="dk1"/>
                </a:solidFill>
              </a:rPr>
              <a:t>      </a:t>
            </a:r>
            <a:r>
              <a:rPr lang="en" sz="5200">
                <a:solidFill>
                  <a:schemeClr val="dk1"/>
                </a:solidFill>
              </a:rPr>
              <a:t>Divergent Boundary</a:t>
            </a:r>
            <a:endParaRPr sz="5200"/>
          </a:p>
        </p:txBody>
      </p:sp>
      <p:pic>
        <p:nvPicPr>
          <p:cNvPr id="113" name="Google Shape;113;p21"/>
          <p:cNvPicPr preferRelativeResize="0"/>
          <p:nvPr/>
        </p:nvPicPr>
        <p:blipFill>
          <a:blip r:embed="rId3">
            <a:alphaModFix/>
          </a:blip>
          <a:stretch>
            <a:fillRect/>
          </a:stretch>
        </p:blipFill>
        <p:spPr>
          <a:xfrm>
            <a:off x="152400" y="152400"/>
            <a:ext cx="3579823" cy="1830950"/>
          </a:xfrm>
          <a:prstGeom prst="rect">
            <a:avLst/>
          </a:prstGeom>
          <a:noFill/>
          <a:ln>
            <a:noFill/>
          </a:ln>
        </p:spPr>
      </p:pic>
      <p:pic>
        <p:nvPicPr>
          <p:cNvPr id="114" name="Google Shape;114;p21"/>
          <p:cNvPicPr preferRelativeResize="0"/>
          <p:nvPr/>
        </p:nvPicPr>
        <p:blipFill>
          <a:blip r:embed="rId4">
            <a:alphaModFix/>
          </a:blip>
          <a:stretch>
            <a:fillRect/>
          </a:stretch>
        </p:blipFill>
        <p:spPr>
          <a:xfrm>
            <a:off x="5308600" y="3120951"/>
            <a:ext cx="3579826" cy="18309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