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vea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aveat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ave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6C8EF8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Convergent Boundaries</a:t>
            </a:r>
            <a:endParaRPr b="1" sz="7200">
              <a:solidFill>
                <a:srgbClr val="6C8EF8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6C8EF8"/>
                </a:highlight>
                <a:latin typeface="Caveat"/>
                <a:ea typeface="Caveat"/>
                <a:cs typeface="Caveat"/>
                <a:sym typeface="Caveat"/>
              </a:rPr>
              <a:t>By Nushmia Khan</a:t>
            </a:r>
            <a:endParaRPr b="1">
              <a:solidFill>
                <a:schemeClr val="lt1"/>
              </a:solidFill>
              <a:highlight>
                <a:srgbClr val="6C8EF8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1377" y="2797175"/>
            <a:ext cx="2799331" cy="171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752950" y="440025"/>
            <a:ext cx="790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261425" y="743175"/>
            <a:ext cx="537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B896C7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happens @  Divergent Boundary?.</a:t>
            </a:r>
            <a:endParaRPr b="1" sz="2800">
              <a:solidFill>
                <a:srgbClr val="B896C7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59250" y="1818800"/>
            <a:ext cx="902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B896C7"/>
                </a:highlight>
                <a:latin typeface="Caveat"/>
                <a:ea typeface="Caveat"/>
                <a:cs typeface="Caveat"/>
                <a:sym typeface="Caveat"/>
              </a:rPr>
              <a:t>Divergent</a:t>
            </a:r>
            <a:r>
              <a:rPr b="1" lang="en" sz="2400">
                <a:solidFill>
                  <a:schemeClr val="lt1"/>
                </a:solidFill>
                <a:highlight>
                  <a:srgbClr val="B896C7"/>
                </a:highlight>
                <a:latin typeface="Caveat"/>
                <a:ea typeface="Caveat"/>
                <a:cs typeface="Caveat"/>
                <a:sym typeface="Caveat"/>
              </a:rPr>
              <a:t> Boundaries occur along spreading centers where plates are moving apart and new crust is created by magma pushing up from the mantle.</a:t>
            </a:r>
            <a:endParaRPr b="1" sz="2400">
              <a:solidFill>
                <a:schemeClr val="lt1"/>
              </a:solidFill>
              <a:highlight>
                <a:srgbClr val="B896C7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1584125" y="273800"/>
            <a:ext cx="563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B7B7B7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forms @  Divergent Boundary?</a:t>
            </a:r>
            <a:endParaRPr b="1" sz="2800">
              <a:solidFill>
                <a:srgbClr val="B7B7B7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459600" y="1613475"/>
            <a:ext cx="716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B7B7B7"/>
                </a:highlight>
                <a:latin typeface="Caveat"/>
                <a:ea typeface="Caveat"/>
                <a:cs typeface="Caveat"/>
                <a:sym typeface="Caveat"/>
              </a:rPr>
              <a:t>Mountain </a:t>
            </a:r>
            <a:r>
              <a:rPr b="1" lang="en" sz="2400">
                <a:solidFill>
                  <a:schemeClr val="lt1"/>
                </a:solidFill>
                <a:highlight>
                  <a:srgbClr val="B7B7B7"/>
                </a:highlight>
                <a:latin typeface="Caveat"/>
                <a:ea typeface="Caveat"/>
                <a:cs typeface="Caveat"/>
                <a:sym typeface="Caveat"/>
              </a:rPr>
              <a:t>Ranges known as Ridges form @ Divergent Boundaries.</a:t>
            </a:r>
            <a:r>
              <a:rPr b="1" lang="en" sz="2400">
                <a:solidFill>
                  <a:schemeClr val="lt1"/>
                </a:solidFill>
                <a:highlight>
                  <a:srgbClr val="B7B7B7"/>
                </a:highlight>
                <a:latin typeface="Caveat"/>
                <a:ea typeface="Caveat"/>
                <a:cs typeface="Caveat"/>
                <a:sym typeface="Caveat"/>
              </a:rPr>
              <a:t> </a:t>
            </a:r>
            <a:endParaRPr b="1" sz="2400">
              <a:solidFill>
                <a:schemeClr val="lt1"/>
              </a:solidFill>
              <a:highlight>
                <a:srgbClr val="B7B7B7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420475" y="185800"/>
            <a:ext cx="883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Well Known Example of Landform Created @ Divergent Boundary</a:t>
            </a:r>
            <a:endParaRPr b="1" sz="2800"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127100" y="1648350"/>
            <a:ext cx="89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chemeClr val="dk1"/>
                </a:highlight>
                <a:latin typeface="Caveat"/>
                <a:ea typeface="Caveat"/>
                <a:cs typeface="Caveat"/>
                <a:sym typeface="Caveat"/>
              </a:rPr>
              <a:t>Mid Atlantic Ridge and Great Rift Valley are both well known examples of landform created at a Divergent Boundary. </a:t>
            </a:r>
            <a:endParaRPr b="1" sz="2400">
              <a:solidFill>
                <a:schemeClr val="lt1"/>
              </a:solidFill>
              <a:highlight>
                <a:schemeClr val="dk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325" y="1951650"/>
            <a:ext cx="1871751" cy="217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024150" y="772500"/>
            <a:ext cx="4390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CBB8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Transform Fault</a:t>
            </a:r>
            <a:endParaRPr b="1" sz="5000">
              <a:solidFill>
                <a:srgbClr val="FFCBB8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704075" y="606275"/>
            <a:ext cx="70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2C4C9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Happens @ Transform Fault Boundary? .</a:t>
            </a:r>
            <a:endParaRPr b="1" sz="2800">
              <a:solidFill>
                <a:srgbClr val="A2C4C9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385125" y="457300"/>
            <a:ext cx="607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A9999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Happens @ A Convergent Boundary?</a:t>
            </a:r>
            <a:endParaRPr b="1" sz="2800">
              <a:solidFill>
                <a:srgbClr val="EA9999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106000" y="1881850"/>
            <a:ext cx="6603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highlight>
                  <a:srgbClr val="EA9999"/>
                </a:highlight>
                <a:latin typeface="Caveat"/>
                <a:ea typeface="Caveat"/>
                <a:cs typeface="Caveat"/>
                <a:sym typeface="Caveat"/>
              </a:rPr>
              <a:t>When plates move towards eachother and collide, it is called Convergent Boundary.</a:t>
            </a:r>
            <a:endParaRPr b="1" sz="2600">
              <a:solidFill>
                <a:schemeClr val="lt1"/>
              </a:solidFill>
              <a:highlight>
                <a:srgbClr val="EA9999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6200" y="477925"/>
            <a:ext cx="72783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B4A7D6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1st type of Convergent Plate Boundary: Oceanic-Oceanic.</a:t>
            </a:r>
            <a:endParaRPr b="1" sz="2800">
              <a:solidFill>
                <a:srgbClr val="B4A7D6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000125" y="2141725"/>
            <a:ext cx="7392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highlight>
                  <a:srgbClr val="B4A7D6"/>
                </a:highlight>
                <a:latin typeface="Caveat"/>
                <a:ea typeface="Caveat"/>
                <a:cs typeface="Caveat"/>
                <a:sym typeface="Caveat"/>
              </a:rPr>
              <a:t>Oceanic-Oceanic is the 1st convergent boundary, it’s where 2 oceanic plates come together and the denser plate sinks, or subducts, beneath the less dense plate, forming a deep ocean trench. </a:t>
            </a:r>
            <a:endParaRPr b="1" sz="2500">
              <a:solidFill>
                <a:schemeClr val="lt1"/>
              </a:solidFill>
              <a:highlight>
                <a:srgbClr val="B4A7D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760500" y="427150"/>
            <a:ext cx="87003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D966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2nd Type of Convergent Plate Boundary: </a:t>
            </a:r>
            <a:r>
              <a:rPr b="1" lang="en" sz="2800">
                <a:solidFill>
                  <a:srgbClr val="FFD966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Oceanic-Continental.</a:t>
            </a:r>
            <a:endParaRPr b="1" sz="2800">
              <a:solidFill>
                <a:srgbClr val="FFD966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510275" y="2459350"/>
            <a:ext cx="6564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highlight>
                  <a:srgbClr val="FFD966"/>
                </a:highlight>
                <a:latin typeface="Caveat"/>
                <a:ea typeface="Caveat"/>
                <a:cs typeface="Caveat"/>
                <a:sym typeface="Caveat"/>
              </a:rPr>
              <a:t>Oceanic-</a:t>
            </a:r>
            <a:r>
              <a:rPr b="1" lang="en" sz="2600">
                <a:solidFill>
                  <a:schemeClr val="lt1"/>
                </a:solidFill>
                <a:highlight>
                  <a:srgbClr val="FFD966"/>
                </a:highlight>
                <a:latin typeface="Caveat"/>
                <a:ea typeface="Caveat"/>
                <a:cs typeface="Caveat"/>
                <a:sym typeface="Caveat"/>
              </a:rPr>
              <a:t>Continental is the 2nd type of Convergent Boundary, when oceanic crust converges with continental crust, the denser oceanic plate plunges beneath the continental plate.</a:t>
            </a:r>
            <a:endParaRPr b="1" sz="2600">
              <a:solidFill>
                <a:schemeClr val="lt1"/>
              </a:solidFill>
              <a:highlight>
                <a:srgbClr val="FFD96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262500" y="519850"/>
            <a:ext cx="87441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18B6C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3rd type of Convergent Plate Boundary: Continental-Continental.</a:t>
            </a:r>
            <a:endParaRPr b="1" sz="2800">
              <a:solidFill>
                <a:srgbClr val="E18B6C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35950" y="2571750"/>
            <a:ext cx="8376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E18B6C"/>
                </a:highlight>
                <a:latin typeface="Caveat"/>
                <a:ea typeface="Caveat"/>
                <a:cs typeface="Caveat"/>
                <a:sym typeface="Caveat"/>
              </a:rPr>
              <a:t>Continental-Continental is the 3rd Plate Boundary, when 2 </a:t>
            </a:r>
            <a:r>
              <a:rPr b="1" lang="en" sz="2400">
                <a:solidFill>
                  <a:schemeClr val="lt1"/>
                </a:solidFill>
                <a:highlight>
                  <a:srgbClr val="E18B6C"/>
                </a:highlight>
                <a:latin typeface="Caveat"/>
                <a:ea typeface="Caveat"/>
                <a:cs typeface="Caveat"/>
                <a:sym typeface="Caveat"/>
              </a:rPr>
              <a:t>continental plates converge, they smash together and create mountains.</a:t>
            </a:r>
            <a:endParaRPr b="1" sz="2400">
              <a:solidFill>
                <a:schemeClr val="lt1"/>
              </a:solidFill>
              <a:highlight>
                <a:srgbClr val="E18B6C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546675" y="366925"/>
            <a:ext cx="70794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2E1DD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forms @ the 1st Convergent Boundary?</a:t>
            </a:r>
            <a:endParaRPr b="1" sz="2800">
              <a:solidFill>
                <a:srgbClr val="A2E1DD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512725" y="2571750"/>
            <a:ext cx="833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highlight>
                  <a:srgbClr val="A2E1DD"/>
                </a:highlight>
                <a:latin typeface="Caveat"/>
                <a:ea typeface="Caveat"/>
                <a:cs typeface="Caveat"/>
                <a:sym typeface="Caveat"/>
              </a:rPr>
              <a:t>Oceanic-Oceanic form Strong earthquakes, volcanic mountains or volcanic arc mountain </a:t>
            </a:r>
            <a:r>
              <a:rPr b="1" lang="en" sz="2500">
                <a:solidFill>
                  <a:schemeClr val="lt1"/>
                </a:solidFill>
                <a:highlight>
                  <a:srgbClr val="A2E1DD"/>
                </a:highlight>
                <a:latin typeface="Caveat"/>
                <a:ea typeface="Caveat"/>
                <a:cs typeface="Caveat"/>
                <a:sym typeface="Caveat"/>
              </a:rPr>
              <a:t>ranges</a:t>
            </a:r>
            <a:r>
              <a:rPr b="1" lang="en" sz="2500">
                <a:solidFill>
                  <a:schemeClr val="lt1"/>
                </a:solidFill>
                <a:highlight>
                  <a:srgbClr val="A2E1DD"/>
                </a:highlight>
                <a:latin typeface="Caveat"/>
                <a:ea typeface="Caveat"/>
                <a:cs typeface="Caveat"/>
                <a:sym typeface="Caveat"/>
              </a:rPr>
              <a:t>.</a:t>
            </a:r>
            <a:endParaRPr b="1" sz="2500">
              <a:solidFill>
                <a:schemeClr val="lt1"/>
              </a:solidFill>
              <a:highlight>
                <a:srgbClr val="A2E1DD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422425" y="427250"/>
            <a:ext cx="72459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C4E5C6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forms @ the 2nd Convergent Boundary?</a:t>
            </a:r>
            <a:endParaRPr b="1" sz="2800">
              <a:solidFill>
                <a:srgbClr val="C4E5C6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569550" y="2943000"/>
            <a:ext cx="81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C4E5C6"/>
                </a:highlight>
                <a:latin typeface="Caveat"/>
                <a:ea typeface="Caveat"/>
                <a:cs typeface="Caveat"/>
                <a:sym typeface="Caveat"/>
              </a:rPr>
              <a:t>Oceanic-Continental </a:t>
            </a:r>
            <a:r>
              <a:rPr b="1" lang="en" sz="2400">
                <a:solidFill>
                  <a:schemeClr val="lt1"/>
                </a:solidFill>
                <a:highlight>
                  <a:srgbClr val="C4E5C6"/>
                </a:highlight>
                <a:latin typeface="Caveat"/>
                <a:ea typeface="Caveat"/>
                <a:cs typeface="Caveat"/>
                <a:sym typeface="Caveat"/>
              </a:rPr>
              <a:t>boundaries</a:t>
            </a:r>
            <a:r>
              <a:rPr b="1" lang="en" sz="2400">
                <a:solidFill>
                  <a:schemeClr val="lt1"/>
                </a:solidFill>
                <a:highlight>
                  <a:srgbClr val="C4E5C6"/>
                </a:highlight>
                <a:latin typeface="Caveat"/>
                <a:ea typeface="Caveat"/>
                <a:cs typeface="Caveat"/>
                <a:sym typeface="Caveat"/>
              </a:rPr>
              <a:t> form Volcanoes, Trenches and Earthquakes</a:t>
            </a:r>
            <a:endParaRPr b="1" sz="2400">
              <a:solidFill>
                <a:schemeClr val="lt1"/>
              </a:solidFill>
              <a:highlight>
                <a:srgbClr val="C4E5C6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529350" y="306425"/>
            <a:ext cx="73494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D0BFBF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What forms @ the 3rd </a:t>
            </a:r>
            <a:r>
              <a:rPr b="1" lang="en" sz="2800">
                <a:solidFill>
                  <a:srgbClr val="D0BFBF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Convergent</a:t>
            </a:r>
            <a:r>
              <a:rPr b="1" lang="en" sz="2800">
                <a:solidFill>
                  <a:srgbClr val="D0BFBF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 Boundary?</a:t>
            </a:r>
            <a:endParaRPr b="1" sz="2800">
              <a:solidFill>
                <a:srgbClr val="D0BFBF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617850" y="2201450"/>
            <a:ext cx="717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D0BFBF"/>
                </a:highlight>
                <a:latin typeface="Caveat"/>
                <a:ea typeface="Caveat"/>
                <a:cs typeface="Caveat"/>
                <a:sym typeface="Caveat"/>
              </a:rPr>
              <a:t>Continental-Continental boundaries form Mountains.</a:t>
            </a:r>
            <a:endParaRPr b="1" sz="2400">
              <a:solidFill>
                <a:schemeClr val="lt1"/>
              </a:solidFill>
              <a:highlight>
                <a:srgbClr val="D0BFBF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273800" y="0"/>
            <a:ext cx="97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2444625" y="576950"/>
            <a:ext cx="491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D6C154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Divergent Boundary</a:t>
            </a:r>
            <a:endParaRPr b="1" sz="4800">
              <a:solidFill>
                <a:srgbClr val="D6C154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925" y="3247550"/>
            <a:ext cx="2952899" cy="16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