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Raleway Black"/>
      <p:bold r:id="rId29"/>
      <p:boldItalic r:id="rId30"/>
    </p:embeddedFont>
    <p:embeddedFont>
      <p:font typeface="Pacifico"/>
      <p:regular r:id="rId31"/>
    </p:embeddedFont>
    <p:embeddedFont>
      <p:font typeface="Lemon"/>
      <p:regular r:id="rId32"/>
    </p:embeddedFont>
    <p:embeddedFont>
      <p:font typeface="Spicy Rice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Black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acifico-regular.fntdata"/><Relationship Id="rId30" Type="http://schemas.openxmlformats.org/officeDocument/2006/relationships/font" Target="fonts/RalewayBlack-boldItalic.fntdata"/><Relationship Id="rId11" Type="http://schemas.openxmlformats.org/officeDocument/2006/relationships/slide" Target="slides/slide6.xml"/><Relationship Id="rId33" Type="http://schemas.openxmlformats.org/officeDocument/2006/relationships/font" Target="fonts/SpicyRice-regular.fntdata"/><Relationship Id="rId10" Type="http://schemas.openxmlformats.org/officeDocument/2006/relationships/slide" Target="slides/slide5.xml"/><Relationship Id="rId32" Type="http://schemas.openxmlformats.org/officeDocument/2006/relationships/font" Target="fonts/Lemon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</a:t>
            </a:r>
            <a:r>
              <a:rPr b="1" lang="en" sz="1400">
                <a:solidFill>
                  <a:schemeClr val="dk1"/>
                </a:solidFill>
              </a:rPr>
              <a:t>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Slide #1: Convergent Boundary (title with picture)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70a1ecb8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70a1ecb8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#10: What happens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70a1ecb8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70a1ecb8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#11: What forms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70a1ecb8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70a1ecb8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#12: Well known example of landform created at a Divergent Boundary.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70a1ecb8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70a1ecb8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#13: Transform Fault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70a1ecb8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70a1ecb8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#14: What happens at a Transform Fault Boundary?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70a1ecb8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70a1ecb8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#15: What forms at a Transform Fault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70a1ecb8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70a1ecb8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#16: Example of a well-known Transform fault and a few facts about it.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2787f992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22787f992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2787f992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22787f992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2787f992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22787f992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70a1ecb8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70a1ecb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Slide #2: </a:t>
            </a:r>
            <a:r>
              <a:rPr lang="en" sz="1400">
                <a:solidFill>
                  <a:schemeClr val="dk1"/>
                </a:solidFill>
              </a:rPr>
              <a:t>What happens at a Convergent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70a1ecb8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70a1ecb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#3: First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70a1ecb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70a1ecb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#4: Second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70a1ecb8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70a1ecb8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#5: Third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70a1ecb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70a1ecb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#6: What forms at the 1st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70a1ecb8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70a1ecb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#7: What forms at the 2nd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70a1ecb8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70a1ecb8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#8: What forms at the 3rd Convergent Boundary? – Give well known example of landform created at this boundary.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70a1ecb8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70a1ecb8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#9:Divergent Boundary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3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google.com/search?safe=active&amp;rlz=1CAGACH_enUS1001&amp;q=San+Francisco&amp;stick=H4sIAAAAAAAAAONgVuLQz9U3SDHLKVjEyhucmKfgVpSYl5xZnJwPAKH3utQcAAAA&amp;sa=X&amp;ved=2ahUKEwjam67M4bT3AhVLD0QIHZ8sC_sQmxMoAXoFCIQBEAM" TargetMode="External"/><Relationship Id="rId4" Type="http://schemas.openxmlformats.org/officeDocument/2006/relationships/hyperlink" Target="https://www.google.com/search?safe=active&amp;rlz=1CAGACH_enUS1001&amp;q=San+Bernardino&amp;stick=H4sIAAAAAAAAAONgVuLQz9U3KDIpLFzEyhecmKfglFqUl1iUkpmXDwDlyZ-zHQAAAA&amp;sa=X&amp;ved=2ahUKEwjam67M4bT3AhVLD0QIHZ8sC_sQmxMoAnoFCIQBEAQ" TargetMode="External"/><Relationship Id="rId5" Type="http://schemas.openxmlformats.org/officeDocument/2006/relationships/hyperlink" Target="https://www.google.com/search?safe=active&amp;rlz=1CAGACH_enUS1001&amp;q=San+Juan+Bautista&amp;stick=H4sIAAAAAAAAAONgVuLQz9U3KDKxrFjEKhicmKfgVQoknBJLSzKLSxIBiIB0GCAAAAA&amp;sa=X&amp;ved=2ahUKEwjam67M4bT3AhVLD0QIHZ8sC_sQmxMoA3oFCIQBEAU" TargetMode="External"/><Relationship Id="rId6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88250" y="1236575"/>
            <a:ext cx="4306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Lemon"/>
                <a:ea typeface="Lemon"/>
                <a:cs typeface="Lemon"/>
                <a:sym typeface="Lemon"/>
              </a:rPr>
              <a:t>Convergent Boundaries:</a:t>
            </a:r>
            <a:endParaRPr sz="3300"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7352" y="1603061"/>
            <a:ext cx="4306799" cy="263516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7313758" y="-5"/>
            <a:ext cx="1764975" cy="1301250"/>
          </a:xfrm>
          <a:custGeom>
            <a:rect b="b" l="l" r="r" t="t"/>
            <a:pathLst>
              <a:path extrusionOk="0" h="52050" w="70599">
                <a:moveTo>
                  <a:pt x="8654" y="457"/>
                </a:moveTo>
                <a:cubicBezTo>
                  <a:pt x="5362" y="3017"/>
                  <a:pt x="-3416" y="16733"/>
                  <a:pt x="1522" y="22402"/>
                </a:cubicBezTo>
                <a:cubicBezTo>
                  <a:pt x="6460" y="28071"/>
                  <a:pt x="28588" y="29626"/>
                  <a:pt x="38281" y="34472"/>
                </a:cubicBezTo>
                <a:cubicBezTo>
                  <a:pt x="47974" y="39318"/>
                  <a:pt x="54375" y="54955"/>
                  <a:pt x="59678" y="51480"/>
                </a:cubicBezTo>
                <a:cubicBezTo>
                  <a:pt x="64982" y="48005"/>
                  <a:pt x="72571" y="22128"/>
                  <a:pt x="70102" y="13624"/>
                </a:cubicBezTo>
                <a:cubicBezTo>
                  <a:pt x="67633" y="5120"/>
                  <a:pt x="53002" y="1554"/>
                  <a:pt x="44864" y="457"/>
                </a:cubicBezTo>
                <a:cubicBezTo>
                  <a:pt x="36726" y="-640"/>
                  <a:pt x="27308" y="7040"/>
                  <a:pt x="21273" y="7040"/>
                </a:cubicBezTo>
                <a:cubicBezTo>
                  <a:pt x="15238" y="7040"/>
                  <a:pt x="11946" y="-2103"/>
                  <a:pt x="8654" y="457"/>
                </a:cubicBezTo>
                <a:close/>
              </a:path>
            </a:pathLst>
          </a:cu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Google Shape;57;p13"/>
          <p:cNvSpPr/>
          <p:nvPr/>
        </p:nvSpPr>
        <p:spPr>
          <a:xfrm>
            <a:off x="480049" y="4160971"/>
            <a:ext cx="1504200" cy="901375"/>
          </a:xfrm>
          <a:custGeom>
            <a:rect b="b" l="l" r="r" t="t"/>
            <a:pathLst>
              <a:path extrusionOk="0" h="36055" w="60168">
                <a:moveTo>
                  <a:pt x="23832" y="12966"/>
                </a:moveTo>
                <a:cubicBezTo>
                  <a:pt x="18986" y="17081"/>
                  <a:pt x="-1680" y="21196"/>
                  <a:pt x="240" y="25036"/>
                </a:cubicBezTo>
                <a:cubicBezTo>
                  <a:pt x="2160" y="28877"/>
                  <a:pt x="25386" y="35826"/>
                  <a:pt x="35353" y="36009"/>
                </a:cubicBezTo>
                <a:cubicBezTo>
                  <a:pt x="45320" y="36192"/>
                  <a:pt x="61048" y="32077"/>
                  <a:pt x="60042" y="26133"/>
                </a:cubicBezTo>
                <a:cubicBezTo>
                  <a:pt x="59036" y="20189"/>
                  <a:pt x="35353" y="2542"/>
                  <a:pt x="29318" y="347"/>
                </a:cubicBezTo>
                <a:cubicBezTo>
                  <a:pt x="23283" y="-1847"/>
                  <a:pt x="28678" y="8851"/>
                  <a:pt x="23832" y="12966"/>
                </a:cubicBezTo>
                <a:close/>
              </a:path>
            </a:pathLst>
          </a:cu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Google Shape;58;p13"/>
          <p:cNvSpPr/>
          <p:nvPr/>
        </p:nvSpPr>
        <p:spPr>
          <a:xfrm>
            <a:off x="254910" y="111092"/>
            <a:ext cx="1457325" cy="689425"/>
          </a:xfrm>
          <a:custGeom>
            <a:rect b="b" l="l" r="r" t="t"/>
            <a:pathLst>
              <a:path extrusionOk="0" h="27577" w="58293">
                <a:moveTo>
                  <a:pt x="30404" y="10370"/>
                </a:moveTo>
                <a:cubicBezTo>
                  <a:pt x="20803" y="13479"/>
                  <a:pt x="-1600" y="16405"/>
                  <a:pt x="229" y="19148"/>
                </a:cubicBezTo>
                <a:cubicBezTo>
                  <a:pt x="2058" y="21891"/>
                  <a:pt x="31776" y="29938"/>
                  <a:pt x="41377" y="26829"/>
                </a:cubicBezTo>
                <a:cubicBezTo>
                  <a:pt x="50978" y="23720"/>
                  <a:pt x="59665" y="3237"/>
                  <a:pt x="57836" y="494"/>
                </a:cubicBezTo>
                <a:cubicBezTo>
                  <a:pt x="56007" y="-2249"/>
                  <a:pt x="40005" y="7261"/>
                  <a:pt x="30404" y="10370"/>
                </a:cubicBezTo>
                <a:close/>
              </a:path>
            </a:pathLst>
          </a:cu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Google Shape;59;p13"/>
          <p:cNvSpPr/>
          <p:nvPr/>
        </p:nvSpPr>
        <p:spPr>
          <a:xfrm>
            <a:off x="3967257" y="158879"/>
            <a:ext cx="1719175" cy="1077700"/>
          </a:xfrm>
          <a:custGeom>
            <a:rect b="b" l="l" r="r" t="t"/>
            <a:pathLst>
              <a:path extrusionOk="0" h="43108" w="68767">
                <a:moveTo>
                  <a:pt x="65703" y="12716"/>
                </a:moveTo>
                <a:cubicBezTo>
                  <a:pt x="57839" y="18843"/>
                  <a:pt x="17514" y="44628"/>
                  <a:pt x="7547" y="42891"/>
                </a:cubicBezTo>
                <a:cubicBezTo>
                  <a:pt x="-2420" y="41154"/>
                  <a:pt x="-1963" y="8419"/>
                  <a:pt x="5901" y="2292"/>
                </a:cubicBezTo>
                <a:cubicBezTo>
                  <a:pt x="13765" y="-3834"/>
                  <a:pt x="44763" y="4395"/>
                  <a:pt x="54730" y="6132"/>
                </a:cubicBezTo>
                <a:cubicBezTo>
                  <a:pt x="64697" y="7869"/>
                  <a:pt x="73567" y="6590"/>
                  <a:pt x="65703" y="12716"/>
                </a:cubicBezTo>
                <a:close/>
              </a:path>
            </a:pathLst>
          </a:cu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Google Shape;60;p13"/>
          <p:cNvSpPr/>
          <p:nvPr/>
        </p:nvSpPr>
        <p:spPr>
          <a:xfrm>
            <a:off x="6496257" y="4172198"/>
            <a:ext cx="1672225" cy="878925"/>
          </a:xfrm>
          <a:custGeom>
            <a:rect b="b" l="l" r="r" t="t"/>
            <a:pathLst>
              <a:path extrusionOk="0" h="35157" w="66889">
                <a:moveTo>
                  <a:pt x="38062" y="28021"/>
                </a:moveTo>
                <a:cubicBezTo>
                  <a:pt x="29284" y="27564"/>
                  <a:pt x="1852" y="35154"/>
                  <a:pt x="206" y="31313"/>
                </a:cubicBezTo>
                <a:cubicBezTo>
                  <a:pt x="-1440" y="27473"/>
                  <a:pt x="17214" y="9733"/>
                  <a:pt x="28187" y="4978"/>
                </a:cubicBezTo>
                <a:cubicBezTo>
                  <a:pt x="39160" y="223"/>
                  <a:pt x="61928" y="-2063"/>
                  <a:pt x="66043" y="2783"/>
                </a:cubicBezTo>
                <a:cubicBezTo>
                  <a:pt x="70158" y="7629"/>
                  <a:pt x="57540" y="29850"/>
                  <a:pt x="52876" y="34056"/>
                </a:cubicBezTo>
                <a:cubicBezTo>
                  <a:pt x="48213" y="38262"/>
                  <a:pt x="46840" y="28478"/>
                  <a:pt x="38062" y="28021"/>
                </a:cubicBezTo>
                <a:close/>
              </a:path>
            </a:pathLst>
          </a:cu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/>
        </p:nvSpPr>
        <p:spPr>
          <a:xfrm>
            <a:off x="288050" y="342900"/>
            <a:ext cx="7340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rPr>
              <a:t>What happens at a Divergent Boundary?</a:t>
            </a:r>
            <a:endParaRPr b="1" sz="3200">
              <a:solidFill>
                <a:schemeClr val="dk1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2"/>
          <p:cNvSpPr txBox="1"/>
          <p:nvPr/>
        </p:nvSpPr>
        <p:spPr>
          <a:xfrm>
            <a:off x="370325" y="1344175"/>
            <a:ext cx="7340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mon"/>
                <a:ea typeface="Lemon"/>
                <a:cs typeface="Lemon"/>
                <a:sym typeface="Lemon"/>
              </a:rPr>
              <a:t>Something</a:t>
            </a:r>
            <a:r>
              <a:rPr lang="en" sz="2000">
                <a:latin typeface="Lemon"/>
                <a:ea typeface="Lemon"/>
                <a:cs typeface="Lemon"/>
                <a:sym typeface="Lemon"/>
              </a:rPr>
              <a:t> that </a:t>
            </a:r>
            <a:r>
              <a:rPr lang="en" sz="2000">
                <a:latin typeface="Lemon"/>
                <a:ea typeface="Lemon"/>
                <a:cs typeface="Lemon"/>
                <a:sym typeface="Lemon"/>
              </a:rPr>
              <a:t>happens</a:t>
            </a:r>
            <a:r>
              <a:rPr lang="en" sz="2000">
                <a:latin typeface="Lemon"/>
                <a:ea typeface="Lemon"/>
                <a:cs typeface="Lemon"/>
                <a:sym typeface="Lemon"/>
              </a:rPr>
              <a:t> at divergent boundary is when the plates move away from each other.</a:t>
            </a:r>
            <a:endParaRPr sz="2000"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563" y="2069200"/>
            <a:ext cx="4840224" cy="307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/>
        </p:nvSpPr>
        <p:spPr>
          <a:xfrm>
            <a:off x="438900" y="521225"/>
            <a:ext cx="7434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rPr>
              <a:t> What forms at a Divergent Boundary?</a:t>
            </a:r>
            <a:endParaRPr b="1" sz="3200">
              <a:solidFill>
                <a:schemeClr val="dk1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3"/>
          <p:cNvSpPr txBox="1"/>
          <p:nvPr/>
        </p:nvSpPr>
        <p:spPr>
          <a:xfrm>
            <a:off x="438900" y="1263150"/>
            <a:ext cx="7941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02124"/>
                </a:solidFill>
                <a:latin typeface="Lemon"/>
                <a:ea typeface="Lemon"/>
                <a:cs typeface="Lemon"/>
                <a:sym typeface="Lemon"/>
              </a:rPr>
              <a:t>A divergent plate boundary often forms </a:t>
            </a:r>
            <a:r>
              <a:rPr b="1" lang="en" sz="2000">
                <a:solidFill>
                  <a:srgbClr val="202124"/>
                </a:solidFill>
                <a:latin typeface="Lemon"/>
                <a:ea typeface="Lemon"/>
                <a:cs typeface="Lemon"/>
                <a:sym typeface="Lemon"/>
              </a:rPr>
              <a:t>a </a:t>
            </a:r>
            <a:r>
              <a:rPr lang="en" sz="2000">
                <a:solidFill>
                  <a:srgbClr val="202124"/>
                </a:solidFill>
                <a:latin typeface="Lemon"/>
                <a:ea typeface="Lemon"/>
                <a:cs typeface="Lemon"/>
                <a:sym typeface="Lemon"/>
              </a:rPr>
              <a:t>mountain chain known as a ridge. This feature forms as magma escapes into the space between the spreading tectonic plates.</a:t>
            </a:r>
            <a:endParaRPr sz="2000"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3588" y="2830025"/>
            <a:ext cx="3564624" cy="233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/>
        </p:nvSpPr>
        <p:spPr>
          <a:xfrm>
            <a:off x="315475" y="384050"/>
            <a:ext cx="7859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picy Rice"/>
                <a:ea typeface="Spicy Rice"/>
                <a:cs typeface="Spicy Rice"/>
                <a:sym typeface="Spicy Rice"/>
              </a:rPr>
              <a:t>Here is an example of landform created at a divergent Boundary.</a:t>
            </a:r>
            <a:endParaRPr sz="3200">
              <a:latin typeface="Spicy Rice"/>
              <a:ea typeface="Spicy Rice"/>
              <a:cs typeface="Spicy Rice"/>
              <a:sym typeface="Spicy Rice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349825" y="1619900"/>
            <a:ext cx="779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02124"/>
                </a:solidFill>
                <a:latin typeface="Lemon"/>
                <a:ea typeface="Lemon"/>
                <a:cs typeface="Lemon"/>
                <a:sym typeface="Lemon"/>
              </a:rPr>
              <a:t>Examples of landforms created from divergent plates include the Mid-Atlantic Ridge (in the ocean) and the Great Rift Valley.</a:t>
            </a:r>
            <a:endParaRPr sz="2000"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9850" y="2728100"/>
            <a:ext cx="3290327" cy="246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/>
        </p:nvSpPr>
        <p:spPr>
          <a:xfrm>
            <a:off x="274325" y="589775"/>
            <a:ext cx="4718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Lemon"/>
                <a:ea typeface="Lemon"/>
                <a:cs typeface="Lemon"/>
                <a:sym typeface="Lemon"/>
              </a:rPr>
              <a:t>Transform Boundaries:</a:t>
            </a:r>
            <a:endParaRPr sz="3200"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5550" y="1870725"/>
            <a:ext cx="5471643" cy="307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/>
        </p:nvSpPr>
        <p:spPr>
          <a:xfrm>
            <a:off x="384025" y="329175"/>
            <a:ext cx="7340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picy Rice"/>
                <a:ea typeface="Spicy Rice"/>
                <a:cs typeface="Spicy Rice"/>
                <a:sym typeface="Spicy Rice"/>
              </a:rPr>
              <a:t>What happens at a Transform Fault Boundary?</a:t>
            </a:r>
            <a:endParaRPr sz="3200">
              <a:latin typeface="Spicy Rice"/>
              <a:ea typeface="Spicy Rice"/>
              <a:cs typeface="Spicy Rice"/>
              <a:sym typeface="Spicy Rice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384025" y="1603150"/>
            <a:ext cx="7927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rPr>
              <a:t>A transform boundary is where two of the tectonic plates slide alongside each other. When this happens, the scraping of the two plates causes earthquakes.</a:t>
            </a:r>
            <a:endParaRPr sz="2000">
              <a:solidFill>
                <a:schemeClr val="dk1"/>
              </a:solidFill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509" y="2799675"/>
            <a:ext cx="3773990" cy="212435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2660900" y="4251950"/>
            <a:ext cx="124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/>
        </p:nvSpPr>
        <p:spPr>
          <a:xfrm>
            <a:off x="301750" y="438925"/>
            <a:ext cx="7626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picy Rice"/>
                <a:ea typeface="Spicy Rice"/>
                <a:cs typeface="Spicy Rice"/>
                <a:sym typeface="Spicy Rice"/>
              </a:rPr>
              <a:t>What forms at a Transform Fault Boundary?</a:t>
            </a:r>
            <a:endParaRPr sz="3200">
              <a:latin typeface="Spicy Rice"/>
              <a:ea typeface="Spicy Rice"/>
              <a:cs typeface="Spicy Rice"/>
              <a:sym typeface="Spicy Rice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384050" y="1721375"/>
            <a:ext cx="7340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02124"/>
                </a:solidFill>
                <a:latin typeface="Lemon"/>
                <a:ea typeface="Lemon"/>
                <a:cs typeface="Lemon"/>
                <a:sym typeface="Lemon"/>
              </a:rPr>
              <a:t>Linear valleys, small ponds, stream beds split in half, deep trenches, and scarps and ridges often mark the location of a transform boundary.</a:t>
            </a:r>
            <a:endParaRPr sz="2000"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577" y="3137375"/>
            <a:ext cx="3114624" cy="20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2200" y="2951575"/>
            <a:ext cx="2740575" cy="219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/>
        </p:nvSpPr>
        <p:spPr>
          <a:xfrm>
            <a:off x="260625" y="480050"/>
            <a:ext cx="7982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picy Rice"/>
                <a:ea typeface="Spicy Rice"/>
                <a:cs typeface="Spicy Rice"/>
                <a:sym typeface="Spicy Rice"/>
              </a:rPr>
              <a:t>Here is a well known example of Transform Fault.</a:t>
            </a:r>
            <a:endParaRPr sz="3200">
              <a:latin typeface="Spicy Rice"/>
              <a:ea typeface="Spicy Rice"/>
              <a:cs typeface="Spicy Rice"/>
              <a:sym typeface="Spicy Rice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425200" y="1771350"/>
            <a:ext cx="7340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mon"/>
                <a:ea typeface="Lemon"/>
                <a:cs typeface="Lemon"/>
                <a:sym typeface="Lemon"/>
              </a:rPr>
              <a:t>The San Andreas Fault is a very well known example when it comes to transform fault.</a:t>
            </a:r>
            <a:endParaRPr sz="2000"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4400" y="2693350"/>
            <a:ext cx="1812425" cy="24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/>
        </p:nvSpPr>
        <p:spPr>
          <a:xfrm>
            <a:off x="397775" y="370325"/>
            <a:ext cx="7831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Pacifico"/>
                <a:ea typeface="Pacifico"/>
                <a:cs typeface="Pacifico"/>
                <a:sym typeface="Pacifico"/>
              </a:rPr>
              <a:t>Here are facts about the San </a:t>
            </a:r>
            <a:r>
              <a:rPr lang="en" sz="3200">
                <a:latin typeface="Pacifico"/>
                <a:ea typeface="Pacifico"/>
                <a:cs typeface="Pacifico"/>
                <a:sym typeface="Pacifico"/>
              </a:rPr>
              <a:t>Andreas</a:t>
            </a:r>
            <a:r>
              <a:rPr lang="en" sz="3200">
                <a:latin typeface="Pacifico"/>
                <a:ea typeface="Pacifico"/>
                <a:cs typeface="Pacifico"/>
                <a:sym typeface="Pacifico"/>
              </a:rPr>
              <a:t> Fault.</a:t>
            </a:r>
            <a:endParaRPr sz="32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76" name="Google Shape;176;p29"/>
          <p:cNvSpPr txBox="1"/>
          <p:nvPr/>
        </p:nvSpPr>
        <p:spPr>
          <a:xfrm>
            <a:off x="397775" y="960125"/>
            <a:ext cx="5541300" cy="4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Raleway Black"/>
              <a:buChar char="●"/>
            </a:pPr>
            <a:r>
              <a:rPr lang="en" sz="1900">
                <a:solidFill>
                  <a:srgbClr val="202124"/>
                </a:solidFill>
                <a:latin typeface="Raleway Black"/>
                <a:ea typeface="Raleway Black"/>
                <a:cs typeface="Raleway Black"/>
                <a:sym typeface="Raleway Black"/>
              </a:rPr>
              <a:t>The San Andreas Fault is 700-800 miles long and approximately ten miles deep</a:t>
            </a:r>
            <a:endParaRPr sz="1900">
              <a:solidFill>
                <a:srgbClr val="202124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02124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900"/>
              <a:buFont typeface="Raleway Black"/>
              <a:buChar char="●"/>
            </a:pPr>
            <a:r>
              <a:rPr lang="en" sz="1900">
                <a:solidFill>
                  <a:srgbClr val="202124"/>
                </a:solidFill>
                <a:latin typeface="Raleway Black"/>
                <a:ea typeface="Raleway Black"/>
                <a:cs typeface="Raleway Black"/>
                <a:sym typeface="Raleway Black"/>
              </a:rPr>
              <a:t>The San Andreas Fault is about 28 million years old.</a:t>
            </a:r>
            <a:endParaRPr sz="1900">
              <a:solidFill>
                <a:srgbClr val="202124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02124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900"/>
              <a:buFont typeface="Raleway Black"/>
              <a:buChar char="●"/>
            </a:pPr>
            <a:r>
              <a:rPr lang="en" sz="1900">
                <a:solidFill>
                  <a:srgbClr val="202124"/>
                </a:solidFill>
                <a:latin typeface="Raleway Black"/>
                <a:ea typeface="Raleway Black"/>
                <a:cs typeface="Raleway Black"/>
                <a:sym typeface="Raleway Black"/>
              </a:rPr>
              <a:t>Most faults are found in the ocean but the San Andreas Fault is a plate boundary found on land.</a:t>
            </a:r>
            <a:endParaRPr sz="1900">
              <a:solidFill>
                <a:srgbClr val="202124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02124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900"/>
              <a:buFont typeface="Raleway Black"/>
              <a:buChar char="●"/>
            </a:pPr>
            <a:r>
              <a:rPr lang="en" sz="1900">
                <a:solidFill>
                  <a:srgbClr val="131313"/>
                </a:solidFill>
                <a:latin typeface="Raleway Black"/>
                <a:ea typeface="Raleway Black"/>
                <a:cs typeface="Raleway Black"/>
                <a:sym typeface="Raleway Black"/>
              </a:rPr>
              <a:t>The fault was first identified in 1895 by professor Andrew Lawson from UC Berkeley who discovered the northern zone.</a:t>
            </a:r>
            <a:endParaRPr sz="1900">
              <a:solidFill>
                <a:srgbClr val="202124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5300" y="1158675"/>
            <a:ext cx="3308701" cy="3545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/>
        </p:nvSpPr>
        <p:spPr>
          <a:xfrm>
            <a:off x="205750" y="241875"/>
            <a:ext cx="8092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Pacifico"/>
                <a:ea typeface="Pacifico"/>
                <a:cs typeface="Pacifico"/>
                <a:sym typeface="Pacifico"/>
              </a:rPr>
              <a:t>More Facts about The San Andreas Fault.</a:t>
            </a:r>
            <a:endParaRPr sz="32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83" name="Google Shape;183;p30"/>
          <p:cNvSpPr txBox="1"/>
          <p:nvPr/>
        </p:nvSpPr>
        <p:spPr>
          <a:xfrm>
            <a:off x="68600" y="740675"/>
            <a:ext cx="5472600" cy="4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Raleway Black"/>
              <a:buChar char="●"/>
            </a:pPr>
            <a:r>
              <a:rPr lang="en" sz="1900">
                <a:solidFill>
                  <a:srgbClr val="202124"/>
                </a:solidFill>
                <a:latin typeface="Raleway Black"/>
                <a:ea typeface="Raleway Black"/>
                <a:cs typeface="Raleway Black"/>
                <a:sym typeface="Raleway Black"/>
              </a:rPr>
              <a:t>The fault does not go through a city but it divides the state of California into two </a:t>
            </a:r>
            <a:r>
              <a:rPr lang="en" sz="1900">
                <a:solidFill>
                  <a:srgbClr val="202124"/>
                </a:solidFill>
                <a:latin typeface="Raleway Black"/>
                <a:ea typeface="Raleway Black"/>
                <a:cs typeface="Raleway Black"/>
                <a:sym typeface="Raleway Black"/>
              </a:rPr>
              <a:t>parts</a:t>
            </a:r>
            <a:r>
              <a:rPr lang="en" sz="1900">
                <a:solidFill>
                  <a:srgbClr val="202124"/>
                </a:solidFill>
                <a:latin typeface="Raleway Black"/>
                <a:ea typeface="Raleway Black"/>
                <a:cs typeface="Raleway Black"/>
                <a:sym typeface="Raleway Black"/>
              </a:rPr>
              <a:t>.</a:t>
            </a:r>
            <a:endParaRPr sz="1900">
              <a:solidFill>
                <a:srgbClr val="202124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02124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900"/>
              <a:buFont typeface="Raleway Black"/>
              <a:buChar char="●"/>
            </a:pPr>
            <a:r>
              <a:rPr lang="en" sz="1900">
                <a:solidFill>
                  <a:srgbClr val="131313"/>
                </a:solidFill>
                <a:latin typeface="Raleway Black"/>
                <a:ea typeface="Raleway Black"/>
                <a:cs typeface="Raleway Black"/>
                <a:sym typeface="Raleway Black"/>
              </a:rPr>
              <a:t>The San Andreas Fault is a continental transform fault that extends roughly 810 miles through California.</a:t>
            </a:r>
            <a:endParaRPr sz="1900">
              <a:solidFill>
                <a:srgbClr val="131313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131313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131313"/>
              </a:buClr>
              <a:buSzPts val="1900"/>
              <a:buFont typeface="Raleway Black"/>
              <a:buChar char="●"/>
            </a:pPr>
            <a:r>
              <a:rPr lang="en" sz="1900">
                <a:solidFill>
                  <a:srgbClr val="131313"/>
                </a:solidFill>
                <a:latin typeface="Raleway Black"/>
                <a:ea typeface="Raleway Black"/>
                <a:cs typeface="Raleway Black"/>
                <a:sym typeface="Raleway Black"/>
              </a:rPr>
              <a:t>The two plates that collided to cause the San Andreas Fault is the North </a:t>
            </a:r>
            <a:r>
              <a:rPr lang="en" sz="1900">
                <a:solidFill>
                  <a:srgbClr val="131313"/>
                </a:solidFill>
                <a:latin typeface="Raleway Black"/>
                <a:ea typeface="Raleway Black"/>
                <a:cs typeface="Raleway Black"/>
                <a:sym typeface="Raleway Black"/>
              </a:rPr>
              <a:t>American</a:t>
            </a:r>
            <a:r>
              <a:rPr lang="en" sz="1900">
                <a:solidFill>
                  <a:srgbClr val="131313"/>
                </a:solidFill>
                <a:latin typeface="Raleway Black"/>
                <a:ea typeface="Raleway Black"/>
                <a:cs typeface="Raleway Black"/>
                <a:sym typeface="Raleway Black"/>
              </a:rPr>
              <a:t> and Pacific.</a:t>
            </a:r>
            <a:endParaRPr sz="1900">
              <a:solidFill>
                <a:srgbClr val="131313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131313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131313"/>
              </a:buClr>
              <a:buSzPts val="1900"/>
              <a:buFont typeface="Raleway Black"/>
              <a:buChar char="●"/>
            </a:pPr>
            <a:r>
              <a:rPr lang="en" sz="1900">
                <a:solidFill>
                  <a:srgbClr val="131313"/>
                </a:solidFill>
                <a:latin typeface="Raleway Black"/>
                <a:ea typeface="Raleway Black"/>
                <a:cs typeface="Raleway Black"/>
                <a:sym typeface="Raleway Black"/>
              </a:rPr>
              <a:t>The </a:t>
            </a:r>
            <a:r>
              <a:rPr lang="en" sz="1900">
                <a:solidFill>
                  <a:srgbClr val="131313"/>
                </a:solidFill>
                <a:latin typeface="Raleway Black"/>
                <a:ea typeface="Raleway Black"/>
                <a:cs typeface="Raleway Black"/>
                <a:sym typeface="Raleway Black"/>
              </a:rPr>
              <a:t>cities</a:t>
            </a:r>
            <a:r>
              <a:rPr lang="en" sz="1900">
                <a:solidFill>
                  <a:srgbClr val="131313"/>
                </a:solidFill>
                <a:latin typeface="Raleway Black"/>
                <a:ea typeface="Raleway Black"/>
                <a:cs typeface="Raleway Black"/>
                <a:sym typeface="Raleway Black"/>
              </a:rPr>
              <a:t> the the fault is in are </a:t>
            </a:r>
            <a:r>
              <a:rPr lang="en" sz="105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900">
                <a:solidFill>
                  <a:schemeClr val="dk1"/>
                </a:solidFill>
                <a:uFill>
                  <a:noFill/>
                </a:uFill>
                <a:latin typeface="Raleway Black"/>
                <a:ea typeface="Raleway Black"/>
                <a:cs typeface="Raleway Black"/>
                <a:sym typeface="Raleway Black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San Francisco</a:t>
            </a:r>
            <a:r>
              <a:rPr lang="en" sz="19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, </a:t>
            </a:r>
            <a:r>
              <a:rPr lang="en" sz="1900">
                <a:solidFill>
                  <a:schemeClr val="dk1"/>
                </a:solidFill>
                <a:uFill>
                  <a:noFill/>
                </a:uFill>
                <a:latin typeface="Raleway Black"/>
                <a:ea typeface="Raleway Black"/>
                <a:cs typeface="Raleway Black"/>
                <a:sym typeface="Raleway Blac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San Bernardino</a:t>
            </a:r>
            <a:r>
              <a:rPr lang="en" sz="19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, </a:t>
            </a:r>
            <a:r>
              <a:rPr lang="en" sz="1900">
                <a:solidFill>
                  <a:schemeClr val="dk1"/>
                </a:solidFill>
                <a:uFill>
                  <a:noFill/>
                </a:uFill>
                <a:latin typeface="Raleway Black"/>
                <a:ea typeface="Raleway Black"/>
                <a:cs typeface="Raleway Black"/>
                <a:sym typeface="Raleway Blac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San Juan Bautist</a:t>
            </a:r>
            <a:r>
              <a:rPr lang="en" sz="19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a</a:t>
            </a:r>
            <a:endParaRPr sz="1900">
              <a:solidFill>
                <a:schemeClr val="dk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0700" y="1661175"/>
            <a:ext cx="3893299" cy="291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/>
        </p:nvSpPr>
        <p:spPr>
          <a:xfrm>
            <a:off x="329175" y="1912600"/>
            <a:ext cx="8311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Pacifico"/>
                <a:ea typeface="Pacifico"/>
                <a:cs typeface="Pacifico"/>
                <a:sym typeface="Pacifico"/>
              </a:rPr>
              <a:t>Hope you </a:t>
            </a:r>
            <a:r>
              <a:rPr lang="en" sz="3200">
                <a:latin typeface="Pacifico"/>
                <a:ea typeface="Pacifico"/>
                <a:cs typeface="Pacifico"/>
                <a:sym typeface="Pacifico"/>
              </a:rPr>
              <a:t>enjoyed</a:t>
            </a:r>
            <a:r>
              <a:rPr lang="en" sz="3200">
                <a:latin typeface="Pacifico"/>
                <a:ea typeface="Pacifico"/>
                <a:cs typeface="Pacifico"/>
                <a:sym typeface="Pacifico"/>
              </a:rPr>
              <a:t> my Plate Boundary Project!</a:t>
            </a:r>
            <a:endParaRPr sz="32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4882900" y="3086125"/>
            <a:ext cx="3072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aleway Black"/>
                <a:ea typeface="Raleway Black"/>
                <a:cs typeface="Raleway Black"/>
                <a:sym typeface="Raleway Black"/>
              </a:rPr>
              <a:t>-Yasleen Perez</a:t>
            </a:r>
            <a:endParaRPr sz="3000">
              <a:latin typeface="Raleway Black"/>
              <a:ea typeface="Raleway Black"/>
              <a:cs typeface="Raleway Black"/>
              <a:sym typeface="Raleway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219450" y="425200"/>
            <a:ext cx="7340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rPr>
              <a:t>What happens at a Convergent Boundary?</a:t>
            </a:r>
            <a:r>
              <a:rPr lang="en" sz="29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rPr>
              <a:t> </a:t>
            </a:r>
            <a:endParaRPr sz="3200">
              <a:solidFill>
                <a:schemeClr val="dk1"/>
              </a:solidFill>
              <a:latin typeface="Spicy Rice"/>
              <a:ea typeface="Spicy Rice"/>
              <a:cs typeface="Spicy Rice"/>
              <a:sym typeface="Spicy Rice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19450" y="1714525"/>
            <a:ext cx="7340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emon"/>
                <a:ea typeface="Lemon"/>
                <a:cs typeface="Lemon"/>
                <a:sym typeface="Lemon"/>
              </a:rPr>
              <a:t>This occurs when plates move towards each other and collide. When a continental plate meets an oceanic plate, the thinner, denser, and more flexible oceanic plate sinks beneath the thicker, more rigid continental plate. This is called subduction.</a:t>
            </a:r>
            <a:endParaRPr sz="1800"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5803" y="2922576"/>
            <a:ext cx="3630624" cy="222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409050" y="327050"/>
            <a:ext cx="75600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picy Rice"/>
                <a:ea typeface="Spicy Rice"/>
                <a:cs typeface="Spicy Rice"/>
                <a:sym typeface="Spicy Rice"/>
              </a:rPr>
              <a:t>Here is the first type of convergent plate boundary.</a:t>
            </a:r>
            <a:endParaRPr sz="3200">
              <a:latin typeface="Spicy Rice"/>
              <a:ea typeface="Spicy Rice"/>
              <a:cs typeface="Spicy Rice"/>
              <a:sym typeface="Spicy Rice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09050" y="1645925"/>
            <a:ext cx="734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mon"/>
                <a:ea typeface="Lemon"/>
                <a:cs typeface="Lemon"/>
                <a:sym typeface="Lemon"/>
              </a:rPr>
              <a:t>Oceanic-Oceanic: When two oceanic plates collide. During subduction a trench is formed. Besides trenches, underwater volcanoes form.</a:t>
            </a:r>
            <a:endParaRPr sz="2000"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5663" y="2754125"/>
            <a:ext cx="4030975" cy="23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250350" y="398275"/>
            <a:ext cx="77460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picy Rice"/>
                <a:ea typeface="Spicy Rice"/>
                <a:cs typeface="Spicy Rice"/>
                <a:sym typeface="Spicy Rice"/>
              </a:rPr>
              <a:t>This is the second type of convergent plate boundary.</a:t>
            </a:r>
            <a:endParaRPr sz="3200">
              <a:latin typeface="Spicy Rice"/>
              <a:ea typeface="Spicy Rice"/>
              <a:cs typeface="Spicy Rice"/>
              <a:sym typeface="Spicy Rice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370325" y="1783050"/>
            <a:ext cx="8531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mon"/>
                <a:ea typeface="Lemon"/>
                <a:cs typeface="Lemon"/>
                <a:sym typeface="Lemon"/>
              </a:rPr>
              <a:t>Oceanic Continental: When an ocean and continental plates collide. Oceanic plates are more dense and they subduct. </a:t>
            </a:r>
            <a:endParaRPr sz="2000"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0788" y="2571750"/>
            <a:ext cx="4250474" cy="249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523450" y="671375"/>
            <a:ext cx="84744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picy Rice"/>
                <a:ea typeface="Spicy Rice"/>
                <a:cs typeface="Spicy Rice"/>
                <a:sym typeface="Spicy Rice"/>
              </a:rPr>
              <a:t>Here is the third type of convergent plate boundary.</a:t>
            </a:r>
            <a:r>
              <a:rPr lang="en" sz="3200">
                <a:latin typeface="Lemon"/>
                <a:ea typeface="Lemon"/>
                <a:cs typeface="Lemon"/>
                <a:sym typeface="Lemon"/>
              </a:rPr>
              <a:t> </a:t>
            </a:r>
            <a:endParaRPr sz="3200">
              <a:latin typeface="Lemon"/>
              <a:ea typeface="Lemon"/>
              <a:cs typeface="Lemon"/>
              <a:sym typeface="Lemon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523450" y="1892800"/>
            <a:ext cx="7171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mon"/>
                <a:ea typeface="Lemon"/>
                <a:cs typeface="Lemon"/>
                <a:sym typeface="Lemon"/>
              </a:rPr>
              <a:t>Continental-Continental: When two continental plates collide. </a:t>
            </a:r>
            <a:endParaRPr sz="2000"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5100" y="3001000"/>
            <a:ext cx="3537200" cy="203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264900" y="308375"/>
            <a:ext cx="8197800" cy="8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rPr>
              <a:t>What forms at the 1st Convergent Boundary? </a:t>
            </a:r>
            <a:endParaRPr sz="3200">
              <a:latin typeface="Spicy Rice"/>
              <a:ea typeface="Spicy Rice"/>
              <a:cs typeface="Spicy Rice"/>
              <a:sym typeface="Spicy Rice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141450" y="1028700"/>
            <a:ext cx="7340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mon"/>
                <a:ea typeface="Lemon"/>
                <a:cs typeface="Lemon"/>
                <a:sym typeface="Lemon"/>
              </a:rPr>
              <a:t>Something that forms at the first Convergent Boundary is that a trench is formed. Besides trenches underwater volcanoes are also formed.</a:t>
            </a:r>
            <a:endParaRPr sz="2000"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4325" y="2715425"/>
            <a:ext cx="2426224" cy="242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1925" y="3031150"/>
            <a:ext cx="3962400" cy="20142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301750" y="2880350"/>
            <a:ext cx="19338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emon"/>
                <a:ea typeface="Lemon"/>
                <a:cs typeface="Lemon"/>
                <a:sym typeface="Lemon"/>
              </a:rPr>
              <a:t>Examples: </a:t>
            </a:r>
            <a:r>
              <a:rPr b="1" lang="en" sz="1200">
                <a:solidFill>
                  <a:srgbClr val="202124"/>
                </a:solidFill>
                <a:latin typeface="Lemon"/>
                <a:ea typeface="Lemon"/>
                <a:cs typeface="Lemon"/>
                <a:sym typeface="Lemon"/>
              </a:rPr>
              <a:t>Strong earthquakes, volcanic mountains or volcanic arc mountain ranges</a:t>
            </a:r>
            <a:r>
              <a:rPr lang="en" sz="1200">
                <a:solidFill>
                  <a:srgbClr val="202124"/>
                </a:solidFill>
                <a:latin typeface="Lemon"/>
                <a:ea typeface="Lemon"/>
                <a:cs typeface="Lemon"/>
                <a:sym typeface="Lemon"/>
              </a:rPr>
              <a:t> are what the Convergent boundary forms on the surface</a:t>
            </a:r>
            <a:endParaRPr sz="1800">
              <a:latin typeface="Lemon"/>
              <a:ea typeface="Lemon"/>
              <a:cs typeface="Lemon"/>
              <a:sym typeface="Lemo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523450" y="369625"/>
            <a:ext cx="8227500" cy="10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rPr>
              <a:t>What forms at the 2nd Convergent Boundary?</a:t>
            </a:r>
            <a:endParaRPr sz="3200">
              <a:latin typeface="Spicy Rice"/>
              <a:ea typeface="Spicy Rice"/>
              <a:cs typeface="Spicy Rice"/>
              <a:sym typeface="Spicy Rice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491088" y="1371625"/>
            <a:ext cx="7340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mon"/>
                <a:ea typeface="Lemon"/>
                <a:cs typeface="Lemon"/>
                <a:sym typeface="Lemon"/>
              </a:rPr>
              <a:t>In the second convergent boundary a line of volcanoes or </a:t>
            </a:r>
            <a:r>
              <a:rPr lang="en" sz="2000">
                <a:latin typeface="Lemon"/>
                <a:ea typeface="Lemon"/>
                <a:cs typeface="Lemon"/>
                <a:sym typeface="Lemon"/>
              </a:rPr>
              <a:t>mountains form.</a:t>
            </a:r>
            <a:endParaRPr sz="2000"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826" y="2337200"/>
            <a:ext cx="4103825" cy="280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5431550" y="2337200"/>
            <a:ext cx="26472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rPr>
              <a:t>Here is an example of what forms at the Convergent boundaries. Strong earthquakes, volcanic mountains or volcanic arc mountain ranges are what the Convergent boundary forms on the surface.</a:t>
            </a:r>
            <a:endParaRPr sz="1500">
              <a:solidFill>
                <a:schemeClr val="dk1"/>
              </a:solidFill>
              <a:latin typeface="Lemon"/>
              <a:ea typeface="Lemon"/>
              <a:cs typeface="Lemon"/>
              <a:sym typeface="Lemo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/>
        </p:nvSpPr>
        <p:spPr>
          <a:xfrm>
            <a:off x="381625" y="493775"/>
            <a:ext cx="6087900" cy="17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192025" y="246900"/>
            <a:ext cx="8572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picy Rice"/>
                <a:ea typeface="Spicy Rice"/>
                <a:cs typeface="Spicy Rice"/>
                <a:sym typeface="Spicy Rice"/>
              </a:rPr>
              <a:t>What forms at the 3rd Convergent Boundary?</a:t>
            </a:r>
            <a:endParaRPr sz="3200">
              <a:latin typeface="Spicy Rice"/>
              <a:ea typeface="Spicy Rice"/>
              <a:cs typeface="Spicy Rice"/>
              <a:sym typeface="Spicy Rice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301750" y="1385325"/>
            <a:ext cx="7340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mon"/>
                <a:ea typeface="Lemon"/>
                <a:cs typeface="Lemon"/>
                <a:sym typeface="Lemon"/>
              </a:rPr>
              <a:t>In the 3rd convergent boundary mountains are </a:t>
            </a:r>
            <a:r>
              <a:rPr lang="en" sz="2000">
                <a:latin typeface="Lemon"/>
                <a:ea typeface="Lemon"/>
                <a:cs typeface="Lemon"/>
                <a:sym typeface="Lemon"/>
              </a:rPr>
              <a:t>formed because the “squish together.”</a:t>
            </a:r>
            <a:r>
              <a:rPr lang="en" sz="2000">
                <a:latin typeface="Lemon"/>
                <a:ea typeface="Lemon"/>
                <a:cs typeface="Lemon"/>
                <a:sym typeface="Lemon"/>
              </a:rPr>
              <a:t> </a:t>
            </a:r>
            <a:endParaRPr sz="2000"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8925" y="2313850"/>
            <a:ext cx="4072125" cy="2657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6131050" y="2571750"/>
            <a:ext cx="30588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emon"/>
                <a:ea typeface="Lemon"/>
                <a:cs typeface="Lemon"/>
                <a:sym typeface="Lemon"/>
              </a:rPr>
              <a:t>This is an example of what </a:t>
            </a:r>
            <a:r>
              <a:rPr lang="en" sz="2100">
                <a:latin typeface="Lemon"/>
                <a:ea typeface="Lemon"/>
                <a:cs typeface="Lemon"/>
                <a:sym typeface="Lemon"/>
              </a:rPr>
              <a:t>happens at convergent boundary</a:t>
            </a:r>
            <a:endParaRPr sz="2100">
              <a:latin typeface="Lemon"/>
              <a:ea typeface="Lemon"/>
              <a:cs typeface="Lemon"/>
              <a:sym typeface="Lemo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/>
        </p:nvSpPr>
        <p:spPr>
          <a:xfrm>
            <a:off x="548625" y="713200"/>
            <a:ext cx="3209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Lemon"/>
                <a:ea typeface="Lemon"/>
                <a:cs typeface="Lemon"/>
                <a:sym typeface="Lemon"/>
              </a:rPr>
              <a:t>Divergent Boundaries:</a:t>
            </a:r>
            <a:endParaRPr sz="3200">
              <a:latin typeface="Lemon"/>
              <a:ea typeface="Lemon"/>
              <a:cs typeface="Lemon"/>
              <a:sym typeface="Lemon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6100" y="2199125"/>
            <a:ext cx="5692150" cy="28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