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a:t>
            </a:r>
            <a:r>
              <a:rPr b="1" lang="en" sz="1400">
                <a:solidFill>
                  <a:schemeClr val="dk1"/>
                </a:solidFill>
              </a:rPr>
              <a:t>ERY slide or you will lose points.</a:t>
            </a:r>
            <a:endParaRPr b="1" sz="1400">
              <a:solidFill>
                <a:schemeClr val="dk1"/>
              </a:solidFill>
            </a:endParaRPr>
          </a:p>
          <a:p>
            <a:pPr indent="0" lvl="0" marL="0" rtl="0" algn="l">
              <a:spcBef>
                <a:spcPts val="0"/>
              </a:spcBef>
              <a:spcAft>
                <a:spcPts val="0"/>
              </a:spcAft>
              <a:buNone/>
            </a:pPr>
            <a:r>
              <a:rPr lang="en" sz="1400">
                <a:solidFill>
                  <a:schemeClr val="dk1"/>
                </a:solidFill>
              </a:rPr>
              <a:t>Slide #1: Convergent Boundary (title with picture)</a:t>
            </a:r>
            <a:r>
              <a:rPr lang="en">
                <a:solidFill>
                  <a:schemeClr val="dk1"/>
                </a:solidFill>
              </a:rPr>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770a1ecb8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770a1ecb8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#10: What happens at a Divergent Boundary?</a:t>
            </a:r>
            <a:endParaRPr b="1" sz="14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770a1ecb8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70a1ecb8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#11: What forms at a Divergent Boundary?</a:t>
            </a:r>
            <a:endParaRPr b="1" sz="14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770a1ecb8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70a1ecb8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#12: Well known example of landform created at a Divergent Boundary.</a:t>
            </a:r>
            <a:r>
              <a:rPr lang="en">
                <a:solidFill>
                  <a:schemeClr val="dk1"/>
                </a:solidFill>
              </a:rPr>
              <a:t> </a:t>
            </a:r>
            <a:endParaRPr b="1" sz="14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770a1ecb8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770a1ecb8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#13: Transform Fault (title with picture).</a:t>
            </a:r>
            <a:r>
              <a:rPr lang="en">
                <a:solidFill>
                  <a:schemeClr val="dk1"/>
                </a:solidFill>
              </a:rPr>
              <a:t> </a:t>
            </a:r>
            <a:endParaRPr b="1" sz="14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770a1ecb8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770a1ecb8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#14: What happens at a Transform Fault Boundary?</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770a1ecb8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770a1ecb8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#15: What forms at a Transform Fault Boundary?</a:t>
            </a:r>
            <a:r>
              <a:rPr lang="en">
                <a:solidFill>
                  <a:schemeClr val="dk1"/>
                </a:solidFill>
              </a:rPr>
              <a:t> </a:t>
            </a:r>
            <a:endParaRPr b="1" sz="14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770a1ecb88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770a1ecb8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#16: Example of a well-known Transform fault and a few facts about it.</a:t>
            </a:r>
            <a:r>
              <a:rPr lang="en">
                <a:solidFill>
                  <a:schemeClr val="dk1"/>
                </a:solidFill>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770a1ecb8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770a1ecb8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None/>
            </a:pPr>
            <a:r>
              <a:rPr lang="en" sz="1400"/>
              <a:t>Slide #2: </a:t>
            </a:r>
            <a:r>
              <a:rPr lang="en" sz="1400">
                <a:solidFill>
                  <a:schemeClr val="dk1"/>
                </a:solidFill>
              </a:rPr>
              <a:t>What happens at a Convergent Boundary?</a:t>
            </a:r>
            <a:r>
              <a:rPr lang="en">
                <a:solidFill>
                  <a:schemeClr val="dk1"/>
                </a:solidFill>
              </a:rPr>
              <a:t> </a:t>
            </a: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770a1ecb8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770a1ecb8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#3: First type of Convergent plate boundary explained.</a:t>
            </a:r>
            <a:r>
              <a:rPr lang="en">
                <a:solidFill>
                  <a:schemeClr val="dk1"/>
                </a:solidFill>
              </a:rPr>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770a1ecb8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70a1ecb8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#4: Second type of Convergent plate boundary explained.</a:t>
            </a:r>
            <a:r>
              <a:rPr lang="en">
                <a:solidFill>
                  <a:schemeClr val="dk1"/>
                </a:solidFill>
              </a:rPr>
              <a:t> </a:t>
            </a:r>
            <a:endParaRPr b="1" sz="14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770a1ecb8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70a1ecb8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#5: Third type of Convergent plate boundary explained.</a:t>
            </a:r>
            <a:r>
              <a:rPr lang="en">
                <a:solidFill>
                  <a:schemeClr val="dk1"/>
                </a:solidFill>
              </a:rPr>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770a1ecb8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70a1ecb8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#6: What forms at the 1st Convergent Boundary? – Give well known example of landform created at this boundary.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770a1ecb8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70a1ecb8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#7: What forms at the 2nd Convergent Boundary? – Give well known example of landform created at this boundary.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770a1ecb8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70a1ecb8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#8: What forms at the 3rd Convergent Boundary? – Give well known example of landform created at this boundary.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770a1ecb8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770a1ecb8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#9:Divergent Boundary (title with picture).</a:t>
            </a:r>
            <a:r>
              <a:rPr lang="en">
                <a:solidFill>
                  <a:schemeClr val="dk1"/>
                </a:solidFill>
              </a:rPr>
              <a:t> </a:t>
            </a:r>
            <a:r>
              <a:rPr lang="en" sz="1400">
                <a:solidFill>
                  <a:schemeClr val="dk1"/>
                </a:solidFill>
              </a:rPr>
              <a:t> </a:t>
            </a:r>
            <a:endParaRPr b="1" sz="14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0.jpg"/><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highlight>
                  <a:schemeClr val="lt1"/>
                </a:highlight>
              </a:rPr>
              <a:t>Convergent Boundaries </a:t>
            </a:r>
            <a:endParaRPr>
              <a:highlight>
                <a:schemeClr val="lt1"/>
              </a:highlight>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By:Yuliana Alanis Meza</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nvSpPr>
        <p:spPr>
          <a:xfrm>
            <a:off x="72950" y="133750"/>
            <a:ext cx="8827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t>What happens at a Divergent Boundary?</a:t>
            </a:r>
            <a:endParaRPr sz="3000"/>
          </a:p>
        </p:txBody>
      </p:sp>
      <p:sp>
        <p:nvSpPr>
          <p:cNvPr id="129" name="Google Shape;129;p22"/>
          <p:cNvSpPr txBox="1"/>
          <p:nvPr/>
        </p:nvSpPr>
        <p:spPr>
          <a:xfrm>
            <a:off x="0" y="1021400"/>
            <a:ext cx="89007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In a Divergent Boundary is where 2 plates move away from each other. For an example ,</a:t>
            </a:r>
            <a:r>
              <a:rPr lang="en" sz="1800">
                <a:solidFill>
                  <a:srgbClr val="202124"/>
                </a:solidFill>
                <a:highlight>
                  <a:srgbClr val="FFFFFF"/>
                </a:highlight>
                <a:latin typeface="Roboto"/>
                <a:ea typeface="Roboto"/>
                <a:cs typeface="Roboto"/>
                <a:sym typeface="Roboto"/>
              </a:rPr>
              <a:t>earthquakes are common and magma (molten rock) rises from the Earth's mantle to the surface, solidifying to create new oceanic crust.</a:t>
            </a:r>
            <a:endParaRPr sz="1800"/>
          </a:p>
        </p:txBody>
      </p:sp>
      <p:pic>
        <p:nvPicPr>
          <p:cNvPr id="130" name="Google Shape;130;p22"/>
          <p:cNvPicPr preferRelativeResize="0"/>
          <p:nvPr/>
        </p:nvPicPr>
        <p:blipFill>
          <a:blip r:embed="rId3">
            <a:alphaModFix/>
          </a:blip>
          <a:stretch>
            <a:fillRect/>
          </a:stretch>
        </p:blipFill>
        <p:spPr>
          <a:xfrm>
            <a:off x="152400" y="2189600"/>
            <a:ext cx="5060984" cy="2801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nvSpPr>
        <p:spPr>
          <a:xfrm>
            <a:off x="304000" y="352625"/>
            <a:ext cx="7003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What forms at a Divergent Boundary?</a:t>
            </a:r>
            <a:endParaRPr sz="2400"/>
          </a:p>
        </p:txBody>
      </p:sp>
      <p:sp>
        <p:nvSpPr>
          <p:cNvPr id="136" name="Google Shape;136;p23"/>
          <p:cNvSpPr txBox="1"/>
          <p:nvPr/>
        </p:nvSpPr>
        <p:spPr>
          <a:xfrm>
            <a:off x="304000" y="1167325"/>
            <a:ext cx="7003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A Divergent Boundary occurs where 2 plates move away from </a:t>
            </a:r>
            <a:r>
              <a:rPr lang="en" sz="1800"/>
              <a:t>each other</a:t>
            </a:r>
            <a:r>
              <a:rPr lang="en" sz="1800"/>
              <a:t>.</a:t>
            </a:r>
            <a:endParaRPr sz="1800"/>
          </a:p>
        </p:txBody>
      </p:sp>
      <p:pic>
        <p:nvPicPr>
          <p:cNvPr id="137" name="Google Shape;137;p23"/>
          <p:cNvPicPr preferRelativeResize="0"/>
          <p:nvPr/>
        </p:nvPicPr>
        <p:blipFill>
          <a:blip r:embed="rId3">
            <a:alphaModFix/>
          </a:blip>
          <a:stretch>
            <a:fillRect/>
          </a:stretch>
        </p:blipFill>
        <p:spPr>
          <a:xfrm>
            <a:off x="809025" y="1906225"/>
            <a:ext cx="4887456" cy="29324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nvSpPr>
        <p:spPr>
          <a:xfrm>
            <a:off x="170225" y="206725"/>
            <a:ext cx="8973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Well known example of landform created at a Divergent Boundary?</a:t>
            </a:r>
            <a:endParaRPr sz="2400"/>
          </a:p>
        </p:txBody>
      </p:sp>
      <p:sp>
        <p:nvSpPr>
          <p:cNvPr id="143" name="Google Shape;143;p24"/>
          <p:cNvSpPr txBox="1"/>
          <p:nvPr/>
        </p:nvSpPr>
        <p:spPr>
          <a:xfrm>
            <a:off x="279675" y="1130125"/>
            <a:ext cx="74658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202124"/>
                </a:solidFill>
                <a:highlight>
                  <a:srgbClr val="FFFFFF"/>
                </a:highlight>
                <a:latin typeface="Roboto"/>
                <a:ea typeface="Roboto"/>
                <a:cs typeface="Roboto"/>
                <a:sym typeface="Roboto"/>
              </a:rPr>
              <a:t> </a:t>
            </a:r>
            <a:r>
              <a:rPr lang="en" sz="1800">
                <a:solidFill>
                  <a:srgbClr val="202124"/>
                </a:solidFill>
                <a:highlight>
                  <a:srgbClr val="FFFFFF"/>
                </a:highlight>
                <a:latin typeface="Roboto"/>
                <a:ea typeface="Roboto"/>
                <a:cs typeface="Roboto"/>
                <a:sym typeface="Roboto"/>
              </a:rPr>
              <a:t>A Divergent Boundary is when the plates move apart allowing molten magma to rise and form new crust in the form of ridges, valleys and volcanoes.For an example, the Mid Atlantic Ridge and the Great African Rift Valley.</a:t>
            </a:r>
            <a:endParaRPr sz="1800"/>
          </a:p>
        </p:txBody>
      </p:sp>
      <p:pic>
        <p:nvPicPr>
          <p:cNvPr id="144" name="Google Shape;144;p24"/>
          <p:cNvPicPr preferRelativeResize="0"/>
          <p:nvPr/>
        </p:nvPicPr>
        <p:blipFill>
          <a:blip r:embed="rId3">
            <a:alphaModFix/>
          </a:blip>
          <a:stretch>
            <a:fillRect/>
          </a:stretch>
        </p:blipFill>
        <p:spPr>
          <a:xfrm>
            <a:off x="680949" y="2292075"/>
            <a:ext cx="2796176" cy="2097125"/>
          </a:xfrm>
          <a:prstGeom prst="rect">
            <a:avLst/>
          </a:prstGeom>
          <a:noFill/>
          <a:ln>
            <a:noFill/>
          </a:ln>
        </p:spPr>
      </p:pic>
      <p:pic>
        <p:nvPicPr>
          <p:cNvPr id="145" name="Google Shape;145;p24"/>
          <p:cNvPicPr preferRelativeResize="0"/>
          <p:nvPr/>
        </p:nvPicPr>
        <p:blipFill>
          <a:blip r:embed="rId4">
            <a:alphaModFix/>
          </a:blip>
          <a:stretch>
            <a:fillRect/>
          </a:stretch>
        </p:blipFill>
        <p:spPr>
          <a:xfrm>
            <a:off x="5380500" y="2077000"/>
            <a:ext cx="2284461" cy="2415577"/>
          </a:xfrm>
          <a:prstGeom prst="rect">
            <a:avLst/>
          </a:prstGeom>
          <a:noFill/>
          <a:ln>
            <a:noFill/>
          </a:ln>
        </p:spPr>
      </p:pic>
      <p:sp>
        <p:nvSpPr>
          <p:cNvPr id="146" name="Google Shape;146;p24"/>
          <p:cNvSpPr txBox="1"/>
          <p:nvPr/>
        </p:nvSpPr>
        <p:spPr>
          <a:xfrm>
            <a:off x="595825" y="4559850"/>
            <a:ext cx="755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Mid Atlantic ridge                                                                        The Great African Rift Valley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25"/>
          <p:cNvSpPr txBox="1"/>
          <p:nvPr/>
        </p:nvSpPr>
        <p:spPr>
          <a:xfrm>
            <a:off x="2693400" y="2079300"/>
            <a:ext cx="3757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lt1"/>
                </a:solidFill>
                <a:highlight>
                  <a:schemeClr val="dk1"/>
                </a:highlight>
              </a:rPr>
              <a:t> </a:t>
            </a:r>
            <a:r>
              <a:rPr lang="en" sz="3000">
                <a:solidFill>
                  <a:schemeClr val="lt1"/>
                </a:solidFill>
                <a:highlight>
                  <a:srgbClr val="FF0000"/>
                </a:highlight>
              </a:rPr>
              <a:t>  Transform fault </a:t>
            </a:r>
            <a:r>
              <a:rPr lang="en" sz="3000">
                <a:solidFill>
                  <a:schemeClr val="lt1"/>
                </a:solidFill>
                <a:highlight>
                  <a:schemeClr val="dk1"/>
                </a:highlight>
              </a:rPr>
              <a:t>. </a:t>
            </a:r>
            <a:r>
              <a:rPr lang="en" sz="2400">
                <a:solidFill>
                  <a:schemeClr val="lt1"/>
                </a:solidFill>
                <a:highlight>
                  <a:schemeClr val="dk1"/>
                </a:highlight>
              </a:rPr>
              <a:t> </a:t>
            </a:r>
            <a:endParaRPr sz="2400">
              <a:solidFill>
                <a:schemeClr val="lt1"/>
              </a:solidFill>
              <a:highlight>
                <a:schemeClr val="dk1"/>
              </a:highlight>
            </a:endParaRPr>
          </a:p>
        </p:txBody>
      </p:sp>
      <p:sp>
        <p:nvSpPr>
          <p:cNvPr id="152" name="Google Shape;152;p25"/>
          <p:cNvSpPr txBox="1"/>
          <p:nvPr/>
        </p:nvSpPr>
        <p:spPr>
          <a:xfrm>
            <a:off x="3283100" y="2821025"/>
            <a:ext cx="700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rgbClr val="0000FF"/>
                </a:highlight>
              </a:rPr>
              <a:t>YULIANA ALANIS MEZA</a:t>
            </a:r>
            <a:endParaRPr>
              <a:highlight>
                <a:srgbClr val="0000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nvSpPr>
        <p:spPr>
          <a:xfrm>
            <a:off x="389100" y="328300"/>
            <a:ext cx="7003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What happens at a T</a:t>
            </a:r>
            <a:r>
              <a:rPr lang="en" sz="2400"/>
              <a:t>ransform</a:t>
            </a:r>
            <a:r>
              <a:rPr lang="en" sz="2400"/>
              <a:t> Fault Boundary?</a:t>
            </a:r>
            <a:endParaRPr sz="2400"/>
          </a:p>
        </p:txBody>
      </p:sp>
      <p:sp>
        <p:nvSpPr>
          <p:cNvPr id="158" name="Google Shape;158;p26"/>
          <p:cNvSpPr txBox="1"/>
          <p:nvPr/>
        </p:nvSpPr>
        <p:spPr>
          <a:xfrm>
            <a:off x="231025" y="1361875"/>
            <a:ext cx="70038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Transform Fault Boundary is when two plates slide past each other called conservative boundary because no crust is destroyed – San Andreas fault is closest to us.</a:t>
            </a:r>
            <a:endParaRPr sz="1800"/>
          </a:p>
        </p:txBody>
      </p:sp>
      <p:pic>
        <p:nvPicPr>
          <p:cNvPr id="159" name="Google Shape;159;p26"/>
          <p:cNvPicPr preferRelativeResize="0"/>
          <p:nvPr/>
        </p:nvPicPr>
        <p:blipFill>
          <a:blip r:embed="rId3">
            <a:alphaModFix/>
          </a:blip>
          <a:stretch>
            <a:fillRect/>
          </a:stretch>
        </p:blipFill>
        <p:spPr>
          <a:xfrm>
            <a:off x="152400" y="2530075"/>
            <a:ext cx="3691538" cy="2461025"/>
          </a:xfrm>
          <a:prstGeom prst="rect">
            <a:avLst/>
          </a:prstGeom>
          <a:noFill/>
          <a:ln>
            <a:noFill/>
          </a:ln>
        </p:spPr>
      </p:pic>
      <p:cxnSp>
        <p:nvCxnSpPr>
          <p:cNvPr id="160" name="Google Shape;160;p26"/>
          <p:cNvCxnSpPr/>
          <p:nvPr/>
        </p:nvCxnSpPr>
        <p:spPr>
          <a:xfrm>
            <a:off x="4097775" y="3246600"/>
            <a:ext cx="3684300" cy="12300"/>
          </a:xfrm>
          <a:prstGeom prst="straightConnector1">
            <a:avLst/>
          </a:prstGeom>
          <a:noFill/>
          <a:ln cap="flat" cmpd="sng" w="9525">
            <a:solidFill>
              <a:srgbClr val="000000"/>
            </a:solidFill>
            <a:prstDash val="solid"/>
            <a:round/>
            <a:headEnd len="med" w="med" type="none"/>
            <a:tailEnd len="med" w="med" type="none"/>
          </a:ln>
        </p:spPr>
      </p:cxnSp>
      <p:sp>
        <p:nvSpPr>
          <p:cNvPr id="161" name="Google Shape;161;p26"/>
          <p:cNvSpPr txBox="1"/>
          <p:nvPr/>
        </p:nvSpPr>
        <p:spPr>
          <a:xfrm>
            <a:off x="4024800" y="2857150"/>
            <a:ext cx="294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San Andreas Fault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txBox="1"/>
          <p:nvPr/>
        </p:nvSpPr>
        <p:spPr>
          <a:xfrm>
            <a:off x="243200" y="389100"/>
            <a:ext cx="7003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What form at a transform fault boundary</a:t>
            </a:r>
            <a:endParaRPr sz="2400"/>
          </a:p>
        </p:txBody>
      </p:sp>
      <p:sp>
        <p:nvSpPr>
          <p:cNvPr id="167" name="Google Shape;167;p27"/>
          <p:cNvSpPr txBox="1"/>
          <p:nvPr/>
        </p:nvSpPr>
        <p:spPr>
          <a:xfrm>
            <a:off x="243200" y="1228100"/>
            <a:ext cx="70038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When two plates slide past each other which makes </a:t>
            </a:r>
            <a:r>
              <a:rPr lang="en" sz="1800">
                <a:solidFill>
                  <a:srgbClr val="202124"/>
                </a:solidFill>
                <a:highlight>
                  <a:srgbClr val="FFFFFF"/>
                </a:highlight>
                <a:latin typeface="Roboto"/>
                <a:ea typeface="Roboto"/>
                <a:cs typeface="Roboto"/>
                <a:sym typeface="Roboto"/>
              </a:rPr>
              <a:t>shallow earthquakes, large lateral displacement of rock, and a broad zone of crustal deformation. </a:t>
            </a:r>
            <a:endParaRPr sz="1800"/>
          </a:p>
        </p:txBody>
      </p:sp>
      <p:pic>
        <p:nvPicPr>
          <p:cNvPr id="168" name="Google Shape;168;p27"/>
          <p:cNvPicPr preferRelativeResize="0"/>
          <p:nvPr/>
        </p:nvPicPr>
        <p:blipFill>
          <a:blip r:embed="rId3">
            <a:alphaModFix/>
          </a:blip>
          <a:stretch>
            <a:fillRect/>
          </a:stretch>
        </p:blipFill>
        <p:spPr>
          <a:xfrm>
            <a:off x="152400" y="2396300"/>
            <a:ext cx="4610841" cy="2594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8"/>
          <p:cNvSpPr txBox="1"/>
          <p:nvPr/>
        </p:nvSpPr>
        <p:spPr>
          <a:xfrm>
            <a:off x="0" y="182400"/>
            <a:ext cx="9144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Example of a well known transform fault and a few facts about it?</a:t>
            </a:r>
            <a:endParaRPr sz="2400"/>
          </a:p>
        </p:txBody>
      </p:sp>
      <p:sp>
        <p:nvSpPr>
          <p:cNvPr id="174" name="Google Shape;174;p28"/>
          <p:cNvSpPr txBox="1"/>
          <p:nvPr/>
        </p:nvSpPr>
        <p:spPr>
          <a:xfrm>
            <a:off x="97275" y="926125"/>
            <a:ext cx="87792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An example of well known transform fault is San Andreas Fault Zone of Western America.Few facts about san andreas fault is that it was 700-800 miles long </a:t>
            </a:r>
            <a:r>
              <a:rPr lang="en" sz="1800">
                <a:solidFill>
                  <a:srgbClr val="202124"/>
                </a:solidFill>
                <a:highlight>
                  <a:srgbClr val="FFFFFF"/>
                </a:highlight>
                <a:latin typeface="Roboto"/>
                <a:ea typeface="Roboto"/>
                <a:cs typeface="Roboto"/>
                <a:sym typeface="Roboto"/>
              </a:rPr>
              <a:t> approximately ten miles deep. It is about 28 million years old. Most faults are found in the ocean but the SAF(San Andrea Fault) is a plate boundary found on land.</a:t>
            </a:r>
            <a:endParaRPr sz="1800"/>
          </a:p>
        </p:txBody>
      </p:sp>
      <p:pic>
        <p:nvPicPr>
          <p:cNvPr id="175" name="Google Shape;175;p28"/>
          <p:cNvPicPr preferRelativeResize="0"/>
          <p:nvPr/>
        </p:nvPicPr>
        <p:blipFill>
          <a:blip r:embed="rId3">
            <a:alphaModFix/>
          </a:blip>
          <a:stretch>
            <a:fillRect/>
          </a:stretch>
        </p:blipFill>
        <p:spPr>
          <a:xfrm>
            <a:off x="164550" y="2515425"/>
            <a:ext cx="2147278" cy="1989276"/>
          </a:xfrm>
          <a:prstGeom prst="rect">
            <a:avLst/>
          </a:prstGeom>
          <a:noFill/>
          <a:ln>
            <a:noFill/>
          </a:ln>
        </p:spPr>
      </p:pic>
      <p:pic>
        <p:nvPicPr>
          <p:cNvPr id="176" name="Google Shape;176;p28"/>
          <p:cNvPicPr preferRelativeResize="0"/>
          <p:nvPr/>
        </p:nvPicPr>
        <p:blipFill>
          <a:blip r:embed="rId4">
            <a:alphaModFix/>
          </a:blip>
          <a:stretch>
            <a:fillRect/>
          </a:stretch>
        </p:blipFill>
        <p:spPr>
          <a:xfrm>
            <a:off x="2950628" y="2359375"/>
            <a:ext cx="2399488" cy="2619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9" name="Shape 59"/>
        <p:cNvGrpSpPr/>
        <p:nvPr/>
      </p:nvGrpSpPr>
      <p:grpSpPr>
        <a:xfrm>
          <a:off x="0" y="0"/>
          <a:ext cx="0" cy="0"/>
          <a:chOff x="0" y="0"/>
          <a:chExt cx="0" cy="0"/>
        </a:xfrm>
      </p:grpSpPr>
      <p:sp>
        <p:nvSpPr>
          <p:cNvPr id="60" name="Google Shape;60;p14"/>
          <p:cNvSpPr txBox="1"/>
          <p:nvPr/>
        </p:nvSpPr>
        <p:spPr>
          <a:xfrm>
            <a:off x="57825" y="76875"/>
            <a:ext cx="881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t>What happens at a convergent Boundary?</a:t>
            </a:r>
            <a:endParaRPr sz="3000"/>
          </a:p>
        </p:txBody>
      </p:sp>
      <p:sp>
        <p:nvSpPr>
          <p:cNvPr id="61" name="Google Shape;61;p14"/>
          <p:cNvSpPr txBox="1"/>
          <p:nvPr/>
        </p:nvSpPr>
        <p:spPr>
          <a:xfrm>
            <a:off x="57825" y="1255225"/>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t>Tectonic plates move towards each other.</a:t>
            </a:r>
            <a:endParaRPr sz="3000"/>
          </a:p>
        </p:txBody>
      </p:sp>
      <p:pic>
        <p:nvPicPr>
          <p:cNvPr id="62" name="Google Shape;62;p14"/>
          <p:cNvPicPr preferRelativeResize="0"/>
          <p:nvPr/>
        </p:nvPicPr>
        <p:blipFill>
          <a:blip r:embed="rId3">
            <a:alphaModFix/>
          </a:blip>
          <a:stretch>
            <a:fillRect/>
          </a:stretch>
        </p:blipFill>
        <p:spPr>
          <a:xfrm>
            <a:off x="482026" y="2255775"/>
            <a:ext cx="4471552" cy="27353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6" name="Shape 66"/>
        <p:cNvGrpSpPr/>
        <p:nvPr/>
      </p:nvGrpSpPr>
      <p:grpSpPr>
        <a:xfrm>
          <a:off x="0" y="0"/>
          <a:ext cx="0" cy="0"/>
          <a:chOff x="0" y="0"/>
          <a:chExt cx="0" cy="0"/>
        </a:xfrm>
      </p:grpSpPr>
      <p:sp>
        <p:nvSpPr>
          <p:cNvPr id="67" name="Google Shape;67;p15"/>
          <p:cNvSpPr txBox="1"/>
          <p:nvPr/>
        </p:nvSpPr>
        <p:spPr>
          <a:xfrm>
            <a:off x="546200" y="477925"/>
            <a:ext cx="4665600" cy="7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O-O</a:t>
            </a:r>
            <a:endParaRPr/>
          </a:p>
        </p:txBody>
      </p:sp>
      <p:sp>
        <p:nvSpPr>
          <p:cNvPr id="68" name="Google Shape;68;p15"/>
          <p:cNvSpPr txBox="1"/>
          <p:nvPr/>
        </p:nvSpPr>
        <p:spPr>
          <a:xfrm>
            <a:off x="318225" y="288975"/>
            <a:ext cx="7965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t>What is the first type of the Convergent Plate?</a:t>
            </a:r>
            <a:endParaRPr sz="3000"/>
          </a:p>
        </p:txBody>
      </p:sp>
      <p:sp>
        <p:nvSpPr>
          <p:cNvPr id="69" name="Google Shape;69;p15"/>
          <p:cNvSpPr txBox="1"/>
          <p:nvPr/>
        </p:nvSpPr>
        <p:spPr>
          <a:xfrm>
            <a:off x="234575" y="1349500"/>
            <a:ext cx="89094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The first Convergent plate is Oceanic-Oceanic.In oceanic-oceanic is when two oceanic plates collide and the more dense one goes under the other which forms trench and underwater volcanoes.</a:t>
            </a:r>
            <a:endParaRPr sz="1800"/>
          </a:p>
        </p:txBody>
      </p:sp>
      <p:pic>
        <p:nvPicPr>
          <p:cNvPr id="70" name="Google Shape;70;p15"/>
          <p:cNvPicPr preferRelativeResize="0"/>
          <p:nvPr/>
        </p:nvPicPr>
        <p:blipFill>
          <a:blip r:embed="rId3">
            <a:alphaModFix/>
          </a:blip>
          <a:stretch>
            <a:fillRect/>
          </a:stretch>
        </p:blipFill>
        <p:spPr>
          <a:xfrm>
            <a:off x="164371" y="2571750"/>
            <a:ext cx="3955002" cy="2419349"/>
          </a:xfrm>
          <a:prstGeom prst="rect">
            <a:avLst/>
          </a:prstGeom>
          <a:noFill/>
          <a:ln>
            <a:noFill/>
          </a:ln>
        </p:spPr>
      </p:pic>
      <p:sp>
        <p:nvSpPr>
          <p:cNvPr id="71" name="Google Shape;71;p15"/>
          <p:cNvSpPr txBox="1"/>
          <p:nvPr/>
        </p:nvSpPr>
        <p:spPr>
          <a:xfrm>
            <a:off x="4665175" y="2739950"/>
            <a:ext cx="678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nvSpPr>
        <p:spPr>
          <a:xfrm>
            <a:off x="250350" y="398275"/>
            <a:ext cx="5541900" cy="151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O-C</a:t>
            </a:r>
            <a:endParaRPr/>
          </a:p>
        </p:txBody>
      </p:sp>
      <p:sp>
        <p:nvSpPr>
          <p:cNvPr id="77" name="Google Shape;77;p16"/>
          <p:cNvSpPr txBox="1"/>
          <p:nvPr/>
        </p:nvSpPr>
        <p:spPr>
          <a:xfrm>
            <a:off x="128525" y="265425"/>
            <a:ext cx="8967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What is the second type of convergent boundary?</a:t>
            </a:r>
            <a:endParaRPr sz="2400"/>
          </a:p>
        </p:txBody>
      </p:sp>
      <p:sp>
        <p:nvSpPr>
          <p:cNvPr id="78" name="Google Shape;78;p16"/>
          <p:cNvSpPr txBox="1"/>
          <p:nvPr/>
        </p:nvSpPr>
        <p:spPr>
          <a:xfrm>
            <a:off x="156450" y="1163650"/>
            <a:ext cx="8457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 oceanic-</a:t>
            </a:r>
            <a:r>
              <a:rPr lang="en" sz="1800"/>
              <a:t>Continental</a:t>
            </a:r>
            <a:r>
              <a:rPr lang="en" sz="1800"/>
              <a:t> is w</a:t>
            </a:r>
            <a:r>
              <a:rPr lang="en" sz="1800"/>
              <a:t>hen all ocean and </a:t>
            </a:r>
            <a:r>
              <a:rPr lang="en" sz="1800"/>
              <a:t>continental</a:t>
            </a:r>
            <a:r>
              <a:rPr lang="en" sz="1800"/>
              <a:t> plate collide,oceanic plate is </a:t>
            </a:r>
            <a:r>
              <a:rPr lang="en" sz="1800"/>
              <a:t>denser</a:t>
            </a:r>
            <a:r>
              <a:rPr lang="en" sz="1800"/>
              <a:t> and subducts,</a:t>
            </a:r>
            <a:r>
              <a:rPr lang="en" sz="1800"/>
              <a:t>Mountains</a:t>
            </a:r>
            <a:r>
              <a:rPr lang="en" sz="1800"/>
              <a:t> or volcanoes form near </a:t>
            </a:r>
            <a:r>
              <a:rPr lang="en" sz="1800"/>
              <a:t>continental</a:t>
            </a:r>
            <a:r>
              <a:rPr lang="en" sz="1800"/>
              <a:t> plate.</a:t>
            </a:r>
            <a:endParaRPr sz="1800"/>
          </a:p>
        </p:txBody>
      </p:sp>
      <p:pic>
        <p:nvPicPr>
          <p:cNvPr id="79" name="Google Shape;79;p16"/>
          <p:cNvPicPr preferRelativeResize="0"/>
          <p:nvPr/>
        </p:nvPicPr>
        <p:blipFill>
          <a:blip r:embed="rId3">
            <a:alphaModFix/>
          </a:blip>
          <a:stretch>
            <a:fillRect/>
          </a:stretch>
        </p:blipFill>
        <p:spPr>
          <a:xfrm>
            <a:off x="250349" y="2288174"/>
            <a:ext cx="2763500" cy="1891302"/>
          </a:xfrm>
          <a:prstGeom prst="rect">
            <a:avLst/>
          </a:prstGeom>
          <a:noFill/>
          <a:ln>
            <a:noFill/>
          </a:ln>
        </p:spPr>
      </p:pic>
      <p:pic>
        <p:nvPicPr>
          <p:cNvPr id="80" name="Google Shape;80;p16"/>
          <p:cNvPicPr preferRelativeResize="0"/>
          <p:nvPr/>
        </p:nvPicPr>
        <p:blipFill>
          <a:blip r:embed="rId4">
            <a:alphaModFix/>
          </a:blip>
          <a:stretch>
            <a:fillRect/>
          </a:stretch>
        </p:blipFill>
        <p:spPr>
          <a:xfrm>
            <a:off x="4719952" y="2390850"/>
            <a:ext cx="2535875" cy="1685950"/>
          </a:xfrm>
          <a:prstGeom prst="rect">
            <a:avLst/>
          </a:prstGeom>
          <a:noFill/>
          <a:ln>
            <a:noFill/>
          </a:ln>
        </p:spPr>
      </p:pic>
      <p:sp>
        <p:nvSpPr>
          <p:cNvPr id="81" name="Google Shape;81;p16"/>
          <p:cNvSpPr txBox="1"/>
          <p:nvPr/>
        </p:nvSpPr>
        <p:spPr>
          <a:xfrm>
            <a:off x="645375" y="4361225"/>
            <a:ext cx="563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Volcano</a:t>
            </a:r>
            <a:endParaRPr/>
          </a:p>
        </p:txBody>
      </p:sp>
      <p:sp>
        <p:nvSpPr>
          <p:cNvPr id="82" name="Google Shape;82;p16"/>
          <p:cNvSpPr txBox="1"/>
          <p:nvPr/>
        </p:nvSpPr>
        <p:spPr>
          <a:xfrm>
            <a:off x="5241275" y="4282975"/>
            <a:ext cx="563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Mountain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nvSpPr>
        <p:spPr>
          <a:xfrm>
            <a:off x="72800" y="1070050"/>
            <a:ext cx="9144000" cy="36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The third type of </a:t>
            </a:r>
            <a:r>
              <a:rPr lang="en" sz="1800"/>
              <a:t>convergent</a:t>
            </a:r>
            <a:r>
              <a:rPr lang="en" sz="1800"/>
              <a:t> boundary is Continental-Continental. Continental-Continental  is 2 continental plates that collide which forms  </a:t>
            </a:r>
            <a:r>
              <a:rPr lang="en" sz="1800"/>
              <a:t>mountains because the plates “squish” together.</a:t>
            </a:r>
            <a:endParaRPr sz="1800"/>
          </a:p>
        </p:txBody>
      </p:sp>
      <p:sp>
        <p:nvSpPr>
          <p:cNvPr id="88" name="Google Shape;88;p17"/>
          <p:cNvSpPr txBox="1"/>
          <p:nvPr/>
        </p:nvSpPr>
        <p:spPr>
          <a:xfrm>
            <a:off x="117350" y="205350"/>
            <a:ext cx="9026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What is the 3rd type of convergent boundary</a:t>
            </a:r>
            <a:endParaRPr sz="2400"/>
          </a:p>
        </p:txBody>
      </p:sp>
      <p:pic>
        <p:nvPicPr>
          <p:cNvPr id="89" name="Google Shape;89;p17"/>
          <p:cNvPicPr preferRelativeResize="0"/>
          <p:nvPr/>
        </p:nvPicPr>
        <p:blipFill>
          <a:blip r:embed="rId3">
            <a:alphaModFix/>
          </a:blip>
          <a:stretch>
            <a:fillRect/>
          </a:stretch>
        </p:blipFill>
        <p:spPr>
          <a:xfrm>
            <a:off x="729601" y="2471855"/>
            <a:ext cx="4803023" cy="2610849"/>
          </a:xfrm>
          <a:prstGeom prst="rect">
            <a:avLst/>
          </a:prstGeom>
          <a:noFill/>
          <a:ln>
            <a:noFill/>
          </a:ln>
        </p:spPr>
      </p:pic>
      <p:sp>
        <p:nvSpPr>
          <p:cNvPr id="90" name="Google Shape;90;p17"/>
          <p:cNvSpPr txBox="1"/>
          <p:nvPr/>
        </p:nvSpPr>
        <p:spPr>
          <a:xfrm>
            <a:off x="0" y="2009500"/>
            <a:ext cx="700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Example: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nvSpPr>
        <p:spPr>
          <a:xfrm>
            <a:off x="109500" y="875450"/>
            <a:ext cx="8925000" cy="15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They form trenches and underwater volcanoes.when 2 oceanic plates collide during subduction trenches and underwater volcanoes form.</a:t>
            </a:r>
            <a:endParaRPr sz="1800"/>
          </a:p>
        </p:txBody>
      </p:sp>
      <p:sp>
        <p:nvSpPr>
          <p:cNvPr id="96" name="Google Shape;96;p18"/>
          <p:cNvSpPr txBox="1"/>
          <p:nvPr/>
        </p:nvSpPr>
        <p:spPr>
          <a:xfrm>
            <a:off x="158075" y="97275"/>
            <a:ext cx="6979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What forms at the 1st convergent Boundary?</a:t>
            </a:r>
            <a:endParaRPr sz="2400"/>
          </a:p>
        </p:txBody>
      </p:sp>
      <p:pic>
        <p:nvPicPr>
          <p:cNvPr id="97" name="Google Shape;97;p18"/>
          <p:cNvPicPr preferRelativeResize="0"/>
          <p:nvPr/>
        </p:nvPicPr>
        <p:blipFill>
          <a:blip r:embed="rId3">
            <a:alphaModFix/>
          </a:blip>
          <a:stretch>
            <a:fillRect/>
          </a:stretch>
        </p:blipFill>
        <p:spPr>
          <a:xfrm>
            <a:off x="4572000" y="1964225"/>
            <a:ext cx="3867912" cy="2175700"/>
          </a:xfrm>
          <a:prstGeom prst="rect">
            <a:avLst/>
          </a:prstGeom>
          <a:noFill/>
          <a:ln>
            <a:noFill/>
          </a:ln>
        </p:spPr>
      </p:pic>
      <p:sp>
        <p:nvSpPr>
          <p:cNvPr id="98" name="Google Shape;98;p18"/>
          <p:cNvSpPr txBox="1"/>
          <p:nvPr/>
        </p:nvSpPr>
        <p:spPr>
          <a:xfrm>
            <a:off x="231025" y="4182900"/>
            <a:ext cx="700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Underwater trench</a:t>
            </a:r>
            <a:endParaRPr/>
          </a:p>
        </p:txBody>
      </p:sp>
      <p:sp>
        <p:nvSpPr>
          <p:cNvPr id="99" name="Google Shape;99;p18"/>
          <p:cNvSpPr txBox="1"/>
          <p:nvPr/>
        </p:nvSpPr>
        <p:spPr>
          <a:xfrm>
            <a:off x="5034075" y="4462575"/>
            <a:ext cx="700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Underwater volcanoes</a:t>
            </a:r>
            <a:endParaRPr/>
          </a:p>
        </p:txBody>
      </p:sp>
      <p:pic>
        <p:nvPicPr>
          <p:cNvPr id="100" name="Google Shape;100;p18"/>
          <p:cNvPicPr preferRelativeResize="0"/>
          <p:nvPr/>
        </p:nvPicPr>
        <p:blipFill>
          <a:blip r:embed="rId4">
            <a:alphaModFix/>
          </a:blip>
          <a:stretch>
            <a:fillRect/>
          </a:stretch>
        </p:blipFill>
        <p:spPr>
          <a:xfrm>
            <a:off x="158075" y="1617325"/>
            <a:ext cx="2565575" cy="2565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nvSpPr>
        <p:spPr>
          <a:xfrm>
            <a:off x="304950" y="723375"/>
            <a:ext cx="51891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 When an ocean and continental plates collide they form mountains and volcanoes</a:t>
            </a:r>
            <a:endParaRPr sz="1800"/>
          </a:p>
        </p:txBody>
      </p:sp>
      <p:sp>
        <p:nvSpPr>
          <p:cNvPr id="106" name="Google Shape;106;p19"/>
          <p:cNvSpPr txBox="1"/>
          <p:nvPr/>
        </p:nvSpPr>
        <p:spPr>
          <a:xfrm>
            <a:off x="231025" y="243200"/>
            <a:ext cx="7003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What forms at the 2nd Convergent boundary?</a:t>
            </a:r>
            <a:endParaRPr sz="2400"/>
          </a:p>
        </p:txBody>
      </p:sp>
      <p:pic>
        <p:nvPicPr>
          <p:cNvPr id="107" name="Google Shape;107;p19"/>
          <p:cNvPicPr preferRelativeResize="0"/>
          <p:nvPr/>
        </p:nvPicPr>
        <p:blipFill>
          <a:blip r:embed="rId3">
            <a:alphaModFix/>
          </a:blip>
          <a:stretch>
            <a:fillRect/>
          </a:stretch>
        </p:blipFill>
        <p:spPr>
          <a:xfrm>
            <a:off x="304949" y="2341500"/>
            <a:ext cx="3622600" cy="2243050"/>
          </a:xfrm>
          <a:prstGeom prst="rect">
            <a:avLst/>
          </a:prstGeom>
          <a:noFill/>
          <a:ln>
            <a:noFill/>
          </a:ln>
        </p:spPr>
      </p:pic>
      <p:pic>
        <p:nvPicPr>
          <p:cNvPr id="108" name="Google Shape;108;p19"/>
          <p:cNvPicPr preferRelativeResize="0"/>
          <p:nvPr/>
        </p:nvPicPr>
        <p:blipFill>
          <a:blip r:embed="rId4">
            <a:alphaModFix/>
          </a:blip>
          <a:stretch>
            <a:fillRect/>
          </a:stretch>
        </p:blipFill>
        <p:spPr>
          <a:xfrm>
            <a:off x="4780857" y="1770375"/>
            <a:ext cx="4055371" cy="26496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nvSpPr>
        <p:spPr>
          <a:xfrm>
            <a:off x="97275" y="1143000"/>
            <a:ext cx="8827800" cy="19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sz="1800"/>
              <a:t>When 2 continental plates collide it forms </a:t>
            </a:r>
            <a:r>
              <a:rPr lang="en" sz="1800"/>
              <a:t>mountains</a:t>
            </a:r>
            <a:r>
              <a:rPr lang="en" sz="1800"/>
              <a:t> because the plates squish together.</a:t>
            </a:r>
            <a:endParaRPr sz="1800"/>
          </a:p>
        </p:txBody>
      </p:sp>
      <p:sp>
        <p:nvSpPr>
          <p:cNvPr id="114" name="Google Shape;114;p20"/>
          <p:cNvSpPr txBox="1"/>
          <p:nvPr/>
        </p:nvSpPr>
        <p:spPr>
          <a:xfrm>
            <a:off x="194550" y="255350"/>
            <a:ext cx="7003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p>
        </p:txBody>
      </p:sp>
      <p:sp>
        <p:nvSpPr>
          <p:cNvPr id="115" name="Google Shape;115;p20"/>
          <p:cNvSpPr txBox="1"/>
          <p:nvPr/>
        </p:nvSpPr>
        <p:spPr>
          <a:xfrm>
            <a:off x="267500" y="316150"/>
            <a:ext cx="7003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What forms at the 3rd convergent boundary?</a:t>
            </a:r>
            <a:endParaRPr sz="2400"/>
          </a:p>
        </p:txBody>
      </p:sp>
      <p:pic>
        <p:nvPicPr>
          <p:cNvPr id="116" name="Google Shape;116;p20"/>
          <p:cNvPicPr preferRelativeResize="0"/>
          <p:nvPr/>
        </p:nvPicPr>
        <p:blipFill>
          <a:blip r:embed="rId3">
            <a:alphaModFix/>
          </a:blip>
          <a:stretch>
            <a:fillRect/>
          </a:stretch>
        </p:blipFill>
        <p:spPr>
          <a:xfrm>
            <a:off x="1198100" y="1848250"/>
            <a:ext cx="5757149" cy="2875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21"/>
          <p:cNvSpPr txBox="1"/>
          <p:nvPr/>
        </p:nvSpPr>
        <p:spPr>
          <a:xfrm>
            <a:off x="802525" y="1957675"/>
            <a:ext cx="7003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000"/>
          </a:p>
        </p:txBody>
      </p:sp>
      <p:sp>
        <p:nvSpPr>
          <p:cNvPr id="122" name="Google Shape;122;p21"/>
          <p:cNvSpPr txBox="1"/>
          <p:nvPr/>
        </p:nvSpPr>
        <p:spPr>
          <a:xfrm>
            <a:off x="2091450" y="2167500"/>
            <a:ext cx="4754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600">
                <a:highlight>
                  <a:schemeClr val="lt1"/>
                </a:highlight>
              </a:rPr>
              <a:t>Divergent Boundaries</a:t>
            </a:r>
            <a:endParaRPr sz="3600">
              <a:highlight>
                <a:schemeClr val="lt1"/>
              </a:highlight>
            </a:endParaRPr>
          </a:p>
        </p:txBody>
      </p:sp>
      <p:sp>
        <p:nvSpPr>
          <p:cNvPr id="123" name="Google Shape;123;p21"/>
          <p:cNvSpPr txBox="1"/>
          <p:nvPr/>
        </p:nvSpPr>
        <p:spPr>
          <a:xfrm>
            <a:off x="3112850" y="2906400"/>
            <a:ext cx="761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chemeClr val="lt1"/>
                </a:highlight>
              </a:rPr>
              <a:t>Yuliana Alanis Meza</a:t>
            </a:r>
            <a:endParaRPr>
              <a:highlight>
                <a:schemeClr val="lt1"/>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