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d9b8e69c6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d9b8e69c6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d9b8e69c6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d9b8e69c6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d9b8e69c67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d9b8e69c67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d9b8e69c67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d9b8e69c67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d9b8e69c67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d9b8e69c67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9b8e69c67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9b8e69c6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d9b8e69c67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d9b8e69c67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d9b8e69c67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d9b8e69c6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38875"/>
            <a:ext cx="8520600" cy="1105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Regions of the Brain</a:t>
            </a:r>
            <a:endParaRPr/>
          </a:p>
        </p:txBody>
      </p:sp>
      <p:pic>
        <p:nvPicPr>
          <p:cNvPr id="55" name="Google Shape;55;p13"/>
          <p:cNvPicPr preferRelativeResize="0"/>
          <p:nvPr/>
        </p:nvPicPr>
        <p:blipFill>
          <a:blip r:embed="rId3">
            <a:alphaModFix/>
          </a:blip>
          <a:stretch>
            <a:fillRect/>
          </a:stretch>
        </p:blipFill>
        <p:spPr>
          <a:xfrm>
            <a:off x="2643187" y="1947950"/>
            <a:ext cx="3857626" cy="25717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218100" y="489450"/>
            <a:ext cx="8707800" cy="41646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 sz="1988">
                <a:solidFill>
                  <a:schemeClr val="dk1"/>
                </a:solidFill>
              </a:rPr>
              <a:t>For today’s assignment, you will create a Google Slides Presentation describing the </a:t>
            </a:r>
            <a:r>
              <a:rPr lang="en" sz="1988">
                <a:solidFill>
                  <a:schemeClr val="dk1"/>
                </a:solidFill>
                <a:highlight>
                  <a:srgbClr val="FFE599"/>
                </a:highlight>
              </a:rPr>
              <a:t>7 regions of the brain</a:t>
            </a:r>
            <a:r>
              <a:rPr lang="en" sz="1988">
                <a:solidFill>
                  <a:schemeClr val="dk1"/>
                </a:solidFill>
              </a:rPr>
              <a:t> (Frontal Lobe, Motor Cortex, Sensory Cortex, Parietal Lobe, Temporal Lobe, Occipital Lobe and Cerebellum). </a:t>
            </a:r>
            <a:endParaRPr sz="1988">
              <a:solidFill>
                <a:schemeClr val="dk1"/>
              </a:solidFill>
            </a:endParaRPr>
          </a:p>
          <a:p>
            <a:pPr indent="0" lvl="0" marL="0" rtl="0" algn="just">
              <a:spcBef>
                <a:spcPts val="0"/>
              </a:spcBef>
              <a:spcAft>
                <a:spcPts val="0"/>
              </a:spcAft>
              <a:buNone/>
            </a:pPr>
            <a:r>
              <a:t/>
            </a:r>
            <a:endParaRPr sz="1988">
              <a:solidFill>
                <a:schemeClr val="dk1"/>
              </a:solidFill>
              <a:highlight>
                <a:srgbClr val="FFE599"/>
              </a:highlight>
            </a:endParaRPr>
          </a:p>
          <a:p>
            <a:pPr indent="0" lvl="0" marL="0" rtl="0" algn="just">
              <a:spcBef>
                <a:spcPts val="0"/>
              </a:spcBef>
              <a:spcAft>
                <a:spcPts val="0"/>
              </a:spcAft>
              <a:buNone/>
            </a:pPr>
            <a:r>
              <a:rPr lang="en" sz="1988">
                <a:solidFill>
                  <a:schemeClr val="dk1"/>
                </a:solidFill>
                <a:highlight>
                  <a:srgbClr val="FFE599"/>
                </a:highlight>
              </a:rPr>
              <a:t>You must include the following on each slide</a:t>
            </a:r>
            <a:r>
              <a:rPr lang="en" sz="1988">
                <a:solidFill>
                  <a:schemeClr val="dk1"/>
                </a:solidFill>
              </a:rPr>
              <a:t>:</a:t>
            </a:r>
            <a:endParaRPr sz="1988">
              <a:solidFill>
                <a:schemeClr val="dk1"/>
              </a:solidFill>
            </a:endParaRPr>
          </a:p>
          <a:p>
            <a:pPr indent="0" lvl="0" marL="0" rtl="0" algn="just">
              <a:spcBef>
                <a:spcPts val="0"/>
              </a:spcBef>
              <a:spcAft>
                <a:spcPts val="0"/>
              </a:spcAft>
              <a:buNone/>
            </a:pPr>
            <a:r>
              <a:t/>
            </a:r>
            <a:endParaRPr sz="1988">
              <a:solidFill>
                <a:schemeClr val="dk1"/>
              </a:solidFill>
            </a:endParaRPr>
          </a:p>
          <a:p>
            <a:pPr indent="-354894" lvl="0" marL="457200" rtl="0" algn="just">
              <a:spcBef>
                <a:spcPts val="0"/>
              </a:spcBef>
              <a:spcAft>
                <a:spcPts val="0"/>
              </a:spcAft>
              <a:buClr>
                <a:schemeClr val="dk1"/>
              </a:buClr>
              <a:buSzPts val="1989"/>
              <a:buChar char="●"/>
            </a:pPr>
            <a:r>
              <a:rPr lang="en" sz="1988">
                <a:solidFill>
                  <a:schemeClr val="dk1"/>
                </a:solidFill>
              </a:rPr>
              <a:t>Description of that region’s function</a:t>
            </a:r>
            <a:endParaRPr sz="1988">
              <a:solidFill>
                <a:schemeClr val="dk1"/>
              </a:solidFill>
            </a:endParaRPr>
          </a:p>
          <a:p>
            <a:pPr indent="-354894" lvl="0" marL="457200" rtl="0" algn="just">
              <a:spcBef>
                <a:spcPts val="0"/>
              </a:spcBef>
              <a:spcAft>
                <a:spcPts val="0"/>
              </a:spcAft>
              <a:buClr>
                <a:schemeClr val="dk1"/>
              </a:buClr>
              <a:buSzPts val="1989"/>
              <a:buChar char="●"/>
            </a:pPr>
            <a:r>
              <a:rPr lang="en" sz="1988">
                <a:solidFill>
                  <a:schemeClr val="dk1"/>
                </a:solidFill>
              </a:rPr>
              <a:t>Example of how you use that region’s function in your daily life</a:t>
            </a:r>
            <a:endParaRPr sz="1988">
              <a:solidFill>
                <a:schemeClr val="dk1"/>
              </a:solidFill>
            </a:endParaRPr>
          </a:p>
          <a:p>
            <a:pPr indent="-354894" lvl="0" marL="457200" rtl="0" algn="just">
              <a:spcBef>
                <a:spcPts val="0"/>
              </a:spcBef>
              <a:spcAft>
                <a:spcPts val="0"/>
              </a:spcAft>
              <a:buClr>
                <a:schemeClr val="dk1"/>
              </a:buClr>
              <a:buSzPts val="1989"/>
              <a:buChar char="●"/>
            </a:pPr>
            <a:r>
              <a:rPr lang="en" sz="1988">
                <a:solidFill>
                  <a:schemeClr val="dk1"/>
                </a:solidFill>
              </a:rPr>
              <a:t>Label the included brain photos with an arrow pointing to that particular region of the brain</a:t>
            </a:r>
            <a:endParaRPr sz="1988">
              <a:solidFill>
                <a:schemeClr val="dk1"/>
              </a:solidFill>
            </a:endParaRPr>
          </a:p>
          <a:p>
            <a:pPr indent="0" lvl="0" marL="0" rtl="0" algn="just">
              <a:spcBef>
                <a:spcPts val="0"/>
              </a:spcBef>
              <a:spcAft>
                <a:spcPts val="0"/>
              </a:spcAft>
              <a:buClr>
                <a:schemeClr val="dk1"/>
              </a:buClr>
              <a:buSzPts val="990"/>
              <a:buFont typeface="Arial"/>
              <a:buNone/>
            </a:pPr>
            <a:r>
              <a:t/>
            </a:r>
            <a:endParaRPr sz="1988">
              <a:solidFill>
                <a:schemeClr val="dk1"/>
              </a:solidFill>
            </a:endParaRPr>
          </a:p>
          <a:p>
            <a:pPr indent="0" lvl="0" marL="0" rtl="0" algn="just">
              <a:spcBef>
                <a:spcPts val="0"/>
              </a:spcBef>
              <a:spcAft>
                <a:spcPts val="0"/>
              </a:spcAft>
              <a:buClr>
                <a:schemeClr val="dk1"/>
              </a:buClr>
              <a:buSzPts val="990"/>
              <a:buFont typeface="Arial"/>
              <a:buNone/>
            </a:pPr>
            <a:r>
              <a:rPr lang="en" sz="1988">
                <a:solidFill>
                  <a:schemeClr val="dk1"/>
                </a:solidFill>
              </a:rPr>
              <a:t> Once you have fully completed all 7 slides, show me you are done to earn the opportunity to make the brain hat.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15"/>
          <p:cNvPicPr preferRelativeResize="0"/>
          <p:nvPr/>
        </p:nvPicPr>
        <p:blipFill>
          <a:blip r:embed="rId3">
            <a:alphaModFix/>
          </a:blip>
          <a:stretch>
            <a:fillRect/>
          </a:stretch>
        </p:blipFill>
        <p:spPr>
          <a:xfrm>
            <a:off x="6094275" y="2833575"/>
            <a:ext cx="2887400" cy="2309926"/>
          </a:xfrm>
          <a:prstGeom prst="rect">
            <a:avLst/>
          </a:prstGeom>
          <a:noFill/>
          <a:ln>
            <a:noFill/>
          </a:ln>
        </p:spPr>
      </p:pic>
      <p:sp>
        <p:nvSpPr>
          <p:cNvPr id="66" name="Google Shape;66;p15"/>
          <p:cNvSpPr txBox="1"/>
          <p:nvPr/>
        </p:nvSpPr>
        <p:spPr>
          <a:xfrm>
            <a:off x="401900" y="335825"/>
            <a:ext cx="8293800" cy="738900"/>
          </a:xfrm>
          <a:prstGeom prst="rect">
            <a:avLst/>
          </a:prstGeom>
          <a:noFill/>
          <a:ln>
            <a:noFill/>
          </a:ln>
        </p:spPr>
        <p:txBody>
          <a:bodyPr anchorCtr="0" anchor="t" bIns="91425" lIns="91425" spcFirstLastPara="1" rIns="91425" wrap="square" tIns="91425">
            <a:spAutoFit/>
          </a:bodyPr>
          <a:lstStyle/>
          <a:p>
            <a:pPr indent="0" lvl="0" marL="2743200" rtl="0" algn="just">
              <a:spcBef>
                <a:spcPts val="0"/>
              </a:spcBef>
              <a:spcAft>
                <a:spcPts val="0"/>
              </a:spcAft>
              <a:buClr>
                <a:schemeClr val="dk1"/>
              </a:buClr>
              <a:buSzPts val="1100"/>
              <a:buFont typeface="Arial"/>
              <a:buNone/>
            </a:pPr>
            <a:r>
              <a:rPr lang="en" sz="3600">
                <a:solidFill>
                  <a:schemeClr val="dk1"/>
                </a:solidFill>
              </a:rPr>
              <a:t>Frontal Lobe</a:t>
            </a:r>
            <a:endParaRPr sz="3600"/>
          </a:p>
        </p:txBody>
      </p:sp>
      <p:sp>
        <p:nvSpPr>
          <p:cNvPr id="67" name="Google Shape;67;p15"/>
          <p:cNvSpPr txBox="1"/>
          <p:nvPr/>
        </p:nvSpPr>
        <p:spPr>
          <a:xfrm>
            <a:off x="463875" y="1482250"/>
            <a:ext cx="82938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500">
                <a:solidFill>
                  <a:srgbClr val="202124"/>
                </a:solidFill>
                <a:highlight>
                  <a:srgbClr val="FFFFFF"/>
                </a:highlight>
              </a:rPr>
              <a:t>movement, expressive language and for managing higher level executive functions. You use the frontal lobe for memory, emotions, impulse control, problem solving,social interaction and ect.</a:t>
            </a:r>
            <a:endParaRPr sz="1500">
              <a:solidFill>
                <a:srgbClr val="202124"/>
              </a:solidFill>
            </a:endParaRPr>
          </a:p>
        </p:txBody>
      </p:sp>
      <p:sp>
        <p:nvSpPr>
          <p:cNvPr id="68" name="Google Shape;68;p15"/>
          <p:cNvSpPr/>
          <p:nvPr/>
        </p:nvSpPr>
        <p:spPr>
          <a:xfrm rot="2406377">
            <a:off x="5445064" y="2435224"/>
            <a:ext cx="1288094" cy="527161"/>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pic>
        <p:nvPicPr>
          <p:cNvPr id="73" name="Google Shape;73;p16"/>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74" name="Google Shape;74;p16"/>
          <p:cNvSpPr txBox="1"/>
          <p:nvPr/>
        </p:nvSpPr>
        <p:spPr>
          <a:xfrm>
            <a:off x="353850" y="327325"/>
            <a:ext cx="8436300" cy="738900"/>
          </a:xfrm>
          <a:prstGeom prst="rect">
            <a:avLst/>
          </a:prstGeom>
          <a:noFill/>
          <a:ln>
            <a:noFill/>
          </a:ln>
        </p:spPr>
        <p:txBody>
          <a:bodyPr anchorCtr="0" anchor="t" bIns="91425" lIns="91425" spcFirstLastPara="1" rIns="91425" wrap="square" tIns="91425">
            <a:spAutoFit/>
          </a:bodyPr>
          <a:lstStyle/>
          <a:p>
            <a:pPr indent="0" lvl="0" marL="2743200" rtl="0" algn="just">
              <a:spcBef>
                <a:spcPts val="0"/>
              </a:spcBef>
              <a:spcAft>
                <a:spcPts val="0"/>
              </a:spcAft>
              <a:buClr>
                <a:schemeClr val="dk1"/>
              </a:buClr>
              <a:buSzPts val="1100"/>
              <a:buFont typeface="Arial"/>
              <a:buNone/>
            </a:pPr>
            <a:r>
              <a:rPr lang="en" sz="3600">
                <a:solidFill>
                  <a:schemeClr val="dk1"/>
                </a:solidFill>
              </a:rPr>
              <a:t>Motor Cortex</a:t>
            </a:r>
            <a:endParaRPr sz="3600"/>
          </a:p>
        </p:txBody>
      </p:sp>
      <p:sp>
        <p:nvSpPr>
          <p:cNvPr id="75" name="Google Shape;75;p16"/>
          <p:cNvSpPr txBox="1"/>
          <p:nvPr/>
        </p:nvSpPr>
        <p:spPr>
          <a:xfrm>
            <a:off x="506575" y="1478775"/>
            <a:ext cx="7612800" cy="1250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500">
                <a:solidFill>
                  <a:srgbClr val="202124"/>
                </a:solidFill>
                <a:highlight>
                  <a:srgbClr val="FFFFFF"/>
                </a:highlight>
              </a:rPr>
              <a:t>The primary motor cortex is the main contributor to generating neural impulses that pass down to the spinal cord and control the execution of movement. generate signals to direct the movement of the body</a:t>
            </a:r>
            <a:endParaRPr sz="1500">
              <a:solidFill>
                <a:srgbClr val="202124"/>
              </a:solidFill>
              <a:highlight>
                <a:srgbClr val="FFFFFF"/>
              </a:highlight>
            </a:endParaRPr>
          </a:p>
          <a:p>
            <a:pPr indent="0" lvl="0" marL="0" rtl="0" algn="l">
              <a:spcBef>
                <a:spcPts val="300"/>
              </a:spcBef>
              <a:spcAft>
                <a:spcPts val="0"/>
              </a:spcAft>
              <a:buNone/>
            </a:pPr>
            <a:r>
              <a:t/>
            </a:r>
            <a:endParaRPr sz="1500"/>
          </a:p>
        </p:txBody>
      </p:sp>
      <p:sp>
        <p:nvSpPr>
          <p:cNvPr id="76" name="Google Shape;76;p16"/>
          <p:cNvSpPr/>
          <p:nvPr/>
        </p:nvSpPr>
        <p:spPr>
          <a:xfrm rot="-2869723">
            <a:off x="7238117" y="2075704"/>
            <a:ext cx="937068" cy="603610"/>
          </a:xfrm>
          <a:prstGeom prst="leftArrow">
            <a:avLst>
              <a:gd fmla="val 50000" name="adj1"/>
              <a:gd fmla="val 54171"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pic>
        <p:nvPicPr>
          <p:cNvPr id="81" name="Google Shape;81;p17"/>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82" name="Google Shape;82;p17"/>
          <p:cNvSpPr txBox="1"/>
          <p:nvPr/>
        </p:nvSpPr>
        <p:spPr>
          <a:xfrm>
            <a:off x="354550" y="301725"/>
            <a:ext cx="8319000" cy="738900"/>
          </a:xfrm>
          <a:prstGeom prst="rect">
            <a:avLst/>
          </a:prstGeom>
          <a:noFill/>
          <a:ln>
            <a:noFill/>
          </a:ln>
        </p:spPr>
        <p:txBody>
          <a:bodyPr anchorCtr="0" anchor="t" bIns="91425" lIns="91425" spcFirstLastPara="1" rIns="91425" wrap="square" tIns="91425">
            <a:spAutoFit/>
          </a:bodyPr>
          <a:lstStyle/>
          <a:p>
            <a:pPr indent="0" lvl="0" marL="2286000" rtl="0" algn="just">
              <a:spcBef>
                <a:spcPts val="0"/>
              </a:spcBef>
              <a:spcAft>
                <a:spcPts val="0"/>
              </a:spcAft>
              <a:buClr>
                <a:schemeClr val="dk1"/>
              </a:buClr>
              <a:buSzPts val="1100"/>
              <a:buFont typeface="Arial"/>
              <a:buNone/>
            </a:pPr>
            <a:r>
              <a:rPr lang="en" sz="3600">
                <a:solidFill>
                  <a:schemeClr val="dk1"/>
                </a:solidFill>
              </a:rPr>
              <a:t>Sensory Cortex</a:t>
            </a:r>
            <a:endParaRPr sz="3600"/>
          </a:p>
        </p:txBody>
      </p:sp>
      <p:sp>
        <p:nvSpPr>
          <p:cNvPr id="83" name="Google Shape;83;p17"/>
          <p:cNvSpPr txBox="1"/>
          <p:nvPr/>
        </p:nvSpPr>
        <p:spPr>
          <a:xfrm>
            <a:off x="516325" y="1390925"/>
            <a:ext cx="6119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84" name="Google Shape;84;p17"/>
          <p:cNvSpPr txBox="1"/>
          <p:nvPr/>
        </p:nvSpPr>
        <p:spPr>
          <a:xfrm>
            <a:off x="565125" y="1527575"/>
            <a:ext cx="76518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202124"/>
                </a:solidFill>
                <a:highlight>
                  <a:srgbClr val="FFFFFF"/>
                </a:highlight>
              </a:rPr>
              <a:t>Parts of the cerebral cortex in the parietal lobe are involved with processing information related to touch.</a:t>
            </a:r>
            <a:endParaRPr sz="1700"/>
          </a:p>
        </p:txBody>
      </p:sp>
      <p:sp>
        <p:nvSpPr>
          <p:cNvPr id="85" name="Google Shape;85;p17"/>
          <p:cNvSpPr/>
          <p:nvPr/>
        </p:nvSpPr>
        <p:spPr>
          <a:xfrm rot="-3274142">
            <a:off x="7551188" y="1869091"/>
            <a:ext cx="917509" cy="976029"/>
          </a:xfrm>
          <a:prstGeom prst="lef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8"/>
          <p:cNvPicPr preferRelativeResize="0"/>
          <p:nvPr/>
        </p:nvPicPr>
        <p:blipFill>
          <a:blip r:embed="rId3">
            <a:alphaModFix/>
          </a:blip>
          <a:stretch>
            <a:fillRect/>
          </a:stretch>
        </p:blipFill>
        <p:spPr>
          <a:xfrm>
            <a:off x="5331775" y="2673800"/>
            <a:ext cx="2887400" cy="2309926"/>
          </a:xfrm>
          <a:prstGeom prst="rect">
            <a:avLst/>
          </a:prstGeom>
          <a:noFill/>
          <a:ln>
            <a:noFill/>
          </a:ln>
        </p:spPr>
      </p:pic>
      <p:sp>
        <p:nvSpPr>
          <p:cNvPr id="91" name="Google Shape;91;p18"/>
          <p:cNvSpPr txBox="1"/>
          <p:nvPr/>
        </p:nvSpPr>
        <p:spPr>
          <a:xfrm>
            <a:off x="241750" y="268275"/>
            <a:ext cx="8738700" cy="738900"/>
          </a:xfrm>
          <a:prstGeom prst="rect">
            <a:avLst/>
          </a:prstGeom>
          <a:noFill/>
          <a:ln>
            <a:noFill/>
          </a:ln>
        </p:spPr>
        <p:txBody>
          <a:bodyPr anchorCtr="0" anchor="t" bIns="91425" lIns="91425" spcFirstLastPara="1" rIns="91425" wrap="square" tIns="91425">
            <a:spAutoFit/>
          </a:bodyPr>
          <a:lstStyle/>
          <a:p>
            <a:pPr indent="0" lvl="0" marL="2743200" rtl="0" algn="just">
              <a:spcBef>
                <a:spcPts val="0"/>
              </a:spcBef>
              <a:spcAft>
                <a:spcPts val="0"/>
              </a:spcAft>
              <a:buClr>
                <a:schemeClr val="dk1"/>
              </a:buClr>
              <a:buSzPts val="1100"/>
              <a:buFont typeface="Arial"/>
              <a:buNone/>
            </a:pPr>
            <a:r>
              <a:rPr lang="en" sz="3600">
                <a:solidFill>
                  <a:schemeClr val="dk1"/>
                </a:solidFill>
              </a:rPr>
              <a:t>Parietal Lobe</a:t>
            </a:r>
            <a:endParaRPr sz="3600"/>
          </a:p>
        </p:txBody>
      </p:sp>
      <p:sp>
        <p:nvSpPr>
          <p:cNvPr id="92" name="Google Shape;92;p18"/>
          <p:cNvSpPr txBox="1"/>
          <p:nvPr/>
        </p:nvSpPr>
        <p:spPr>
          <a:xfrm>
            <a:off x="155225" y="1508050"/>
            <a:ext cx="83838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202124"/>
                </a:solidFill>
                <a:highlight>
                  <a:srgbClr val="FFFFFF"/>
                </a:highlight>
              </a:rPr>
              <a:t>When you touch any object with any part of your body, your parietal lobe enables you to feel the sensation at the site of the touch and not, say, in your brain or all over your body. Integrating sensory information from most regions of the body.</a:t>
            </a:r>
            <a:endParaRPr sz="1700"/>
          </a:p>
        </p:txBody>
      </p:sp>
      <p:sp>
        <p:nvSpPr>
          <p:cNvPr id="93" name="Google Shape;93;p18"/>
          <p:cNvSpPr/>
          <p:nvPr/>
        </p:nvSpPr>
        <p:spPr>
          <a:xfrm rot="-2700000">
            <a:off x="7465338" y="2025271"/>
            <a:ext cx="1171393" cy="790404"/>
          </a:xfrm>
          <a:prstGeom prst="lef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id="98" name="Google Shape;98;p19"/>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99" name="Google Shape;99;p19"/>
          <p:cNvSpPr txBox="1"/>
          <p:nvPr/>
        </p:nvSpPr>
        <p:spPr>
          <a:xfrm>
            <a:off x="397950" y="361050"/>
            <a:ext cx="8348100" cy="738900"/>
          </a:xfrm>
          <a:prstGeom prst="rect">
            <a:avLst/>
          </a:prstGeom>
          <a:noFill/>
          <a:ln>
            <a:noFill/>
          </a:ln>
        </p:spPr>
        <p:txBody>
          <a:bodyPr anchorCtr="0" anchor="t" bIns="91425" lIns="91425" spcFirstLastPara="1" rIns="91425" wrap="square" tIns="91425">
            <a:spAutoFit/>
          </a:bodyPr>
          <a:lstStyle/>
          <a:p>
            <a:pPr indent="0" lvl="0" marL="2286000" rtl="0" algn="just">
              <a:spcBef>
                <a:spcPts val="0"/>
              </a:spcBef>
              <a:spcAft>
                <a:spcPts val="0"/>
              </a:spcAft>
              <a:buClr>
                <a:schemeClr val="dk1"/>
              </a:buClr>
              <a:buSzPts val="1100"/>
              <a:buFont typeface="Arial"/>
              <a:buNone/>
            </a:pPr>
            <a:r>
              <a:rPr lang="en" sz="3600">
                <a:solidFill>
                  <a:schemeClr val="dk1"/>
                </a:solidFill>
              </a:rPr>
              <a:t>Temporal Lobe</a:t>
            </a:r>
            <a:endParaRPr sz="3600"/>
          </a:p>
        </p:txBody>
      </p:sp>
      <p:sp>
        <p:nvSpPr>
          <p:cNvPr id="100" name="Google Shape;100;p19"/>
          <p:cNvSpPr txBox="1"/>
          <p:nvPr/>
        </p:nvSpPr>
        <p:spPr>
          <a:xfrm>
            <a:off x="555375" y="1469000"/>
            <a:ext cx="8071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202124"/>
                </a:solidFill>
                <a:highlight>
                  <a:srgbClr val="FFFFFF"/>
                </a:highlight>
              </a:rPr>
              <a:t>understanding language and learning and remembering verbal information. The temporal lobe also helps with object recognition and interacts with other structures to create new and long term memories.</a:t>
            </a:r>
            <a:endParaRPr sz="1500"/>
          </a:p>
        </p:txBody>
      </p:sp>
      <p:sp>
        <p:nvSpPr>
          <p:cNvPr id="101" name="Google Shape;101;p19"/>
          <p:cNvSpPr/>
          <p:nvPr/>
        </p:nvSpPr>
        <p:spPr>
          <a:xfrm rot="-798992">
            <a:off x="4752193" y="4367788"/>
            <a:ext cx="1981066" cy="507472"/>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pic>
        <p:nvPicPr>
          <p:cNvPr id="106" name="Google Shape;106;p20"/>
          <p:cNvPicPr preferRelativeResize="0"/>
          <p:nvPr/>
        </p:nvPicPr>
        <p:blipFill>
          <a:blip r:embed="rId3">
            <a:alphaModFix/>
          </a:blip>
          <a:stretch>
            <a:fillRect/>
          </a:stretch>
        </p:blipFill>
        <p:spPr>
          <a:xfrm>
            <a:off x="5185375" y="2703075"/>
            <a:ext cx="2887400" cy="2309926"/>
          </a:xfrm>
          <a:prstGeom prst="rect">
            <a:avLst/>
          </a:prstGeom>
          <a:noFill/>
          <a:ln>
            <a:noFill/>
          </a:ln>
        </p:spPr>
      </p:pic>
      <p:sp>
        <p:nvSpPr>
          <p:cNvPr id="107" name="Google Shape;107;p20"/>
          <p:cNvSpPr txBox="1"/>
          <p:nvPr/>
        </p:nvSpPr>
        <p:spPr>
          <a:xfrm>
            <a:off x="273275" y="487925"/>
            <a:ext cx="8435700" cy="738900"/>
          </a:xfrm>
          <a:prstGeom prst="rect">
            <a:avLst/>
          </a:prstGeom>
          <a:noFill/>
          <a:ln>
            <a:noFill/>
          </a:ln>
        </p:spPr>
        <p:txBody>
          <a:bodyPr anchorCtr="0" anchor="t" bIns="91425" lIns="91425" spcFirstLastPara="1" rIns="91425" wrap="square" tIns="91425">
            <a:spAutoFit/>
          </a:bodyPr>
          <a:lstStyle/>
          <a:p>
            <a:pPr indent="0" lvl="0" marL="2743200" rtl="0" algn="just">
              <a:spcBef>
                <a:spcPts val="0"/>
              </a:spcBef>
              <a:spcAft>
                <a:spcPts val="0"/>
              </a:spcAft>
              <a:buClr>
                <a:schemeClr val="dk1"/>
              </a:buClr>
              <a:buSzPts val="1100"/>
              <a:buFont typeface="Arial"/>
              <a:buNone/>
            </a:pPr>
            <a:r>
              <a:rPr lang="en" sz="3600">
                <a:solidFill>
                  <a:schemeClr val="dk1"/>
                </a:solidFill>
              </a:rPr>
              <a:t>Occipital Lobe</a:t>
            </a:r>
            <a:endParaRPr sz="3600"/>
          </a:p>
        </p:txBody>
      </p:sp>
      <p:sp>
        <p:nvSpPr>
          <p:cNvPr id="108" name="Google Shape;108;p20"/>
          <p:cNvSpPr txBox="1"/>
          <p:nvPr/>
        </p:nvSpPr>
        <p:spPr>
          <a:xfrm>
            <a:off x="272325" y="1351900"/>
            <a:ext cx="8081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202124"/>
                </a:solidFill>
                <a:highlight>
                  <a:srgbClr val="FFFFFF"/>
                </a:highlight>
              </a:rPr>
              <a:t>The occipital lobes sit at the back of the head and are responsible for visual perception, including colour, form and motion</a:t>
            </a:r>
            <a:endParaRPr sz="1700"/>
          </a:p>
        </p:txBody>
      </p:sp>
      <p:sp>
        <p:nvSpPr>
          <p:cNvPr id="109" name="Google Shape;109;p20"/>
          <p:cNvSpPr/>
          <p:nvPr/>
        </p:nvSpPr>
        <p:spPr>
          <a:xfrm>
            <a:off x="8072775" y="3167250"/>
            <a:ext cx="907800" cy="487800"/>
          </a:xfrm>
          <a:prstGeom prst="lef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pic>
        <p:nvPicPr>
          <p:cNvPr id="114" name="Google Shape;114;p21"/>
          <p:cNvPicPr preferRelativeResize="0"/>
          <p:nvPr/>
        </p:nvPicPr>
        <p:blipFill>
          <a:blip r:embed="rId3">
            <a:alphaModFix/>
          </a:blip>
          <a:stretch>
            <a:fillRect/>
          </a:stretch>
        </p:blipFill>
        <p:spPr>
          <a:xfrm>
            <a:off x="4629050" y="2722600"/>
            <a:ext cx="2887400" cy="2309926"/>
          </a:xfrm>
          <a:prstGeom prst="rect">
            <a:avLst/>
          </a:prstGeom>
          <a:noFill/>
          <a:ln>
            <a:noFill/>
          </a:ln>
        </p:spPr>
      </p:pic>
      <p:sp>
        <p:nvSpPr>
          <p:cNvPr id="115" name="Google Shape;115;p21"/>
          <p:cNvSpPr txBox="1"/>
          <p:nvPr/>
        </p:nvSpPr>
        <p:spPr>
          <a:xfrm>
            <a:off x="403500" y="402875"/>
            <a:ext cx="8337000" cy="738900"/>
          </a:xfrm>
          <a:prstGeom prst="rect">
            <a:avLst/>
          </a:prstGeom>
          <a:noFill/>
          <a:ln>
            <a:noFill/>
          </a:ln>
        </p:spPr>
        <p:txBody>
          <a:bodyPr anchorCtr="0" anchor="t" bIns="91425" lIns="91425" spcFirstLastPara="1" rIns="91425" wrap="square" tIns="91425">
            <a:spAutoFit/>
          </a:bodyPr>
          <a:lstStyle/>
          <a:p>
            <a:pPr indent="0" lvl="0" marL="2743200" rtl="0" algn="just">
              <a:spcBef>
                <a:spcPts val="0"/>
              </a:spcBef>
              <a:spcAft>
                <a:spcPts val="0"/>
              </a:spcAft>
              <a:buClr>
                <a:schemeClr val="dk1"/>
              </a:buClr>
              <a:buSzPts val="1100"/>
              <a:buFont typeface="Arial"/>
              <a:buNone/>
            </a:pPr>
            <a:r>
              <a:rPr lang="en" sz="3600">
                <a:solidFill>
                  <a:schemeClr val="dk1"/>
                </a:solidFill>
              </a:rPr>
              <a:t>Cerebellum</a:t>
            </a:r>
            <a:endParaRPr sz="3600"/>
          </a:p>
        </p:txBody>
      </p:sp>
      <p:sp>
        <p:nvSpPr>
          <p:cNvPr id="116" name="Google Shape;116;p21"/>
          <p:cNvSpPr txBox="1"/>
          <p:nvPr/>
        </p:nvSpPr>
        <p:spPr>
          <a:xfrm>
            <a:off x="731050" y="1234775"/>
            <a:ext cx="7388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202124"/>
                </a:solidFill>
                <a:highlight>
                  <a:srgbClr val="FFFFFF"/>
                </a:highlight>
              </a:rPr>
              <a:t>The cerebellum is important for making postural adjustments in order to maintain balance.</a:t>
            </a:r>
            <a:endParaRPr sz="1500"/>
          </a:p>
        </p:txBody>
      </p:sp>
      <p:sp>
        <p:nvSpPr>
          <p:cNvPr id="117" name="Google Shape;117;p21"/>
          <p:cNvSpPr/>
          <p:nvPr/>
        </p:nvSpPr>
        <p:spPr>
          <a:xfrm rot="-1837938">
            <a:off x="7560450" y="3772277"/>
            <a:ext cx="1102789" cy="605263"/>
          </a:xfrm>
          <a:prstGeom prst="lef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