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Lst>
  <p:sldSz cy="5143500" cx="9144000"/>
  <p:notesSz cx="6858000" cy="9144000"/>
  <p:embeddedFontLst>
    <p:embeddedFont>
      <p:font typeface="Roboto"/>
      <p:regular r:id="rId15"/>
      <p:bold r:id="rId16"/>
      <p:italic r:id="rId17"/>
      <p:boldItalic r:id="rId1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Roboto-regular.fntdata"/><Relationship Id="rId14" Type="http://schemas.openxmlformats.org/officeDocument/2006/relationships/slide" Target="slides/slide9.xml"/><Relationship Id="rId17" Type="http://schemas.openxmlformats.org/officeDocument/2006/relationships/font" Target="fonts/Roboto-italic.fntdata"/><Relationship Id="rId16" Type="http://schemas.openxmlformats.org/officeDocument/2006/relationships/font" Target="fonts/Roboto-bold.fntdata"/><Relationship Id="rId5" Type="http://schemas.openxmlformats.org/officeDocument/2006/relationships/notesMaster" Target="notesMasters/notesMaster1.xml"/><Relationship Id="rId6" Type="http://schemas.openxmlformats.org/officeDocument/2006/relationships/slide" Target="slides/slide1.xml"/><Relationship Id="rId18" Type="http://schemas.openxmlformats.org/officeDocument/2006/relationships/font" Target="fonts/Roboto-boldItalic.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d9b8e69c67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d9b8e69c67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gd9b8e69c67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gd9b8e69c67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9" name="Shape 69"/>
        <p:cNvGrpSpPr/>
        <p:nvPr/>
      </p:nvGrpSpPr>
      <p:grpSpPr>
        <a:xfrm>
          <a:off x="0" y="0"/>
          <a:ext cx="0" cy="0"/>
          <a:chOff x="0" y="0"/>
          <a:chExt cx="0" cy="0"/>
        </a:xfrm>
      </p:grpSpPr>
      <p:sp>
        <p:nvSpPr>
          <p:cNvPr id="70" name="Google Shape;70;gd9b8e69c67_0_6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1" name="Google Shape;71;gd9b8e69c67_0_6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 name="Shape 77"/>
        <p:cNvGrpSpPr/>
        <p:nvPr/>
      </p:nvGrpSpPr>
      <p:grpSpPr>
        <a:xfrm>
          <a:off x="0" y="0"/>
          <a:ext cx="0" cy="0"/>
          <a:chOff x="0" y="0"/>
          <a:chExt cx="0" cy="0"/>
        </a:xfrm>
      </p:grpSpPr>
      <p:sp>
        <p:nvSpPr>
          <p:cNvPr id="78" name="Google Shape;78;gd9b8e69c67_0_7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9" name="Google Shape;79;gd9b8e69c67_0_7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gd9b8e69c67_0_7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7" name="Google Shape;87;gd9b8e69c67_0_7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gd9b8e69c67_0_8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5" name="Google Shape;95;gd9b8e69c67_0_8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gd9b8e69c67_0_8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3" name="Google Shape;103;gd9b8e69c67_0_8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gd9b8e69c67_0_8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1" name="Google Shape;111;gd9b8e69c67_0_8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2.png"/><Relationship Id="rId4" Type="http://schemas.openxmlformats.org/officeDocument/2006/relationships/image" Target="../media/image8.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2.png"/><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2.png"/><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2.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2.png"/><Relationship Id="rId4" Type="http://schemas.openxmlformats.org/officeDocument/2006/relationships/image" Target="../media/image5.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2.pn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2.png"/><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0" y="238875"/>
            <a:ext cx="8520600" cy="11052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Regions of the Brain</a:t>
            </a:r>
            <a:endParaRPr/>
          </a:p>
        </p:txBody>
      </p:sp>
      <p:pic>
        <p:nvPicPr>
          <p:cNvPr id="55" name="Google Shape;55;p13"/>
          <p:cNvPicPr preferRelativeResize="0"/>
          <p:nvPr/>
        </p:nvPicPr>
        <p:blipFill>
          <a:blip r:embed="rId3">
            <a:alphaModFix/>
          </a:blip>
          <a:stretch>
            <a:fillRect/>
          </a:stretch>
        </p:blipFill>
        <p:spPr>
          <a:xfrm>
            <a:off x="2643187" y="1947950"/>
            <a:ext cx="3857626" cy="257175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nvSpPr>
        <p:spPr>
          <a:xfrm>
            <a:off x="218100" y="489450"/>
            <a:ext cx="8707800" cy="4164600"/>
          </a:xfrm>
          <a:prstGeom prst="rect">
            <a:avLst/>
          </a:prstGeom>
          <a:noFill/>
          <a:ln>
            <a:noFill/>
          </a:ln>
        </p:spPr>
        <p:txBody>
          <a:bodyPr anchorCtr="0" anchor="t" bIns="91425" lIns="91425" spcFirstLastPara="1" rIns="91425" wrap="square" tIns="91425">
            <a:spAutoFit/>
          </a:bodyPr>
          <a:lstStyle/>
          <a:p>
            <a:pPr indent="0" lvl="0" marL="0" rtl="0" algn="just">
              <a:spcBef>
                <a:spcPts val="0"/>
              </a:spcBef>
              <a:spcAft>
                <a:spcPts val="0"/>
              </a:spcAft>
              <a:buNone/>
            </a:pPr>
            <a:r>
              <a:rPr lang="en" sz="1988">
                <a:solidFill>
                  <a:schemeClr val="dk1"/>
                </a:solidFill>
              </a:rPr>
              <a:t>For today’s assignment, you will create a Google Slides Presentation describing the </a:t>
            </a:r>
            <a:r>
              <a:rPr lang="en" sz="1988">
                <a:solidFill>
                  <a:schemeClr val="dk1"/>
                </a:solidFill>
                <a:highlight>
                  <a:srgbClr val="FFE599"/>
                </a:highlight>
              </a:rPr>
              <a:t>7 regions of the brain</a:t>
            </a:r>
            <a:r>
              <a:rPr lang="en" sz="1988">
                <a:solidFill>
                  <a:schemeClr val="dk1"/>
                </a:solidFill>
              </a:rPr>
              <a:t> (Frontal Lobe, Motor Cortex, Sensory Cortex, Parietal Lobe, Temporal Lobe, Occipital Lobe and Cerebellum). </a:t>
            </a:r>
            <a:endParaRPr sz="1988">
              <a:solidFill>
                <a:schemeClr val="dk1"/>
              </a:solidFill>
            </a:endParaRPr>
          </a:p>
          <a:p>
            <a:pPr indent="0" lvl="0" marL="0" rtl="0" algn="just">
              <a:spcBef>
                <a:spcPts val="0"/>
              </a:spcBef>
              <a:spcAft>
                <a:spcPts val="0"/>
              </a:spcAft>
              <a:buNone/>
            </a:pPr>
            <a:r>
              <a:t/>
            </a:r>
            <a:endParaRPr sz="1988">
              <a:solidFill>
                <a:schemeClr val="dk1"/>
              </a:solidFill>
              <a:highlight>
                <a:srgbClr val="FFE599"/>
              </a:highlight>
            </a:endParaRPr>
          </a:p>
          <a:p>
            <a:pPr indent="0" lvl="0" marL="0" rtl="0" algn="just">
              <a:spcBef>
                <a:spcPts val="0"/>
              </a:spcBef>
              <a:spcAft>
                <a:spcPts val="0"/>
              </a:spcAft>
              <a:buNone/>
            </a:pPr>
            <a:r>
              <a:rPr lang="en" sz="1988">
                <a:solidFill>
                  <a:schemeClr val="dk1"/>
                </a:solidFill>
                <a:highlight>
                  <a:srgbClr val="FFE599"/>
                </a:highlight>
              </a:rPr>
              <a:t>You must include the following on each slide</a:t>
            </a:r>
            <a:r>
              <a:rPr lang="en" sz="1988">
                <a:solidFill>
                  <a:schemeClr val="dk1"/>
                </a:solidFill>
              </a:rPr>
              <a:t>:</a:t>
            </a:r>
            <a:endParaRPr sz="1988">
              <a:solidFill>
                <a:schemeClr val="dk1"/>
              </a:solidFill>
            </a:endParaRPr>
          </a:p>
          <a:p>
            <a:pPr indent="0" lvl="0" marL="0" rtl="0" algn="just">
              <a:spcBef>
                <a:spcPts val="0"/>
              </a:spcBef>
              <a:spcAft>
                <a:spcPts val="0"/>
              </a:spcAft>
              <a:buNone/>
            </a:pPr>
            <a:r>
              <a:t/>
            </a:r>
            <a:endParaRPr sz="1988">
              <a:solidFill>
                <a:schemeClr val="dk1"/>
              </a:solidFill>
            </a:endParaRPr>
          </a:p>
          <a:p>
            <a:pPr indent="-354894" lvl="0" marL="457200" rtl="0" algn="just">
              <a:spcBef>
                <a:spcPts val="0"/>
              </a:spcBef>
              <a:spcAft>
                <a:spcPts val="0"/>
              </a:spcAft>
              <a:buClr>
                <a:schemeClr val="dk1"/>
              </a:buClr>
              <a:buSzPts val="1989"/>
              <a:buChar char="●"/>
            </a:pPr>
            <a:r>
              <a:rPr lang="en" sz="1988">
                <a:solidFill>
                  <a:schemeClr val="dk1"/>
                </a:solidFill>
              </a:rPr>
              <a:t>Description of that region’s function</a:t>
            </a:r>
            <a:endParaRPr sz="1988">
              <a:solidFill>
                <a:schemeClr val="dk1"/>
              </a:solidFill>
            </a:endParaRPr>
          </a:p>
          <a:p>
            <a:pPr indent="-354894" lvl="0" marL="457200" rtl="0" algn="just">
              <a:spcBef>
                <a:spcPts val="0"/>
              </a:spcBef>
              <a:spcAft>
                <a:spcPts val="0"/>
              </a:spcAft>
              <a:buClr>
                <a:schemeClr val="dk1"/>
              </a:buClr>
              <a:buSzPts val="1989"/>
              <a:buChar char="●"/>
            </a:pPr>
            <a:r>
              <a:rPr lang="en" sz="1988">
                <a:solidFill>
                  <a:schemeClr val="dk1"/>
                </a:solidFill>
              </a:rPr>
              <a:t>Example of how you use that region’s function in your daily life</a:t>
            </a:r>
            <a:endParaRPr sz="1988">
              <a:solidFill>
                <a:schemeClr val="dk1"/>
              </a:solidFill>
            </a:endParaRPr>
          </a:p>
          <a:p>
            <a:pPr indent="-354894" lvl="0" marL="457200" rtl="0" algn="just">
              <a:spcBef>
                <a:spcPts val="0"/>
              </a:spcBef>
              <a:spcAft>
                <a:spcPts val="0"/>
              </a:spcAft>
              <a:buClr>
                <a:schemeClr val="dk1"/>
              </a:buClr>
              <a:buSzPts val="1989"/>
              <a:buChar char="●"/>
            </a:pPr>
            <a:r>
              <a:rPr lang="en" sz="1988">
                <a:solidFill>
                  <a:schemeClr val="dk1"/>
                </a:solidFill>
              </a:rPr>
              <a:t>Label the included brain photos with an arrow pointing to that particular region of the brain</a:t>
            </a:r>
            <a:endParaRPr sz="1988">
              <a:solidFill>
                <a:schemeClr val="dk1"/>
              </a:solidFill>
            </a:endParaRPr>
          </a:p>
          <a:p>
            <a:pPr indent="0" lvl="0" marL="0" rtl="0" algn="just">
              <a:spcBef>
                <a:spcPts val="0"/>
              </a:spcBef>
              <a:spcAft>
                <a:spcPts val="0"/>
              </a:spcAft>
              <a:buClr>
                <a:schemeClr val="dk1"/>
              </a:buClr>
              <a:buSzPts val="990"/>
              <a:buFont typeface="Arial"/>
              <a:buNone/>
            </a:pPr>
            <a:r>
              <a:t/>
            </a:r>
            <a:endParaRPr sz="1988">
              <a:solidFill>
                <a:schemeClr val="dk1"/>
              </a:solidFill>
            </a:endParaRPr>
          </a:p>
          <a:p>
            <a:pPr indent="0" lvl="0" marL="0" rtl="0" algn="just">
              <a:spcBef>
                <a:spcPts val="0"/>
              </a:spcBef>
              <a:spcAft>
                <a:spcPts val="0"/>
              </a:spcAft>
              <a:buClr>
                <a:schemeClr val="dk1"/>
              </a:buClr>
              <a:buSzPts val="990"/>
              <a:buFont typeface="Arial"/>
              <a:buNone/>
            </a:pPr>
            <a:r>
              <a:rPr lang="en" sz="1988">
                <a:solidFill>
                  <a:schemeClr val="dk1"/>
                </a:solidFill>
              </a:rPr>
              <a:t> Once you have fully completed all 7 slides, show me you are done to earn the opportunity to make the brain hat.</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7A7A7A"/>
            </a:gs>
            <a:gs pos="100000">
              <a:srgbClr val="393939"/>
            </a:gs>
          </a:gsLst>
          <a:path path="circle">
            <a:fillToRect b="50%" l="50%" r="50%" t="50%"/>
          </a:path>
          <a:tileRect/>
        </a:gradFill>
      </p:bgPr>
    </p:bg>
    <p:spTree>
      <p:nvGrpSpPr>
        <p:cNvPr id="64" name="Shape 64"/>
        <p:cNvGrpSpPr/>
        <p:nvPr/>
      </p:nvGrpSpPr>
      <p:grpSpPr>
        <a:xfrm>
          <a:off x="0" y="0"/>
          <a:ext cx="0" cy="0"/>
          <a:chOff x="0" y="0"/>
          <a:chExt cx="0" cy="0"/>
        </a:xfrm>
      </p:grpSpPr>
      <p:pic>
        <p:nvPicPr>
          <p:cNvPr id="65" name="Google Shape;65;p15"/>
          <p:cNvPicPr preferRelativeResize="0"/>
          <p:nvPr/>
        </p:nvPicPr>
        <p:blipFill>
          <a:blip r:embed="rId3">
            <a:alphaModFix/>
          </a:blip>
          <a:stretch>
            <a:fillRect/>
          </a:stretch>
        </p:blipFill>
        <p:spPr>
          <a:xfrm>
            <a:off x="6094275" y="2833575"/>
            <a:ext cx="2887400" cy="2309926"/>
          </a:xfrm>
          <a:prstGeom prst="rect">
            <a:avLst/>
          </a:prstGeom>
          <a:noFill/>
          <a:ln>
            <a:noFill/>
          </a:ln>
        </p:spPr>
      </p:pic>
      <p:sp>
        <p:nvSpPr>
          <p:cNvPr id="66" name="Google Shape;66;p15"/>
          <p:cNvSpPr txBox="1"/>
          <p:nvPr/>
        </p:nvSpPr>
        <p:spPr>
          <a:xfrm>
            <a:off x="0" y="980450"/>
            <a:ext cx="9144000" cy="8004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4000"/>
              <a:t>Frontal lobe</a:t>
            </a:r>
            <a:endParaRPr sz="4000"/>
          </a:p>
        </p:txBody>
      </p:sp>
      <p:sp>
        <p:nvSpPr>
          <p:cNvPr id="67" name="Google Shape;67;p15"/>
          <p:cNvSpPr txBox="1"/>
          <p:nvPr/>
        </p:nvSpPr>
        <p:spPr>
          <a:xfrm>
            <a:off x="0" y="1984600"/>
            <a:ext cx="9144000" cy="738900"/>
          </a:xfrm>
          <a:prstGeom prst="rect">
            <a:avLst/>
          </a:prstGeom>
          <a:noFill/>
          <a:ln>
            <a:noFill/>
          </a:ln>
        </p:spPr>
        <p:txBody>
          <a:bodyPr anchorCtr="0" anchor="t" bIns="91425" lIns="91425" spcFirstLastPara="1" rIns="91425" wrap="square" tIns="91425">
            <a:spAutoFit/>
          </a:bodyPr>
          <a:lstStyle/>
          <a:p>
            <a:pPr indent="0" lvl="0" marL="457200" rtl="0" algn="ctr">
              <a:spcBef>
                <a:spcPts val="0"/>
              </a:spcBef>
              <a:spcAft>
                <a:spcPts val="0"/>
              </a:spcAft>
              <a:buNone/>
            </a:pPr>
            <a:r>
              <a:rPr b="1" lang="en" sz="1200">
                <a:solidFill>
                  <a:schemeClr val="dk1"/>
                </a:solidFill>
                <a:highlight>
                  <a:srgbClr val="FFFFFF"/>
                </a:highlight>
                <a:latin typeface="Roboto"/>
                <a:ea typeface="Roboto"/>
                <a:cs typeface="Roboto"/>
                <a:sym typeface="Roboto"/>
              </a:rPr>
              <a:t>The frontal lobe is the most anterior front part of the brain. It extends from the area behind the forehead back to the precentral gyrus.</a:t>
            </a:r>
            <a:endParaRPr b="1" sz="1200">
              <a:solidFill>
                <a:schemeClr val="dk1"/>
              </a:solidFill>
              <a:highlight>
                <a:srgbClr val="FFFFFF"/>
              </a:highlight>
              <a:latin typeface="Roboto"/>
              <a:ea typeface="Roboto"/>
              <a:cs typeface="Roboto"/>
              <a:sym typeface="Roboto"/>
            </a:endParaRPr>
          </a:p>
          <a:p>
            <a:pPr indent="-304800" lvl="0" marL="457200" rtl="0" algn="ctr">
              <a:spcBef>
                <a:spcPts val="0"/>
              </a:spcBef>
              <a:spcAft>
                <a:spcPts val="0"/>
              </a:spcAft>
              <a:buClr>
                <a:schemeClr val="dk1"/>
              </a:buClr>
              <a:buSzPts val="1200"/>
              <a:buFont typeface="Roboto"/>
              <a:buChar char="●"/>
            </a:pPr>
            <a:r>
              <a:rPr b="1" lang="en" sz="1200">
                <a:solidFill>
                  <a:schemeClr val="dk1"/>
                </a:solidFill>
                <a:highlight>
                  <a:srgbClr val="FFFFFF"/>
                </a:highlight>
                <a:latin typeface="Roboto"/>
                <a:ea typeface="Roboto"/>
                <a:cs typeface="Roboto"/>
                <a:sym typeface="Roboto"/>
              </a:rPr>
              <a:t>I use this part of the brain for social interaction</a:t>
            </a:r>
            <a:endParaRPr b="1" sz="1200">
              <a:solidFill>
                <a:schemeClr val="dk1"/>
              </a:solidFill>
              <a:highlight>
                <a:srgbClr val="FFFFFF"/>
              </a:highlight>
              <a:latin typeface="Roboto"/>
              <a:ea typeface="Roboto"/>
              <a:cs typeface="Roboto"/>
              <a:sym typeface="Roboto"/>
            </a:endParaRPr>
          </a:p>
        </p:txBody>
      </p:sp>
      <p:pic>
        <p:nvPicPr>
          <p:cNvPr id="68" name="Google Shape;68;p15"/>
          <p:cNvPicPr preferRelativeResize="0"/>
          <p:nvPr/>
        </p:nvPicPr>
        <p:blipFill>
          <a:blip r:embed="rId4">
            <a:alphaModFix/>
          </a:blip>
          <a:stretch>
            <a:fillRect/>
          </a:stretch>
        </p:blipFill>
        <p:spPr>
          <a:xfrm rot="-892448">
            <a:off x="4558899" y="3803273"/>
            <a:ext cx="1699924" cy="562649"/>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7A7A7A"/>
            </a:gs>
            <a:gs pos="100000">
              <a:srgbClr val="393939"/>
            </a:gs>
          </a:gsLst>
          <a:path path="circle">
            <a:fillToRect b="50%" l="50%" r="50%" t="50%"/>
          </a:path>
          <a:tileRect/>
        </a:gradFill>
      </p:bgPr>
    </p:bg>
    <p:spTree>
      <p:nvGrpSpPr>
        <p:cNvPr id="72" name="Shape 72"/>
        <p:cNvGrpSpPr/>
        <p:nvPr/>
      </p:nvGrpSpPr>
      <p:grpSpPr>
        <a:xfrm>
          <a:off x="0" y="0"/>
          <a:ext cx="0" cy="0"/>
          <a:chOff x="0" y="0"/>
          <a:chExt cx="0" cy="0"/>
        </a:xfrm>
      </p:grpSpPr>
      <p:pic>
        <p:nvPicPr>
          <p:cNvPr id="73" name="Google Shape;73;p16"/>
          <p:cNvPicPr preferRelativeResize="0"/>
          <p:nvPr/>
        </p:nvPicPr>
        <p:blipFill>
          <a:blip r:embed="rId3">
            <a:alphaModFix/>
          </a:blip>
          <a:stretch>
            <a:fillRect/>
          </a:stretch>
        </p:blipFill>
        <p:spPr>
          <a:xfrm>
            <a:off x="6093050" y="2703075"/>
            <a:ext cx="2887400" cy="2309926"/>
          </a:xfrm>
          <a:prstGeom prst="rect">
            <a:avLst/>
          </a:prstGeom>
          <a:noFill/>
          <a:ln>
            <a:noFill/>
          </a:ln>
        </p:spPr>
      </p:pic>
      <p:sp>
        <p:nvSpPr>
          <p:cNvPr id="74" name="Google Shape;74;p16"/>
          <p:cNvSpPr txBox="1"/>
          <p:nvPr/>
        </p:nvSpPr>
        <p:spPr>
          <a:xfrm>
            <a:off x="0" y="336400"/>
            <a:ext cx="9144000" cy="8004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4000"/>
              <a:t>Motor cortex</a:t>
            </a:r>
            <a:endParaRPr sz="4000"/>
          </a:p>
        </p:txBody>
      </p:sp>
      <p:sp>
        <p:nvSpPr>
          <p:cNvPr id="75" name="Google Shape;75;p16"/>
          <p:cNvSpPr txBox="1"/>
          <p:nvPr/>
        </p:nvSpPr>
        <p:spPr>
          <a:xfrm>
            <a:off x="0" y="1337363"/>
            <a:ext cx="9144000" cy="9234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 sz="1200">
                <a:solidFill>
                  <a:schemeClr val="dk1"/>
                </a:solidFill>
                <a:highlight>
                  <a:srgbClr val="FFFFFF"/>
                </a:highlight>
                <a:latin typeface="Roboto"/>
                <a:ea typeface="Roboto"/>
                <a:cs typeface="Roboto"/>
                <a:sym typeface="Roboto"/>
              </a:rPr>
              <a:t>The motor cortex is an area within the cerebral cortex of the brain that is involved in the planning, control, and execution of voluntary movements. The motor cortex can be divided into the primary motor cortex and the nonprimary motor cortex. The primary motor cortex is critical for initiating motor movements.</a:t>
            </a:r>
            <a:endParaRPr b="1" sz="1200">
              <a:solidFill>
                <a:schemeClr val="dk1"/>
              </a:solidFill>
              <a:highlight>
                <a:srgbClr val="FFFFFF"/>
              </a:highlight>
              <a:latin typeface="Roboto"/>
              <a:ea typeface="Roboto"/>
              <a:cs typeface="Roboto"/>
              <a:sym typeface="Roboto"/>
            </a:endParaRPr>
          </a:p>
          <a:p>
            <a:pPr indent="-304800" lvl="0" marL="457200" rtl="0" algn="ctr">
              <a:spcBef>
                <a:spcPts val="0"/>
              </a:spcBef>
              <a:spcAft>
                <a:spcPts val="0"/>
              </a:spcAft>
              <a:buClr>
                <a:schemeClr val="dk1"/>
              </a:buClr>
              <a:buSzPts val="1200"/>
              <a:buFont typeface="Roboto"/>
              <a:buChar char="●"/>
            </a:pPr>
            <a:r>
              <a:rPr b="1" lang="en" sz="1200">
                <a:solidFill>
                  <a:schemeClr val="dk1"/>
                </a:solidFill>
                <a:highlight>
                  <a:srgbClr val="FFFFFF"/>
                </a:highlight>
                <a:latin typeface="Roboto"/>
                <a:ea typeface="Roboto"/>
                <a:cs typeface="Roboto"/>
                <a:sym typeface="Roboto"/>
              </a:rPr>
              <a:t>I use this part of my brain to think about what </a:t>
            </a:r>
            <a:r>
              <a:rPr b="1" lang="en" sz="1200">
                <a:solidFill>
                  <a:schemeClr val="dk1"/>
                </a:solidFill>
                <a:highlight>
                  <a:srgbClr val="FFFFFF"/>
                </a:highlight>
                <a:latin typeface="Roboto"/>
                <a:ea typeface="Roboto"/>
                <a:cs typeface="Roboto"/>
                <a:sym typeface="Roboto"/>
              </a:rPr>
              <a:t>i'm</a:t>
            </a:r>
            <a:r>
              <a:rPr b="1" lang="en" sz="1200">
                <a:solidFill>
                  <a:schemeClr val="dk1"/>
                </a:solidFill>
                <a:highlight>
                  <a:srgbClr val="FFFFFF"/>
                </a:highlight>
                <a:latin typeface="Roboto"/>
                <a:ea typeface="Roboto"/>
                <a:cs typeface="Roboto"/>
                <a:sym typeface="Roboto"/>
              </a:rPr>
              <a:t> gonna do</a:t>
            </a:r>
            <a:endParaRPr b="1" sz="1200">
              <a:solidFill>
                <a:schemeClr val="dk1"/>
              </a:solidFill>
              <a:highlight>
                <a:srgbClr val="FFFFFF"/>
              </a:highlight>
              <a:latin typeface="Roboto"/>
              <a:ea typeface="Roboto"/>
              <a:cs typeface="Roboto"/>
              <a:sym typeface="Roboto"/>
            </a:endParaRPr>
          </a:p>
        </p:txBody>
      </p:sp>
      <p:pic>
        <p:nvPicPr>
          <p:cNvPr id="76" name="Google Shape;76;p16"/>
          <p:cNvPicPr preferRelativeResize="0"/>
          <p:nvPr/>
        </p:nvPicPr>
        <p:blipFill>
          <a:blip r:embed="rId4">
            <a:alphaModFix/>
          </a:blip>
          <a:stretch>
            <a:fillRect/>
          </a:stretch>
        </p:blipFill>
        <p:spPr>
          <a:xfrm rot="-4614943">
            <a:off x="7080706" y="1946689"/>
            <a:ext cx="912084" cy="711993"/>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7A7A7A"/>
            </a:gs>
            <a:gs pos="100000">
              <a:srgbClr val="393939"/>
            </a:gs>
          </a:gsLst>
          <a:path path="circle">
            <a:fillToRect b="50%" l="50%" r="50%" t="50%"/>
          </a:path>
          <a:tileRect/>
        </a:gradFill>
      </p:bgPr>
    </p:bg>
    <p:spTree>
      <p:nvGrpSpPr>
        <p:cNvPr id="80" name="Shape 80"/>
        <p:cNvGrpSpPr/>
        <p:nvPr/>
      </p:nvGrpSpPr>
      <p:grpSpPr>
        <a:xfrm>
          <a:off x="0" y="0"/>
          <a:ext cx="0" cy="0"/>
          <a:chOff x="0" y="0"/>
          <a:chExt cx="0" cy="0"/>
        </a:xfrm>
      </p:grpSpPr>
      <p:pic>
        <p:nvPicPr>
          <p:cNvPr id="81" name="Google Shape;81;p17"/>
          <p:cNvPicPr preferRelativeResize="0"/>
          <p:nvPr/>
        </p:nvPicPr>
        <p:blipFill>
          <a:blip r:embed="rId3">
            <a:alphaModFix/>
          </a:blip>
          <a:stretch>
            <a:fillRect/>
          </a:stretch>
        </p:blipFill>
        <p:spPr>
          <a:xfrm>
            <a:off x="6093050" y="2703075"/>
            <a:ext cx="2887400" cy="2309926"/>
          </a:xfrm>
          <a:prstGeom prst="rect">
            <a:avLst/>
          </a:prstGeom>
          <a:noFill/>
          <a:ln>
            <a:noFill/>
          </a:ln>
        </p:spPr>
      </p:pic>
      <p:sp>
        <p:nvSpPr>
          <p:cNvPr id="82" name="Google Shape;82;p17"/>
          <p:cNvSpPr txBox="1"/>
          <p:nvPr/>
        </p:nvSpPr>
        <p:spPr>
          <a:xfrm>
            <a:off x="0" y="658450"/>
            <a:ext cx="9144000" cy="8004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4000"/>
              <a:t>Sensory cortex</a:t>
            </a:r>
            <a:endParaRPr sz="4000"/>
          </a:p>
        </p:txBody>
      </p:sp>
      <p:sp>
        <p:nvSpPr>
          <p:cNvPr id="83" name="Google Shape;83;p17"/>
          <p:cNvSpPr txBox="1"/>
          <p:nvPr/>
        </p:nvSpPr>
        <p:spPr>
          <a:xfrm>
            <a:off x="0" y="1672000"/>
            <a:ext cx="9144000" cy="7389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 sz="1200">
                <a:solidFill>
                  <a:schemeClr val="dk1"/>
                </a:solidFill>
                <a:highlight>
                  <a:srgbClr val="FFFFFF"/>
                </a:highlight>
                <a:latin typeface="Roboto"/>
                <a:ea typeface="Roboto"/>
                <a:cs typeface="Roboto"/>
                <a:sym typeface="Roboto"/>
              </a:rPr>
              <a:t>Sensory cortex refers to all cortical areas associated with sensory function. In the case of vision, this includes virtually all of the occipital cortex and much of the temporal and parietal cortex.</a:t>
            </a:r>
            <a:endParaRPr b="1" sz="1200">
              <a:solidFill>
                <a:schemeClr val="dk1"/>
              </a:solidFill>
              <a:highlight>
                <a:srgbClr val="FFFFFF"/>
              </a:highlight>
              <a:latin typeface="Roboto"/>
              <a:ea typeface="Roboto"/>
              <a:cs typeface="Roboto"/>
              <a:sym typeface="Roboto"/>
            </a:endParaRPr>
          </a:p>
          <a:p>
            <a:pPr indent="-304800" lvl="0" marL="457200" rtl="0" algn="ctr">
              <a:spcBef>
                <a:spcPts val="0"/>
              </a:spcBef>
              <a:spcAft>
                <a:spcPts val="0"/>
              </a:spcAft>
              <a:buClr>
                <a:schemeClr val="dk1"/>
              </a:buClr>
              <a:buSzPts val="1200"/>
              <a:buFont typeface="Roboto"/>
              <a:buChar char="●"/>
            </a:pPr>
            <a:r>
              <a:rPr b="1" lang="en" sz="1200">
                <a:solidFill>
                  <a:schemeClr val="dk1"/>
                </a:solidFill>
                <a:highlight>
                  <a:srgbClr val="FFFFFF"/>
                </a:highlight>
                <a:latin typeface="Roboto"/>
                <a:ea typeface="Roboto"/>
                <a:cs typeface="Roboto"/>
                <a:sym typeface="Roboto"/>
              </a:rPr>
              <a:t>I use this part of my brain sense things physical and emotional</a:t>
            </a:r>
            <a:endParaRPr b="1" sz="1200">
              <a:solidFill>
                <a:schemeClr val="dk1"/>
              </a:solidFill>
              <a:highlight>
                <a:srgbClr val="FFFFFF"/>
              </a:highlight>
              <a:latin typeface="Roboto"/>
              <a:ea typeface="Roboto"/>
              <a:cs typeface="Roboto"/>
              <a:sym typeface="Roboto"/>
            </a:endParaRPr>
          </a:p>
        </p:txBody>
      </p:sp>
      <p:pic>
        <p:nvPicPr>
          <p:cNvPr id="84" name="Google Shape;84;p17"/>
          <p:cNvPicPr preferRelativeResize="0"/>
          <p:nvPr/>
        </p:nvPicPr>
        <p:blipFill>
          <a:blip r:embed="rId4">
            <a:alphaModFix/>
          </a:blip>
          <a:stretch>
            <a:fillRect/>
          </a:stretch>
        </p:blipFill>
        <p:spPr>
          <a:xfrm rot="6339496">
            <a:off x="7474758" y="2033461"/>
            <a:ext cx="759909" cy="759929"/>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7A7A7A"/>
            </a:gs>
            <a:gs pos="100000">
              <a:srgbClr val="393939"/>
            </a:gs>
          </a:gsLst>
          <a:path path="circle">
            <a:fillToRect b="50%" l="50%" r="50%" t="50%"/>
          </a:path>
          <a:tileRect/>
        </a:gradFill>
      </p:bgPr>
    </p:bg>
    <p:spTree>
      <p:nvGrpSpPr>
        <p:cNvPr id="88" name="Shape 88"/>
        <p:cNvGrpSpPr/>
        <p:nvPr/>
      </p:nvGrpSpPr>
      <p:grpSpPr>
        <a:xfrm>
          <a:off x="0" y="0"/>
          <a:ext cx="0" cy="0"/>
          <a:chOff x="0" y="0"/>
          <a:chExt cx="0" cy="0"/>
        </a:xfrm>
      </p:grpSpPr>
      <p:pic>
        <p:nvPicPr>
          <p:cNvPr id="89" name="Google Shape;89;p18"/>
          <p:cNvPicPr preferRelativeResize="0"/>
          <p:nvPr/>
        </p:nvPicPr>
        <p:blipFill>
          <a:blip r:embed="rId3">
            <a:alphaModFix/>
          </a:blip>
          <a:stretch>
            <a:fillRect/>
          </a:stretch>
        </p:blipFill>
        <p:spPr>
          <a:xfrm>
            <a:off x="6093050" y="2703075"/>
            <a:ext cx="2887400" cy="2309926"/>
          </a:xfrm>
          <a:prstGeom prst="rect">
            <a:avLst/>
          </a:prstGeom>
          <a:noFill/>
          <a:ln>
            <a:noFill/>
          </a:ln>
        </p:spPr>
      </p:pic>
      <p:sp>
        <p:nvSpPr>
          <p:cNvPr id="90" name="Google Shape;90;p18"/>
          <p:cNvSpPr txBox="1"/>
          <p:nvPr/>
        </p:nvSpPr>
        <p:spPr>
          <a:xfrm>
            <a:off x="0" y="603800"/>
            <a:ext cx="9144000" cy="8004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4000"/>
              <a:t>Parietal lobe</a:t>
            </a:r>
            <a:endParaRPr sz="4000"/>
          </a:p>
        </p:txBody>
      </p:sp>
      <p:sp>
        <p:nvSpPr>
          <p:cNvPr id="91" name="Google Shape;91;p18"/>
          <p:cNvSpPr txBox="1"/>
          <p:nvPr/>
        </p:nvSpPr>
        <p:spPr>
          <a:xfrm>
            <a:off x="0" y="1482550"/>
            <a:ext cx="9144000" cy="9234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 sz="1200">
                <a:solidFill>
                  <a:schemeClr val="dk1"/>
                </a:solidFill>
                <a:highlight>
                  <a:srgbClr val="FFFFFF"/>
                </a:highlight>
                <a:latin typeface="Roboto"/>
                <a:ea typeface="Roboto"/>
                <a:cs typeface="Roboto"/>
                <a:sym typeface="Roboto"/>
              </a:rPr>
              <a:t>The parietal lobe is one of the major lobes in the brain, roughly located at the upper back area in the skull. It processes sensory information it receives from the outside world, mainly relating to touch, taste, and temperature. Damage to the parietal lobe may lead to dysfunction in the senses.</a:t>
            </a:r>
            <a:endParaRPr b="1" sz="1200">
              <a:solidFill>
                <a:schemeClr val="dk1"/>
              </a:solidFill>
              <a:highlight>
                <a:srgbClr val="FFFFFF"/>
              </a:highlight>
              <a:latin typeface="Roboto"/>
              <a:ea typeface="Roboto"/>
              <a:cs typeface="Roboto"/>
              <a:sym typeface="Roboto"/>
            </a:endParaRPr>
          </a:p>
          <a:p>
            <a:pPr indent="-304800" lvl="0" marL="457200" rtl="0" algn="ctr">
              <a:spcBef>
                <a:spcPts val="0"/>
              </a:spcBef>
              <a:spcAft>
                <a:spcPts val="0"/>
              </a:spcAft>
              <a:buClr>
                <a:schemeClr val="dk1"/>
              </a:buClr>
              <a:buSzPts val="1200"/>
              <a:buFont typeface="Roboto"/>
              <a:buChar char="●"/>
            </a:pPr>
            <a:r>
              <a:rPr b="1" lang="en" sz="1200">
                <a:solidFill>
                  <a:schemeClr val="dk1"/>
                </a:solidFill>
                <a:highlight>
                  <a:srgbClr val="FFFFFF"/>
                </a:highlight>
                <a:latin typeface="Roboto"/>
                <a:ea typeface="Roboto"/>
                <a:cs typeface="Roboto"/>
                <a:sym typeface="Roboto"/>
              </a:rPr>
              <a:t>Controls my 5 body senses</a:t>
            </a:r>
            <a:endParaRPr b="1" sz="1200">
              <a:solidFill>
                <a:schemeClr val="dk1"/>
              </a:solidFill>
              <a:highlight>
                <a:srgbClr val="FFFFFF"/>
              </a:highlight>
              <a:latin typeface="Roboto"/>
              <a:ea typeface="Roboto"/>
              <a:cs typeface="Roboto"/>
              <a:sym typeface="Roboto"/>
            </a:endParaRPr>
          </a:p>
        </p:txBody>
      </p:sp>
      <p:pic>
        <p:nvPicPr>
          <p:cNvPr id="92" name="Google Shape;92;p18"/>
          <p:cNvPicPr preferRelativeResize="0"/>
          <p:nvPr/>
        </p:nvPicPr>
        <p:blipFill>
          <a:blip r:embed="rId4">
            <a:alphaModFix/>
          </a:blip>
          <a:stretch>
            <a:fillRect/>
          </a:stretch>
        </p:blipFill>
        <p:spPr>
          <a:xfrm rot="5960888">
            <a:off x="8029577" y="2163802"/>
            <a:ext cx="679500" cy="6795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7A7A7A"/>
            </a:gs>
            <a:gs pos="100000">
              <a:srgbClr val="393939"/>
            </a:gs>
          </a:gsLst>
          <a:path path="circle">
            <a:fillToRect b="50%" l="50%" r="50%" t="50%"/>
          </a:path>
          <a:tileRect/>
        </a:gradFill>
      </p:bgPr>
    </p:bg>
    <p:spTree>
      <p:nvGrpSpPr>
        <p:cNvPr id="96" name="Shape 96"/>
        <p:cNvGrpSpPr/>
        <p:nvPr/>
      </p:nvGrpSpPr>
      <p:grpSpPr>
        <a:xfrm>
          <a:off x="0" y="0"/>
          <a:ext cx="0" cy="0"/>
          <a:chOff x="0" y="0"/>
          <a:chExt cx="0" cy="0"/>
        </a:xfrm>
      </p:grpSpPr>
      <p:pic>
        <p:nvPicPr>
          <p:cNvPr id="97" name="Google Shape;97;p19"/>
          <p:cNvPicPr preferRelativeResize="0"/>
          <p:nvPr/>
        </p:nvPicPr>
        <p:blipFill>
          <a:blip r:embed="rId3">
            <a:alphaModFix/>
          </a:blip>
          <a:stretch>
            <a:fillRect/>
          </a:stretch>
        </p:blipFill>
        <p:spPr>
          <a:xfrm>
            <a:off x="6093050" y="2703075"/>
            <a:ext cx="2887400" cy="2309926"/>
          </a:xfrm>
          <a:prstGeom prst="rect">
            <a:avLst/>
          </a:prstGeom>
          <a:noFill/>
          <a:ln>
            <a:noFill/>
          </a:ln>
        </p:spPr>
      </p:pic>
      <p:sp>
        <p:nvSpPr>
          <p:cNvPr id="98" name="Google Shape;98;p19"/>
          <p:cNvSpPr txBox="1"/>
          <p:nvPr/>
        </p:nvSpPr>
        <p:spPr>
          <a:xfrm>
            <a:off x="0" y="620350"/>
            <a:ext cx="9144000" cy="8004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4000"/>
              <a:t>Temporal lobe</a:t>
            </a:r>
            <a:endParaRPr sz="4000"/>
          </a:p>
        </p:txBody>
      </p:sp>
      <p:pic>
        <p:nvPicPr>
          <p:cNvPr id="99" name="Google Shape;99;p19"/>
          <p:cNvPicPr preferRelativeResize="0"/>
          <p:nvPr/>
        </p:nvPicPr>
        <p:blipFill>
          <a:blip r:embed="rId4">
            <a:alphaModFix/>
          </a:blip>
          <a:stretch>
            <a:fillRect/>
          </a:stretch>
        </p:blipFill>
        <p:spPr>
          <a:xfrm rot="-1757423">
            <a:off x="5998627" y="4317835"/>
            <a:ext cx="833871" cy="416936"/>
          </a:xfrm>
          <a:prstGeom prst="rect">
            <a:avLst/>
          </a:prstGeom>
          <a:noFill/>
          <a:ln>
            <a:noFill/>
          </a:ln>
        </p:spPr>
      </p:pic>
      <p:sp>
        <p:nvSpPr>
          <p:cNvPr id="100" name="Google Shape;100;p19"/>
          <p:cNvSpPr txBox="1"/>
          <p:nvPr/>
        </p:nvSpPr>
        <p:spPr>
          <a:xfrm>
            <a:off x="125" y="1719375"/>
            <a:ext cx="9144000" cy="7389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 sz="1200">
                <a:solidFill>
                  <a:schemeClr val="dk1"/>
                </a:solidFill>
                <a:highlight>
                  <a:srgbClr val="FFFFFF"/>
                </a:highlight>
                <a:latin typeface="Roboto"/>
                <a:ea typeface="Roboto"/>
                <a:cs typeface="Roboto"/>
                <a:sym typeface="Roboto"/>
              </a:rPr>
              <a:t>The temporal lobes sit behind the ears and are the second largest lobe. They are most commonly associated with processing auditory information and with the encoding of memory.</a:t>
            </a:r>
            <a:endParaRPr b="1" sz="1200">
              <a:solidFill>
                <a:schemeClr val="dk1"/>
              </a:solidFill>
              <a:highlight>
                <a:srgbClr val="FFFFFF"/>
              </a:highlight>
              <a:latin typeface="Roboto"/>
              <a:ea typeface="Roboto"/>
              <a:cs typeface="Roboto"/>
              <a:sym typeface="Roboto"/>
            </a:endParaRPr>
          </a:p>
          <a:p>
            <a:pPr indent="-304800" lvl="0" marL="457200" rtl="0" algn="ctr">
              <a:spcBef>
                <a:spcPts val="0"/>
              </a:spcBef>
              <a:spcAft>
                <a:spcPts val="0"/>
              </a:spcAft>
              <a:buClr>
                <a:schemeClr val="dk1"/>
              </a:buClr>
              <a:buSzPts val="1200"/>
              <a:buFont typeface="Roboto"/>
              <a:buChar char="●"/>
            </a:pPr>
            <a:r>
              <a:rPr b="1" lang="en" sz="1200">
                <a:solidFill>
                  <a:schemeClr val="dk1"/>
                </a:solidFill>
                <a:highlight>
                  <a:srgbClr val="FFFFFF"/>
                </a:highlight>
                <a:latin typeface="Roboto"/>
                <a:ea typeface="Roboto"/>
                <a:cs typeface="Roboto"/>
                <a:sym typeface="Roboto"/>
              </a:rPr>
              <a:t>I use this part of my brain to take in knowledge</a:t>
            </a:r>
            <a:endParaRPr b="1" sz="1200">
              <a:solidFill>
                <a:schemeClr val="dk1"/>
              </a:solidFill>
              <a:highlight>
                <a:srgbClr val="FFFFFF"/>
              </a:highlight>
              <a:latin typeface="Roboto"/>
              <a:ea typeface="Roboto"/>
              <a:cs typeface="Roboto"/>
              <a:sym typeface="Roboto"/>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7A7A7A"/>
            </a:gs>
            <a:gs pos="100000">
              <a:srgbClr val="393939"/>
            </a:gs>
          </a:gsLst>
          <a:path path="circle">
            <a:fillToRect b="50%" l="50%" r="50%" t="50%"/>
          </a:path>
          <a:tileRect/>
        </a:gradFill>
      </p:bgPr>
    </p:bg>
    <p:spTree>
      <p:nvGrpSpPr>
        <p:cNvPr id="104" name="Shape 104"/>
        <p:cNvGrpSpPr/>
        <p:nvPr/>
      </p:nvGrpSpPr>
      <p:grpSpPr>
        <a:xfrm>
          <a:off x="0" y="0"/>
          <a:ext cx="0" cy="0"/>
          <a:chOff x="0" y="0"/>
          <a:chExt cx="0" cy="0"/>
        </a:xfrm>
      </p:grpSpPr>
      <p:pic>
        <p:nvPicPr>
          <p:cNvPr id="105" name="Google Shape;105;p20"/>
          <p:cNvPicPr preferRelativeResize="0"/>
          <p:nvPr/>
        </p:nvPicPr>
        <p:blipFill>
          <a:blip r:embed="rId3">
            <a:alphaModFix/>
          </a:blip>
          <a:stretch>
            <a:fillRect/>
          </a:stretch>
        </p:blipFill>
        <p:spPr>
          <a:xfrm>
            <a:off x="6093050" y="2703075"/>
            <a:ext cx="2887400" cy="2309926"/>
          </a:xfrm>
          <a:prstGeom prst="rect">
            <a:avLst/>
          </a:prstGeom>
          <a:noFill/>
          <a:ln>
            <a:noFill/>
          </a:ln>
        </p:spPr>
      </p:pic>
      <p:sp>
        <p:nvSpPr>
          <p:cNvPr id="106" name="Google Shape;106;p20"/>
          <p:cNvSpPr txBox="1"/>
          <p:nvPr/>
        </p:nvSpPr>
        <p:spPr>
          <a:xfrm>
            <a:off x="0" y="505325"/>
            <a:ext cx="9144000" cy="8004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4000"/>
              <a:t>Occipital lobe</a:t>
            </a:r>
            <a:endParaRPr sz="4000"/>
          </a:p>
        </p:txBody>
      </p:sp>
      <p:sp>
        <p:nvSpPr>
          <p:cNvPr id="107" name="Google Shape;107;p20"/>
          <p:cNvSpPr txBox="1"/>
          <p:nvPr/>
        </p:nvSpPr>
        <p:spPr>
          <a:xfrm>
            <a:off x="0" y="1586750"/>
            <a:ext cx="9144000" cy="9234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 sz="1200">
                <a:solidFill>
                  <a:schemeClr val="dk1"/>
                </a:solidFill>
                <a:highlight>
                  <a:srgbClr val="FFFFFF"/>
                </a:highlight>
                <a:latin typeface="Roboto"/>
                <a:ea typeface="Roboto"/>
                <a:cs typeface="Roboto"/>
                <a:sym typeface="Roboto"/>
              </a:rPr>
              <a:t>The occipital lobes sit at the back of the head and are responsible for visual perception, including colour, form and motion. Damage to the occipital lobe can include: Difficulty with locating objects in environment. Difficulty with identifying colours Color Agnosia Production of hallucinations.</a:t>
            </a:r>
            <a:endParaRPr b="1" sz="1200">
              <a:solidFill>
                <a:schemeClr val="dk1"/>
              </a:solidFill>
              <a:highlight>
                <a:srgbClr val="FFFFFF"/>
              </a:highlight>
              <a:latin typeface="Roboto"/>
              <a:ea typeface="Roboto"/>
              <a:cs typeface="Roboto"/>
              <a:sym typeface="Roboto"/>
            </a:endParaRPr>
          </a:p>
          <a:p>
            <a:pPr indent="-304800" lvl="0" marL="457200" rtl="0" algn="ctr">
              <a:spcBef>
                <a:spcPts val="0"/>
              </a:spcBef>
              <a:spcAft>
                <a:spcPts val="0"/>
              </a:spcAft>
              <a:buClr>
                <a:schemeClr val="dk1"/>
              </a:buClr>
              <a:buSzPts val="1200"/>
              <a:buFont typeface="Roboto"/>
              <a:buChar char="●"/>
            </a:pPr>
            <a:r>
              <a:rPr b="1" lang="en" sz="1200">
                <a:solidFill>
                  <a:schemeClr val="dk1"/>
                </a:solidFill>
                <a:highlight>
                  <a:srgbClr val="FFFFFF"/>
                </a:highlight>
                <a:latin typeface="Roboto"/>
                <a:ea typeface="Roboto"/>
                <a:cs typeface="Roboto"/>
                <a:sym typeface="Roboto"/>
              </a:rPr>
              <a:t>I use this part of m body to see and invision objects</a:t>
            </a:r>
            <a:endParaRPr b="1" sz="1200">
              <a:solidFill>
                <a:schemeClr val="dk1"/>
              </a:solidFill>
              <a:highlight>
                <a:srgbClr val="FFFFFF"/>
              </a:highlight>
              <a:latin typeface="Roboto"/>
              <a:ea typeface="Roboto"/>
              <a:cs typeface="Roboto"/>
              <a:sym typeface="Roboto"/>
            </a:endParaRPr>
          </a:p>
        </p:txBody>
      </p:sp>
      <p:pic>
        <p:nvPicPr>
          <p:cNvPr id="108" name="Google Shape;108;p20"/>
          <p:cNvPicPr preferRelativeResize="0"/>
          <p:nvPr/>
        </p:nvPicPr>
        <p:blipFill>
          <a:blip r:embed="rId4">
            <a:alphaModFix/>
          </a:blip>
          <a:stretch>
            <a:fillRect/>
          </a:stretch>
        </p:blipFill>
        <p:spPr>
          <a:xfrm rot="10800000">
            <a:off x="5767855" y="2979200"/>
            <a:ext cx="2179026" cy="93205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7A7A7A"/>
            </a:gs>
            <a:gs pos="100000">
              <a:srgbClr val="393939"/>
            </a:gs>
          </a:gsLst>
          <a:path path="circle">
            <a:fillToRect b="50%" l="50%" r="50%" t="50%"/>
          </a:path>
          <a:tileRect/>
        </a:gradFill>
      </p:bgPr>
    </p:bg>
    <p:spTree>
      <p:nvGrpSpPr>
        <p:cNvPr id="112" name="Shape 112"/>
        <p:cNvGrpSpPr/>
        <p:nvPr/>
      </p:nvGrpSpPr>
      <p:grpSpPr>
        <a:xfrm>
          <a:off x="0" y="0"/>
          <a:ext cx="0" cy="0"/>
          <a:chOff x="0" y="0"/>
          <a:chExt cx="0" cy="0"/>
        </a:xfrm>
      </p:grpSpPr>
      <p:pic>
        <p:nvPicPr>
          <p:cNvPr id="113" name="Google Shape;113;p21"/>
          <p:cNvPicPr preferRelativeResize="0"/>
          <p:nvPr/>
        </p:nvPicPr>
        <p:blipFill>
          <a:blip r:embed="rId3">
            <a:alphaModFix/>
          </a:blip>
          <a:stretch>
            <a:fillRect/>
          </a:stretch>
        </p:blipFill>
        <p:spPr>
          <a:xfrm>
            <a:off x="6093050" y="2703075"/>
            <a:ext cx="2887400" cy="2309926"/>
          </a:xfrm>
          <a:prstGeom prst="rect">
            <a:avLst/>
          </a:prstGeom>
          <a:noFill/>
          <a:ln>
            <a:noFill/>
          </a:ln>
        </p:spPr>
      </p:pic>
      <p:sp>
        <p:nvSpPr>
          <p:cNvPr id="114" name="Google Shape;114;p21"/>
          <p:cNvSpPr txBox="1"/>
          <p:nvPr/>
        </p:nvSpPr>
        <p:spPr>
          <a:xfrm>
            <a:off x="0" y="597650"/>
            <a:ext cx="9144000" cy="8004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4000"/>
              <a:t>C</a:t>
            </a:r>
            <a:r>
              <a:rPr lang="en" sz="4000"/>
              <a:t>erebellum</a:t>
            </a:r>
            <a:endParaRPr sz="4000"/>
          </a:p>
        </p:txBody>
      </p:sp>
      <p:sp>
        <p:nvSpPr>
          <p:cNvPr id="115" name="Google Shape;115;p21"/>
          <p:cNvSpPr txBox="1"/>
          <p:nvPr/>
        </p:nvSpPr>
        <p:spPr>
          <a:xfrm>
            <a:off x="-25" y="1605700"/>
            <a:ext cx="9144000" cy="10467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 sz="1200">
                <a:solidFill>
                  <a:schemeClr val="dk1"/>
                </a:solidFill>
                <a:highlight>
                  <a:srgbClr val="FFFFFF"/>
                </a:highlight>
                <a:latin typeface="Roboto"/>
                <a:ea typeface="Roboto"/>
                <a:cs typeface="Roboto"/>
                <a:sym typeface="Roboto"/>
              </a:rPr>
              <a:t>The cerebellum is a structure that is located at the back of the brain, underlying the occipital and temporal lobes of the cerebral cortex (Figure 5.1) even though the cerebellum accounts for approximately 10% of the brain's volume, it contains over 50% of the total number of neurons in the brain.</a:t>
            </a:r>
            <a:endParaRPr b="1" sz="1200">
              <a:solidFill>
                <a:schemeClr val="dk1"/>
              </a:solidFill>
              <a:highlight>
                <a:srgbClr val="FFFFFF"/>
              </a:highlight>
              <a:latin typeface="Roboto"/>
              <a:ea typeface="Roboto"/>
              <a:cs typeface="Roboto"/>
              <a:sym typeface="Roboto"/>
            </a:endParaRPr>
          </a:p>
          <a:p>
            <a:pPr indent="-317500" lvl="0" marL="457200" rtl="0" algn="ctr">
              <a:spcBef>
                <a:spcPts val="0"/>
              </a:spcBef>
              <a:spcAft>
                <a:spcPts val="0"/>
              </a:spcAft>
              <a:buClr>
                <a:schemeClr val="dk1"/>
              </a:buClr>
              <a:buSzPts val="1400"/>
              <a:buFont typeface="Roboto"/>
              <a:buChar char="●"/>
            </a:pPr>
            <a:r>
              <a:rPr b="1" lang="en" sz="1200">
                <a:solidFill>
                  <a:schemeClr val="dk1"/>
                </a:solidFill>
                <a:highlight>
                  <a:srgbClr val="FFFFFF"/>
                </a:highlight>
                <a:latin typeface="Roboto"/>
                <a:ea typeface="Roboto"/>
                <a:cs typeface="Roboto"/>
                <a:sym typeface="Roboto"/>
              </a:rPr>
              <a:t>I use this part of my brain to be smart </a:t>
            </a:r>
            <a:r>
              <a:rPr b="1" lang="en" sz="2000">
                <a:solidFill>
                  <a:schemeClr val="dk1"/>
                </a:solidFill>
                <a:highlight>
                  <a:srgbClr val="FFFFFF"/>
                </a:highlight>
                <a:latin typeface="Roboto"/>
                <a:ea typeface="Roboto"/>
                <a:cs typeface="Roboto"/>
                <a:sym typeface="Roboto"/>
              </a:rPr>
              <a:t>😁</a:t>
            </a:r>
            <a:endParaRPr b="1" sz="2000">
              <a:solidFill>
                <a:schemeClr val="dk1"/>
              </a:solidFill>
              <a:highlight>
                <a:srgbClr val="FFFFFF"/>
              </a:highlight>
              <a:latin typeface="Roboto"/>
              <a:ea typeface="Roboto"/>
              <a:cs typeface="Roboto"/>
              <a:sym typeface="Roboto"/>
            </a:endParaRPr>
          </a:p>
        </p:txBody>
      </p:sp>
      <p:pic>
        <p:nvPicPr>
          <p:cNvPr id="116" name="Google Shape;116;p21"/>
          <p:cNvPicPr preferRelativeResize="0"/>
          <p:nvPr/>
        </p:nvPicPr>
        <p:blipFill>
          <a:blip r:embed="rId4">
            <a:alphaModFix/>
          </a:blip>
          <a:stretch>
            <a:fillRect/>
          </a:stretch>
        </p:blipFill>
        <p:spPr>
          <a:xfrm>
            <a:off x="4984944" y="3804150"/>
            <a:ext cx="2786925" cy="1127826"/>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