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y="5143500" cx="9144000"/>
  <p:notesSz cx="6858000" cy="9144000"/>
  <p:embeddedFontLst>
    <p:embeddedFont>
      <p:font typeface="Comfortaa"/>
      <p:regular r:id="rId15"/>
      <p:bold r:id="rId1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Comfortaa-regular.fntdata"/><Relationship Id="rId14" Type="http://schemas.openxmlformats.org/officeDocument/2006/relationships/slide" Target="slides/slide9.xml"/><Relationship Id="rId16" Type="http://schemas.openxmlformats.org/officeDocument/2006/relationships/font" Target="fonts/Comfortaa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d9b8e69c67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d9b8e69c67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d9b8e69c67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d9b8e69c67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d9b8e69c67_0_6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d9b8e69c67_0_6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d9b8e69c67_0_7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d9b8e69c67_0_7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d9b8e69c67_0_7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Google Shape;91;gd9b8e69c67_0_7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d9b8e69c67_0_8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d9b8e69c67_0_8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d9b8e69c67_0_8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Google Shape;109;gd9b8e69c67_0_8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d9b8e69c67_0_8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Google Shape;118;gd9b8e69c67_0_8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0" y="238875"/>
            <a:ext cx="8520600" cy="1105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Regions of the Brain</a:t>
            </a:r>
            <a:endParaRPr/>
          </a:p>
        </p:txBody>
      </p:sp>
      <p:pic>
        <p:nvPicPr>
          <p:cNvPr id="55" name="Google Shape;55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643187" y="1947950"/>
            <a:ext cx="3857626" cy="2571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/>
        </p:nvSpPr>
        <p:spPr>
          <a:xfrm>
            <a:off x="218100" y="489450"/>
            <a:ext cx="8707800" cy="4164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" sz="1988">
                <a:solidFill>
                  <a:schemeClr val="dk1"/>
                </a:solidFill>
              </a:rPr>
              <a:t>For today’s assignment, you will create a Google Slides Presentation describing the </a:t>
            </a:r>
            <a:r>
              <a:rPr lang="en" sz="1988">
                <a:solidFill>
                  <a:schemeClr val="dk1"/>
                </a:solidFill>
                <a:highlight>
                  <a:srgbClr val="FFE599"/>
                </a:highlight>
              </a:rPr>
              <a:t>7 regions of the brain</a:t>
            </a:r>
            <a:r>
              <a:rPr lang="en" sz="1988">
                <a:solidFill>
                  <a:schemeClr val="dk1"/>
                </a:solidFill>
              </a:rPr>
              <a:t> (Frontal Lobe, Motor Cortex, Sensory Cortex, Parietal Lobe, Temporal Lobe, Occipital Lobe and Cerebellum). </a:t>
            </a:r>
            <a:endParaRPr sz="1988">
              <a:solidFill>
                <a:schemeClr val="dk1"/>
              </a:solidFill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988">
              <a:solidFill>
                <a:schemeClr val="dk1"/>
              </a:solidFill>
              <a:highlight>
                <a:srgbClr val="FFE599"/>
              </a:highlight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" sz="1988">
                <a:solidFill>
                  <a:schemeClr val="dk1"/>
                </a:solidFill>
                <a:highlight>
                  <a:srgbClr val="FFE599"/>
                </a:highlight>
              </a:rPr>
              <a:t>You must include the following on each slide</a:t>
            </a:r>
            <a:r>
              <a:rPr lang="en" sz="1988">
                <a:solidFill>
                  <a:schemeClr val="dk1"/>
                </a:solidFill>
              </a:rPr>
              <a:t>:</a:t>
            </a:r>
            <a:endParaRPr sz="1988">
              <a:solidFill>
                <a:schemeClr val="dk1"/>
              </a:solidFill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988">
              <a:solidFill>
                <a:schemeClr val="dk1"/>
              </a:solidFill>
            </a:endParaRPr>
          </a:p>
          <a:p>
            <a:pPr indent="-354894" lvl="0" marL="45720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89"/>
              <a:buChar char="●"/>
            </a:pPr>
            <a:r>
              <a:rPr lang="en" sz="1988">
                <a:solidFill>
                  <a:schemeClr val="dk1"/>
                </a:solidFill>
              </a:rPr>
              <a:t>Description of that region’s function</a:t>
            </a:r>
            <a:endParaRPr sz="1988">
              <a:solidFill>
                <a:schemeClr val="dk1"/>
              </a:solidFill>
            </a:endParaRPr>
          </a:p>
          <a:p>
            <a:pPr indent="-354894" lvl="0" marL="45720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89"/>
              <a:buChar char="●"/>
            </a:pPr>
            <a:r>
              <a:rPr lang="en" sz="1988">
                <a:solidFill>
                  <a:schemeClr val="dk1"/>
                </a:solidFill>
              </a:rPr>
              <a:t>Example of how you use that region’s function in your daily life</a:t>
            </a:r>
            <a:endParaRPr sz="1988">
              <a:solidFill>
                <a:schemeClr val="dk1"/>
              </a:solidFill>
            </a:endParaRPr>
          </a:p>
          <a:p>
            <a:pPr indent="-354894" lvl="0" marL="45720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89"/>
              <a:buChar char="●"/>
            </a:pPr>
            <a:r>
              <a:rPr lang="en" sz="1988">
                <a:solidFill>
                  <a:schemeClr val="dk1"/>
                </a:solidFill>
              </a:rPr>
              <a:t>Label the included brain photos with an arrow pointing to that particular region of the brain</a:t>
            </a:r>
            <a:endParaRPr sz="1988">
              <a:solidFill>
                <a:schemeClr val="dk1"/>
              </a:solidFill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90"/>
              <a:buFont typeface="Arial"/>
              <a:buNone/>
            </a:pPr>
            <a:r>
              <a:t/>
            </a:r>
            <a:endParaRPr sz="1988">
              <a:solidFill>
                <a:schemeClr val="dk1"/>
              </a:solidFill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90"/>
              <a:buFont typeface="Arial"/>
              <a:buNone/>
            </a:pPr>
            <a:r>
              <a:rPr lang="en" sz="1988">
                <a:solidFill>
                  <a:schemeClr val="dk1"/>
                </a:solidFill>
              </a:rPr>
              <a:t> Once you have fully completed all 7 slides, show me you are done to earn the opportunity to make the brain hat.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" name="Google Shape;65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789900" y="2571750"/>
            <a:ext cx="2887400" cy="2309926"/>
          </a:xfrm>
          <a:prstGeom prst="rect">
            <a:avLst/>
          </a:prstGeom>
          <a:noFill/>
          <a:ln>
            <a:noFill/>
          </a:ln>
        </p:spPr>
      </p:pic>
      <p:sp>
        <p:nvSpPr>
          <p:cNvPr id="66" name="Google Shape;66;p15"/>
          <p:cNvSpPr txBox="1"/>
          <p:nvPr/>
        </p:nvSpPr>
        <p:spPr>
          <a:xfrm>
            <a:off x="2970025" y="621575"/>
            <a:ext cx="4749300" cy="56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>
                <a:latin typeface="Comfortaa"/>
                <a:ea typeface="Comfortaa"/>
                <a:cs typeface="Comfortaa"/>
                <a:sym typeface="Comfortaa"/>
              </a:rPr>
              <a:t>Cerebellum</a:t>
            </a:r>
            <a:endParaRPr sz="2500">
              <a:latin typeface="Comfortaa"/>
              <a:ea typeface="Comfortaa"/>
              <a:cs typeface="Comfortaa"/>
              <a:sym typeface="Comfortaa"/>
            </a:endParaRPr>
          </a:p>
        </p:txBody>
      </p:sp>
      <p:cxnSp>
        <p:nvCxnSpPr>
          <p:cNvPr id="67" name="Google Shape;67;p15"/>
          <p:cNvCxnSpPr/>
          <p:nvPr/>
        </p:nvCxnSpPr>
        <p:spPr>
          <a:xfrm flipH="1">
            <a:off x="5455875" y="3451050"/>
            <a:ext cx="2142300" cy="727800"/>
          </a:xfrm>
          <a:prstGeom prst="straightConnector1">
            <a:avLst/>
          </a:prstGeom>
          <a:noFill/>
          <a:ln cap="flat" cmpd="sng" w="7620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68" name="Google Shape;68;p15"/>
          <p:cNvSpPr txBox="1"/>
          <p:nvPr/>
        </p:nvSpPr>
        <p:spPr>
          <a:xfrm>
            <a:off x="2040350" y="1490650"/>
            <a:ext cx="57297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Font typeface="Comfortaa"/>
              <a:buChar char="●"/>
            </a:pPr>
            <a:r>
              <a:rPr lang="en" sz="1600">
                <a:latin typeface="Comfortaa"/>
                <a:ea typeface="Comfortaa"/>
                <a:cs typeface="Comfortaa"/>
                <a:sym typeface="Comfortaa"/>
              </a:rPr>
              <a:t>Has to do with speaking and balance</a:t>
            </a:r>
            <a:endParaRPr sz="1600"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69" name="Google Shape;69;p15"/>
          <p:cNvSpPr txBox="1"/>
          <p:nvPr/>
        </p:nvSpPr>
        <p:spPr>
          <a:xfrm>
            <a:off x="2025600" y="1921750"/>
            <a:ext cx="50928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Font typeface="Comfortaa"/>
              <a:buChar char="●"/>
            </a:pPr>
            <a:r>
              <a:rPr lang="en" sz="1600">
                <a:latin typeface="Comfortaa"/>
                <a:ea typeface="Comfortaa"/>
                <a:cs typeface="Comfortaa"/>
                <a:sym typeface="Comfortaa"/>
              </a:rPr>
              <a:t>I use this part of my brain while walking</a:t>
            </a:r>
            <a:endParaRPr sz="1600">
              <a:latin typeface="Comfortaa"/>
              <a:ea typeface="Comfortaa"/>
              <a:cs typeface="Comfortaa"/>
              <a:sym typeface="Comfortaa"/>
            </a:endParaRPr>
          </a:p>
        </p:txBody>
      </p:sp>
      <p:cxnSp>
        <p:nvCxnSpPr>
          <p:cNvPr id="70" name="Google Shape;70;p15"/>
          <p:cNvCxnSpPr/>
          <p:nvPr/>
        </p:nvCxnSpPr>
        <p:spPr>
          <a:xfrm flipH="1" rot="5400000">
            <a:off x="3364050" y="2753725"/>
            <a:ext cx="101100" cy="40500"/>
          </a:xfrm>
          <a:prstGeom prst="bentConnector3">
            <a:avLst>
              <a:gd fmla="val 50000" name="adj1"/>
            </a:avLst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5" name="Google Shape;75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093050" y="2703075"/>
            <a:ext cx="2887400" cy="2309926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76" name="Google Shape;76;p16"/>
          <p:cNvCxnSpPr/>
          <p:nvPr/>
        </p:nvCxnSpPr>
        <p:spPr>
          <a:xfrm flipH="1" rot="10800000">
            <a:off x="4010875" y="3562125"/>
            <a:ext cx="2182800" cy="293100"/>
          </a:xfrm>
          <a:prstGeom prst="straightConnector1">
            <a:avLst/>
          </a:prstGeom>
          <a:noFill/>
          <a:ln cap="flat" cmpd="sng" w="7620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77" name="Google Shape;77;p16"/>
          <p:cNvSpPr txBox="1"/>
          <p:nvPr/>
        </p:nvSpPr>
        <p:spPr>
          <a:xfrm>
            <a:off x="2606550" y="641800"/>
            <a:ext cx="3930900" cy="56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>
                <a:latin typeface="Comfortaa"/>
                <a:ea typeface="Comfortaa"/>
                <a:cs typeface="Comfortaa"/>
                <a:sym typeface="Comfortaa"/>
              </a:rPr>
              <a:t>Frontal Lobe</a:t>
            </a:r>
            <a:endParaRPr sz="2500"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78" name="Google Shape;78;p16"/>
          <p:cNvSpPr txBox="1"/>
          <p:nvPr/>
        </p:nvSpPr>
        <p:spPr>
          <a:xfrm>
            <a:off x="1413850" y="1480550"/>
            <a:ext cx="69522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SzPts val="1500"/>
              <a:buFont typeface="Comfortaa"/>
              <a:buChar char="●"/>
            </a:pPr>
            <a:r>
              <a:rPr lang="en" sz="1500">
                <a:latin typeface="Comfortaa"/>
                <a:ea typeface="Comfortaa"/>
                <a:cs typeface="Comfortaa"/>
                <a:sym typeface="Comfortaa"/>
              </a:rPr>
              <a:t>Controls </a:t>
            </a:r>
            <a:r>
              <a:rPr lang="en" sz="1500">
                <a:solidFill>
                  <a:srgbClr val="202124"/>
                </a:solidFill>
                <a:highlight>
                  <a:srgbClr val="FFFFFF"/>
                </a:highlight>
                <a:latin typeface="Comfortaa"/>
                <a:ea typeface="Comfortaa"/>
                <a:cs typeface="Comfortaa"/>
                <a:sym typeface="Comfortaa"/>
              </a:rPr>
              <a:t>voluntary movement, expressive language and for managing higher level executive functions</a:t>
            </a:r>
            <a:endParaRPr sz="1800"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79" name="Google Shape;79;p16"/>
          <p:cNvSpPr txBox="1"/>
          <p:nvPr/>
        </p:nvSpPr>
        <p:spPr>
          <a:xfrm>
            <a:off x="1413850" y="2302875"/>
            <a:ext cx="81852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Font typeface="Comfortaa"/>
              <a:buChar char="●"/>
            </a:pPr>
            <a:r>
              <a:rPr lang="en">
                <a:latin typeface="Comfortaa"/>
                <a:ea typeface="Comfortaa"/>
                <a:cs typeface="Comfortaa"/>
                <a:sym typeface="Comfortaa"/>
              </a:rPr>
              <a:t>I use this when I want to move</a:t>
            </a:r>
            <a:endParaRPr>
              <a:latin typeface="Comfortaa"/>
              <a:ea typeface="Comfortaa"/>
              <a:cs typeface="Comfortaa"/>
              <a:sym typeface="Comforta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Google Shape;84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778575" y="2692975"/>
            <a:ext cx="2887400" cy="2309926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85" name="Google Shape;85;p17"/>
          <p:cNvCxnSpPr/>
          <p:nvPr/>
        </p:nvCxnSpPr>
        <p:spPr>
          <a:xfrm>
            <a:off x="3919900" y="1652275"/>
            <a:ext cx="121200" cy="1040700"/>
          </a:xfrm>
          <a:prstGeom prst="straightConnector1">
            <a:avLst/>
          </a:prstGeom>
          <a:noFill/>
          <a:ln cap="flat" cmpd="sng" w="3810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86" name="Google Shape;86;p17"/>
          <p:cNvSpPr txBox="1"/>
          <p:nvPr/>
        </p:nvSpPr>
        <p:spPr>
          <a:xfrm>
            <a:off x="2404125" y="197175"/>
            <a:ext cx="6810900" cy="538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300">
                <a:latin typeface="Comfortaa"/>
                <a:ea typeface="Comfortaa"/>
                <a:cs typeface="Comfortaa"/>
                <a:sym typeface="Comfortaa"/>
              </a:rPr>
              <a:t>Motor Cortex</a:t>
            </a:r>
            <a:endParaRPr sz="2300"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87" name="Google Shape;87;p17"/>
          <p:cNvSpPr txBox="1"/>
          <p:nvPr/>
        </p:nvSpPr>
        <p:spPr>
          <a:xfrm>
            <a:off x="170925" y="938075"/>
            <a:ext cx="49920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SzPts val="1500"/>
              <a:buFont typeface="Comfortaa"/>
              <a:buChar char="●"/>
            </a:pPr>
            <a:r>
              <a:rPr lang="en" sz="1500">
                <a:latin typeface="Comfortaa"/>
                <a:ea typeface="Comfortaa"/>
                <a:cs typeface="Comfortaa"/>
                <a:sym typeface="Comfortaa"/>
              </a:rPr>
              <a:t>Generates signals to direct </a:t>
            </a:r>
            <a:r>
              <a:rPr lang="en" sz="1500">
                <a:latin typeface="Comfortaa"/>
                <a:ea typeface="Comfortaa"/>
                <a:cs typeface="Comfortaa"/>
                <a:sym typeface="Comfortaa"/>
              </a:rPr>
              <a:t>movement</a:t>
            </a:r>
            <a:r>
              <a:rPr lang="en" sz="1500">
                <a:latin typeface="Comfortaa"/>
                <a:ea typeface="Comfortaa"/>
                <a:cs typeface="Comfortaa"/>
                <a:sym typeface="Comfortaa"/>
              </a:rPr>
              <a:t> of the body </a:t>
            </a:r>
            <a:endParaRPr sz="1500"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88" name="Google Shape;88;p17"/>
          <p:cNvSpPr txBox="1"/>
          <p:nvPr/>
        </p:nvSpPr>
        <p:spPr>
          <a:xfrm>
            <a:off x="0" y="1733175"/>
            <a:ext cx="3890400" cy="677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Font typeface="Comfortaa"/>
              <a:buChar char="●"/>
            </a:pPr>
            <a:r>
              <a:rPr lang="en" sz="1600">
                <a:latin typeface="Comfortaa"/>
                <a:ea typeface="Comfortaa"/>
                <a:cs typeface="Comfortaa"/>
                <a:sym typeface="Comfortaa"/>
              </a:rPr>
              <a:t>I use this when my body moves in different directions </a:t>
            </a:r>
            <a:endParaRPr sz="1600">
              <a:latin typeface="Comfortaa"/>
              <a:ea typeface="Comfortaa"/>
              <a:cs typeface="Comfortaa"/>
              <a:sym typeface="Comfortaa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3" name="Google Shape;93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738950" y="2763700"/>
            <a:ext cx="2887400" cy="2309926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94" name="Google Shape;94;p18"/>
          <p:cNvCxnSpPr/>
          <p:nvPr/>
        </p:nvCxnSpPr>
        <p:spPr>
          <a:xfrm flipH="1">
            <a:off x="6385600" y="1106650"/>
            <a:ext cx="889200" cy="1626900"/>
          </a:xfrm>
          <a:prstGeom prst="straightConnector1">
            <a:avLst/>
          </a:prstGeom>
          <a:noFill/>
          <a:ln cap="flat" cmpd="sng" w="3810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95" name="Google Shape;95;p18"/>
          <p:cNvSpPr txBox="1"/>
          <p:nvPr/>
        </p:nvSpPr>
        <p:spPr>
          <a:xfrm>
            <a:off x="322475" y="540775"/>
            <a:ext cx="4759500" cy="47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latin typeface="Comfortaa"/>
                <a:ea typeface="Comfortaa"/>
                <a:cs typeface="Comfortaa"/>
                <a:sym typeface="Comfortaa"/>
              </a:rPr>
              <a:t>Sensory </a:t>
            </a:r>
            <a:r>
              <a:rPr lang="en" sz="1900">
                <a:latin typeface="Comfortaa"/>
                <a:ea typeface="Comfortaa"/>
                <a:cs typeface="Comfortaa"/>
                <a:sym typeface="Comfortaa"/>
              </a:rPr>
              <a:t>Cortex</a:t>
            </a:r>
            <a:r>
              <a:rPr lang="en" sz="1900">
                <a:latin typeface="Comfortaa"/>
                <a:ea typeface="Comfortaa"/>
                <a:cs typeface="Comfortaa"/>
                <a:sym typeface="Comfortaa"/>
              </a:rPr>
              <a:t> </a:t>
            </a:r>
            <a:endParaRPr sz="1900"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96" name="Google Shape;96;p18"/>
          <p:cNvSpPr txBox="1"/>
          <p:nvPr/>
        </p:nvSpPr>
        <p:spPr>
          <a:xfrm>
            <a:off x="373025" y="1704550"/>
            <a:ext cx="40623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Font typeface="Comfortaa"/>
              <a:buChar char="●"/>
            </a:pPr>
            <a:r>
              <a:rPr lang="en" sz="1600">
                <a:latin typeface="Comfortaa"/>
                <a:ea typeface="Comfortaa"/>
                <a:cs typeface="Comfortaa"/>
                <a:sym typeface="Comfortaa"/>
              </a:rPr>
              <a:t>Responsible for </a:t>
            </a:r>
            <a:r>
              <a:rPr lang="en" sz="1600">
                <a:latin typeface="Comfortaa"/>
                <a:ea typeface="Comfortaa"/>
                <a:cs typeface="Comfortaa"/>
                <a:sym typeface="Comfortaa"/>
              </a:rPr>
              <a:t>detecting</a:t>
            </a:r>
            <a:r>
              <a:rPr lang="en" sz="1600">
                <a:latin typeface="Comfortaa"/>
                <a:ea typeface="Comfortaa"/>
                <a:cs typeface="Comfortaa"/>
                <a:sym typeface="Comfortaa"/>
              </a:rPr>
              <a:t> touch.</a:t>
            </a:r>
            <a:endParaRPr sz="1600"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97" name="Google Shape;97;p18"/>
          <p:cNvSpPr txBox="1"/>
          <p:nvPr/>
        </p:nvSpPr>
        <p:spPr>
          <a:xfrm>
            <a:off x="373025" y="2491050"/>
            <a:ext cx="3890400" cy="677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Font typeface="Comfortaa"/>
              <a:buChar char="●"/>
            </a:pPr>
            <a:r>
              <a:rPr lang="en" sz="1600">
                <a:latin typeface="Comfortaa"/>
                <a:ea typeface="Comfortaa"/>
                <a:cs typeface="Comfortaa"/>
                <a:sym typeface="Comfortaa"/>
              </a:rPr>
              <a:t>I use this part of the brain when i feel things</a:t>
            </a:r>
            <a:endParaRPr sz="1600">
              <a:latin typeface="Comfortaa"/>
              <a:ea typeface="Comfortaa"/>
              <a:cs typeface="Comfortaa"/>
              <a:sym typeface="Comfortaa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" name="Google Shape;102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930150" y="2632325"/>
            <a:ext cx="2887400" cy="2309926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03" name="Google Shape;103;p19"/>
          <p:cNvCxnSpPr/>
          <p:nvPr/>
        </p:nvCxnSpPr>
        <p:spPr>
          <a:xfrm flipH="1">
            <a:off x="5253750" y="1844325"/>
            <a:ext cx="1344000" cy="1040700"/>
          </a:xfrm>
          <a:prstGeom prst="straightConnector1">
            <a:avLst/>
          </a:prstGeom>
          <a:noFill/>
          <a:ln cap="flat" cmpd="sng" w="3810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104" name="Google Shape;104;p19"/>
          <p:cNvSpPr txBox="1"/>
          <p:nvPr/>
        </p:nvSpPr>
        <p:spPr>
          <a:xfrm>
            <a:off x="630900" y="813600"/>
            <a:ext cx="3941100" cy="5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latin typeface="Comfortaa"/>
                <a:ea typeface="Comfortaa"/>
                <a:cs typeface="Comfortaa"/>
                <a:sym typeface="Comfortaa"/>
              </a:rPr>
              <a:t>Parietal Lobe</a:t>
            </a:r>
            <a:endParaRPr sz="2400"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105" name="Google Shape;105;p19"/>
          <p:cNvSpPr txBox="1"/>
          <p:nvPr/>
        </p:nvSpPr>
        <p:spPr>
          <a:xfrm>
            <a:off x="322475" y="1646013"/>
            <a:ext cx="4456500" cy="70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Comfortaa"/>
              <a:buChar char="●"/>
            </a:pPr>
            <a:r>
              <a:rPr lang="en" sz="1600">
                <a:solidFill>
                  <a:srgbClr val="202124"/>
                </a:solidFill>
                <a:highlight>
                  <a:srgbClr val="FFFFFF"/>
                </a:highlight>
                <a:latin typeface="Comfortaa"/>
                <a:ea typeface="Comfortaa"/>
                <a:cs typeface="Comfortaa"/>
                <a:sym typeface="Comfortaa"/>
              </a:rPr>
              <a:t> Controls touch, pain, temperature, and the sense of limb position</a:t>
            </a:r>
            <a:endParaRPr sz="1800"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106" name="Google Shape;106;p19"/>
          <p:cNvSpPr txBox="1"/>
          <p:nvPr/>
        </p:nvSpPr>
        <p:spPr>
          <a:xfrm>
            <a:off x="160800" y="2354025"/>
            <a:ext cx="33246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SzPts val="1500"/>
              <a:buFont typeface="Comfortaa"/>
              <a:buChar char="●"/>
            </a:pPr>
            <a:r>
              <a:rPr lang="en" sz="1500">
                <a:latin typeface="Comfortaa"/>
                <a:ea typeface="Comfortaa"/>
                <a:cs typeface="Comfortaa"/>
                <a:sym typeface="Comfortaa"/>
              </a:rPr>
              <a:t>I use this when i feel hot or cold</a:t>
            </a:r>
            <a:endParaRPr sz="1500">
              <a:latin typeface="Comfortaa"/>
              <a:ea typeface="Comfortaa"/>
              <a:cs typeface="Comfortaa"/>
              <a:sym typeface="Comfortaa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1" name="Google Shape;111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859425" y="2915275"/>
            <a:ext cx="2887400" cy="2309926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12" name="Google Shape;112;p20"/>
          <p:cNvCxnSpPr/>
          <p:nvPr/>
        </p:nvCxnSpPr>
        <p:spPr>
          <a:xfrm flipH="1" rot="10800000">
            <a:off x="2333400" y="4340250"/>
            <a:ext cx="1434900" cy="515400"/>
          </a:xfrm>
          <a:prstGeom prst="straightConnector1">
            <a:avLst/>
          </a:prstGeom>
          <a:noFill/>
          <a:ln cap="flat" cmpd="sng" w="3810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113" name="Google Shape;113;p20"/>
          <p:cNvSpPr txBox="1"/>
          <p:nvPr/>
        </p:nvSpPr>
        <p:spPr>
          <a:xfrm>
            <a:off x="797425" y="520550"/>
            <a:ext cx="66087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>
                <a:latin typeface="Comfortaa"/>
                <a:ea typeface="Comfortaa"/>
                <a:cs typeface="Comfortaa"/>
                <a:sym typeface="Comfortaa"/>
              </a:rPr>
              <a:t>Temporal Lobe</a:t>
            </a:r>
            <a:endParaRPr sz="2800"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114" name="Google Shape;114;p20"/>
          <p:cNvSpPr txBox="1"/>
          <p:nvPr/>
        </p:nvSpPr>
        <p:spPr>
          <a:xfrm>
            <a:off x="625650" y="1419900"/>
            <a:ext cx="6558300" cy="7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492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Char char="●"/>
            </a:pPr>
            <a:r>
              <a:rPr lang="en" sz="1700">
                <a:solidFill>
                  <a:schemeClr val="dk1"/>
                </a:solidFill>
                <a:highlight>
                  <a:srgbClr val="FFFFFF"/>
                </a:highlight>
                <a:latin typeface="Comfortaa"/>
                <a:ea typeface="Comfortaa"/>
                <a:cs typeface="Comfortaa"/>
                <a:sym typeface="Comfortaa"/>
              </a:rPr>
              <a:t>processing affect/emotions, language, and certain aspects of visual perception.</a:t>
            </a:r>
            <a:endParaRPr sz="1900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115" name="Google Shape;115;p20"/>
          <p:cNvSpPr txBox="1"/>
          <p:nvPr/>
        </p:nvSpPr>
        <p:spPr>
          <a:xfrm>
            <a:off x="413425" y="2299050"/>
            <a:ext cx="9519000" cy="44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365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Comfortaa"/>
              <a:buChar char="●"/>
            </a:pPr>
            <a:r>
              <a:rPr lang="en" sz="17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I use this part of the brain when i feel different emotions</a:t>
            </a:r>
            <a:endParaRPr sz="1700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0" name="Google Shape;120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738150" y="2440350"/>
            <a:ext cx="2887400" cy="2309926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21" name="Google Shape;121;p21"/>
          <p:cNvCxnSpPr/>
          <p:nvPr/>
        </p:nvCxnSpPr>
        <p:spPr>
          <a:xfrm flipH="1">
            <a:off x="5625550" y="2723475"/>
            <a:ext cx="1224900" cy="661800"/>
          </a:xfrm>
          <a:prstGeom prst="straightConnector1">
            <a:avLst/>
          </a:prstGeom>
          <a:noFill/>
          <a:ln cap="flat" cmpd="sng" w="3810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122" name="Google Shape;122;p21"/>
          <p:cNvSpPr txBox="1"/>
          <p:nvPr/>
        </p:nvSpPr>
        <p:spPr>
          <a:xfrm>
            <a:off x="2666875" y="459925"/>
            <a:ext cx="4224000" cy="53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288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Occipital Lobe</a:t>
            </a:r>
            <a:endParaRPr sz="2600"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123" name="Google Shape;123;p21"/>
          <p:cNvSpPr txBox="1"/>
          <p:nvPr/>
        </p:nvSpPr>
        <p:spPr>
          <a:xfrm>
            <a:off x="494275" y="1177400"/>
            <a:ext cx="7902300" cy="677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36550" lvl="0" marL="457200" rtl="0" algn="l">
              <a:spcBef>
                <a:spcPts val="0"/>
              </a:spcBef>
              <a:spcAft>
                <a:spcPts val="0"/>
              </a:spcAft>
              <a:buSzPts val="1700"/>
              <a:buFont typeface="Comfortaa"/>
              <a:buChar char="●"/>
            </a:pPr>
            <a:r>
              <a:rPr lang="en" sz="1500">
                <a:solidFill>
                  <a:srgbClr val="202124"/>
                </a:solidFill>
                <a:highlight>
                  <a:srgbClr val="FFFFFF"/>
                </a:highlight>
                <a:latin typeface="Comfortaa"/>
                <a:ea typeface="Comfortaa"/>
                <a:cs typeface="Comfortaa"/>
                <a:sym typeface="Comfortaa"/>
              </a:rPr>
              <a:t>visuospatial processing, distance and depth perception, color determination, object and face recognition, and memory formation.</a:t>
            </a:r>
            <a:endParaRPr sz="1700"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124" name="Google Shape;124;p21"/>
          <p:cNvSpPr txBox="1"/>
          <p:nvPr/>
        </p:nvSpPr>
        <p:spPr>
          <a:xfrm>
            <a:off x="676075" y="1854500"/>
            <a:ext cx="62148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Font typeface="Comfortaa"/>
              <a:buChar char="●"/>
            </a:pPr>
            <a:r>
              <a:rPr lang="en" sz="1600">
                <a:latin typeface="Comfortaa"/>
                <a:ea typeface="Comfortaa"/>
                <a:cs typeface="Comfortaa"/>
                <a:sym typeface="Comfortaa"/>
              </a:rPr>
              <a:t>I use this part of my brain when remembering faces</a:t>
            </a:r>
            <a:endParaRPr sz="1600">
              <a:latin typeface="Comfortaa"/>
              <a:ea typeface="Comfortaa"/>
              <a:cs typeface="Comfortaa"/>
              <a:sym typeface="Comforta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