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9a60361f3d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9a60361f3d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9a60361f3d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9a60361f3d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9a60361f3d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9a60361f3d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9a60361f3d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9a60361f3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9a60361f3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9a60361f3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9a60361f3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9a60361f3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9a60361f3d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9a60361f3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9a60361f3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9a60361f3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9a60361f3d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9a60361f3d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9a60361f3d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9a60361f3d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9a60361f3d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9a60361f3d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9a60361f3d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9a60361f3d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sheppardsoftware.com/science/animals/games/producers-consumer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quizizz.com/join?gc=1864516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Biotic v Abiotic Review</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14" name="Shape 114"/>
        <p:cNvGrpSpPr/>
        <p:nvPr/>
      </p:nvGrpSpPr>
      <p:grpSpPr>
        <a:xfrm>
          <a:off x="0" y="0"/>
          <a:ext cx="0" cy="0"/>
          <a:chOff x="0" y="0"/>
          <a:chExt cx="0" cy="0"/>
        </a:xfrm>
      </p:grpSpPr>
      <p:sp>
        <p:nvSpPr>
          <p:cNvPr id="115" name="Google Shape;115;p22"/>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#8</a:t>
            </a:r>
            <a:endParaRPr/>
          </a:p>
          <a:p>
            <a:pPr indent="0" lvl="0" marL="0" rtl="0" algn="l">
              <a:spcBef>
                <a:spcPts val="0"/>
              </a:spcBef>
              <a:spcAft>
                <a:spcPts val="0"/>
              </a:spcAft>
              <a:buNone/>
            </a:pPr>
            <a:r>
              <a:t/>
            </a:r>
            <a:endParaRPr/>
          </a:p>
        </p:txBody>
      </p:sp>
      <p:pic>
        <p:nvPicPr>
          <p:cNvPr id="116" name="Google Shape;116;p22"/>
          <p:cNvPicPr preferRelativeResize="0"/>
          <p:nvPr/>
        </p:nvPicPr>
        <p:blipFill>
          <a:blip r:embed="rId3">
            <a:alphaModFix/>
          </a:blip>
          <a:stretch>
            <a:fillRect/>
          </a:stretch>
        </p:blipFill>
        <p:spPr>
          <a:xfrm>
            <a:off x="402725" y="466950"/>
            <a:ext cx="4570075" cy="4570075"/>
          </a:xfrm>
          <a:prstGeom prst="rect">
            <a:avLst/>
          </a:prstGeom>
          <a:noFill/>
          <a:ln>
            <a:noFill/>
          </a:ln>
        </p:spPr>
      </p:pic>
      <p:sp>
        <p:nvSpPr>
          <p:cNvPr id="117" name="Google Shape;117;p22"/>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 </a:t>
            </a:r>
            <a:r>
              <a:rPr lang="en" u="sng">
                <a:solidFill>
                  <a:schemeClr val="dk1"/>
                </a:solidFill>
                <a:highlight>
                  <a:srgbClr val="FFFF00"/>
                </a:highlight>
              </a:rPr>
              <a:t>beaver,Geese, flies, deer, tiny bird, Swan, Racoon, Snail, insects, turtle, fish, ducks, butterfly </a:t>
            </a:r>
            <a:r>
              <a:rPr lang="en" u="sng">
                <a:solidFill>
                  <a:schemeClr val="dk1"/>
                </a:solidFill>
                <a:highlight>
                  <a:srgbClr val="00FF00"/>
                </a:highlight>
              </a:rPr>
              <a:t>trees, water weeds, plants, and lily pads  </a:t>
            </a:r>
            <a:endParaRPr u="sng">
              <a:solidFill>
                <a:schemeClr val="dk1"/>
              </a:solidFill>
              <a:highlight>
                <a:srgbClr val="00FF00"/>
              </a:highlight>
            </a:endParaRPr>
          </a:p>
          <a:p>
            <a:pPr indent="0" lvl="0" marL="0" rtl="0" algn="l">
              <a:spcBef>
                <a:spcPts val="0"/>
              </a:spcBef>
              <a:spcAft>
                <a:spcPts val="0"/>
              </a:spcAft>
              <a:buClr>
                <a:schemeClr val="dk1"/>
              </a:buClr>
              <a:buSzPts val="1100"/>
              <a:buFont typeface="Arial"/>
              <a:buNone/>
            </a:pPr>
            <a:r>
              <a:t/>
            </a:r>
            <a:endParaRPr u="sng">
              <a:solidFill>
                <a:schemeClr val="dk1"/>
              </a:solidFill>
              <a:highlight>
                <a:srgbClr val="00FF00"/>
              </a:highlight>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Air, rocks, ground, and temperature. </a:t>
            </a:r>
            <a:endParaRPr u="sng"/>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1" name="Shape 121"/>
        <p:cNvGrpSpPr/>
        <p:nvPr/>
      </p:nvGrpSpPr>
      <p:grpSpPr>
        <a:xfrm>
          <a:off x="0" y="0"/>
          <a:ext cx="0" cy="0"/>
          <a:chOff x="0" y="0"/>
          <a:chExt cx="0" cy="0"/>
        </a:xfrm>
      </p:grpSpPr>
      <p:sp>
        <p:nvSpPr>
          <p:cNvPr id="122" name="Google Shape;122;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#9</a:t>
            </a:r>
            <a:endParaRPr/>
          </a:p>
          <a:p>
            <a:pPr indent="0" lvl="0" marL="0" rtl="0" algn="l">
              <a:spcBef>
                <a:spcPts val="0"/>
              </a:spcBef>
              <a:spcAft>
                <a:spcPts val="0"/>
              </a:spcAft>
              <a:buNone/>
            </a:pPr>
            <a:r>
              <a:t/>
            </a:r>
            <a:endParaRPr/>
          </a:p>
        </p:txBody>
      </p:sp>
      <p:pic>
        <p:nvPicPr>
          <p:cNvPr id="123" name="Google Shape;123;p23"/>
          <p:cNvPicPr preferRelativeResize="0"/>
          <p:nvPr/>
        </p:nvPicPr>
        <p:blipFill rotWithShape="1">
          <a:blip r:embed="rId3">
            <a:alphaModFix/>
          </a:blip>
          <a:srcRect b="0" l="2846" r="0" t="20344"/>
          <a:stretch/>
        </p:blipFill>
        <p:spPr>
          <a:xfrm>
            <a:off x="128800" y="1262100"/>
            <a:ext cx="5692526" cy="3500400"/>
          </a:xfrm>
          <a:prstGeom prst="rect">
            <a:avLst/>
          </a:prstGeom>
          <a:noFill/>
          <a:ln>
            <a:noFill/>
          </a:ln>
        </p:spPr>
      </p:pic>
      <p:sp>
        <p:nvSpPr>
          <p:cNvPr id="124" name="Google Shape;124;p23"/>
          <p:cNvSpPr txBox="1"/>
          <p:nvPr/>
        </p:nvSpPr>
        <p:spPr>
          <a:xfrm>
            <a:off x="5930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r>
              <a:rPr lang="en" u="sng">
                <a:solidFill>
                  <a:schemeClr val="dk1"/>
                </a:solidFill>
                <a:highlight>
                  <a:srgbClr val="FFFF00"/>
                </a:highlight>
              </a:rPr>
              <a:t>Mosquito, Pond snail, Pond skater, Tadpoles, Earthworm, Backswimmer, Newt, 3-spined stickleback, leech, Water scorpion, Snapping turtle, Dragonfly, Water shrew, </a:t>
            </a:r>
            <a:r>
              <a:rPr lang="en" u="sng">
                <a:solidFill>
                  <a:schemeClr val="dk1"/>
                </a:solidFill>
                <a:highlight>
                  <a:srgbClr val="00FF00"/>
                </a:highlight>
              </a:rPr>
              <a:t>plants.</a:t>
            </a:r>
            <a:endParaRPr u="sng">
              <a:solidFill>
                <a:schemeClr val="dk1"/>
              </a:solidFill>
              <a:highlight>
                <a:srgbClr val="00FF00"/>
              </a:highlight>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Water, Ground, Air, and temperature.</a:t>
            </a:r>
            <a:endParaRPr u="sng"/>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8" name="Shape 128"/>
        <p:cNvGrpSpPr/>
        <p:nvPr/>
      </p:nvGrpSpPr>
      <p:grpSpPr>
        <a:xfrm>
          <a:off x="0" y="0"/>
          <a:ext cx="0" cy="0"/>
          <a:chOff x="0" y="0"/>
          <a:chExt cx="0" cy="0"/>
        </a:xfrm>
      </p:grpSpPr>
      <p:sp>
        <p:nvSpPr>
          <p:cNvPr id="129" name="Google Shape;129;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Producer, Consumer, Decomposer Game</a:t>
            </a:r>
            <a:endParaRPr/>
          </a:p>
          <a:p>
            <a:pPr indent="0" lvl="0" marL="0" rtl="0" algn="l">
              <a:spcBef>
                <a:spcPts val="0"/>
              </a:spcBef>
              <a:spcAft>
                <a:spcPts val="0"/>
              </a:spcAft>
              <a:buNone/>
            </a:pPr>
            <a:r>
              <a:t/>
            </a:r>
            <a:endParaRPr/>
          </a:p>
        </p:txBody>
      </p:sp>
      <p:sp>
        <p:nvSpPr>
          <p:cNvPr id="130" name="Google Shape;130;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and play the producer, consumer, decomposer game. If the link tells you to adobe flash players does not work,click on the puzzle piece and click on the allow button to allow the puzzle piece to work.</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u="sng">
                <a:solidFill>
                  <a:schemeClr val="hlink"/>
                </a:solidFill>
                <a:hlinkClick r:id="rId3"/>
              </a:rPr>
              <a:t>Producer,Consumer,Decomposer Game</a:t>
            </a:r>
            <a:endParaRPr>
              <a:solidFill>
                <a:srgbClr val="000000"/>
              </a:solidFill>
            </a:endParaRPr>
          </a:p>
          <a:p>
            <a:pPr indent="0" lvl="0" marL="0" rtl="0" algn="l">
              <a:spcBef>
                <a:spcPts val="1600"/>
              </a:spcBef>
              <a:spcAft>
                <a:spcPts val="1600"/>
              </a:spcAft>
              <a:buNone/>
            </a:pPr>
            <a:r>
              <a:t/>
            </a:r>
            <a:endParaRPr>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34" name="Shape 134"/>
        <p:cNvGrpSpPr/>
        <p:nvPr/>
      </p:nvGrpSpPr>
      <p:grpSpPr>
        <a:xfrm>
          <a:off x="0" y="0"/>
          <a:ext cx="0" cy="0"/>
          <a:chOff x="0" y="0"/>
          <a:chExt cx="0" cy="0"/>
        </a:xfrm>
      </p:grpSpPr>
      <p:sp>
        <p:nvSpPr>
          <p:cNvPr id="135" name="Google Shape;135;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Quizziz Review</a:t>
            </a:r>
            <a:endParaRPr/>
          </a:p>
        </p:txBody>
      </p:sp>
      <p:sp>
        <p:nvSpPr>
          <p:cNvPr id="136" name="Google Shape;136;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to play a quizziz review game on Abiotic v. Biotic.</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u="sng">
                <a:solidFill>
                  <a:schemeClr val="hlink"/>
                </a:solidFill>
                <a:hlinkClick r:id="rId3"/>
              </a:rPr>
              <a:t>Quizziz review game</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8" name="Shape 58"/>
        <p:cNvGrpSpPr/>
        <p:nvPr/>
      </p:nvGrpSpPr>
      <p:grpSpPr>
        <a:xfrm>
          <a:off x="0" y="0"/>
          <a:ext cx="0" cy="0"/>
          <a:chOff x="0" y="0"/>
          <a:chExt cx="0" cy="0"/>
        </a:xfrm>
      </p:grpSpPr>
      <p:sp>
        <p:nvSpPr>
          <p:cNvPr id="59" name="Google Shape;59;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Directions</a:t>
            </a:r>
            <a:endParaRPr/>
          </a:p>
        </p:txBody>
      </p:sp>
      <p:sp>
        <p:nvSpPr>
          <p:cNvPr id="60" name="Google Shape;60;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slides 3-11, look at each picture and list all the biotic and abiotics items in each picture. For any organism that you list as biotic, tell me whether they are a producer, consumer or decomposer.</a:t>
            </a:r>
            <a:endParaRPr/>
          </a:p>
          <a:p>
            <a:pPr indent="0" lvl="0" marL="0" rtl="0" algn="l">
              <a:spcBef>
                <a:spcPts val="1600"/>
              </a:spcBef>
              <a:spcAft>
                <a:spcPts val="0"/>
              </a:spcAft>
              <a:buNone/>
            </a:pPr>
            <a:r>
              <a:rPr lang="en"/>
              <a:t>For slide 12, click on the link to play the producer, consumer, decomposer game for review.</a:t>
            </a:r>
            <a:endParaRPr/>
          </a:p>
          <a:p>
            <a:pPr indent="0" lvl="0" marL="0" rtl="0" algn="l">
              <a:spcBef>
                <a:spcPts val="1600"/>
              </a:spcBef>
              <a:spcAft>
                <a:spcPts val="1600"/>
              </a:spcAft>
              <a:buNone/>
            </a:pPr>
            <a:r>
              <a:rPr lang="en"/>
              <a:t>For slide 13, click on the link to take the quizziz review game.</a:t>
            </a:r>
            <a:endParaRPr/>
          </a:p>
        </p:txBody>
      </p:sp>
      <p:sp>
        <p:nvSpPr>
          <p:cNvPr id="61" name="Google Shape;61;p14"/>
          <p:cNvSpPr txBox="1"/>
          <p:nvPr/>
        </p:nvSpPr>
        <p:spPr>
          <a:xfrm>
            <a:off x="1075125" y="4483775"/>
            <a:ext cx="7037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Yellow=Consumer              Red=Decomposer                   Green=Producer</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Photo #1</a:t>
            </a:r>
            <a:endParaRPr/>
          </a:p>
        </p:txBody>
      </p:sp>
      <p:pic>
        <p:nvPicPr>
          <p:cNvPr id="67" name="Google Shape;67;p15"/>
          <p:cNvPicPr preferRelativeResize="0"/>
          <p:nvPr/>
        </p:nvPicPr>
        <p:blipFill>
          <a:blip r:embed="rId3">
            <a:alphaModFix/>
          </a:blip>
          <a:stretch>
            <a:fillRect/>
          </a:stretch>
        </p:blipFill>
        <p:spPr>
          <a:xfrm>
            <a:off x="304800" y="1170125"/>
            <a:ext cx="4485797" cy="3820975"/>
          </a:xfrm>
          <a:prstGeom prst="rect">
            <a:avLst/>
          </a:prstGeom>
          <a:noFill/>
          <a:ln>
            <a:noFill/>
          </a:ln>
        </p:spPr>
      </p:pic>
      <p:sp>
        <p:nvSpPr>
          <p:cNvPr id="68" name="Google Shape;68;p15"/>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t>Biotic:</a:t>
            </a:r>
            <a:r>
              <a:rPr lang="en" u="sng">
                <a:highlight>
                  <a:srgbClr val="FFFF00"/>
                </a:highlight>
              </a:rPr>
              <a:t> Insects, Kangaroo,</a:t>
            </a:r>
            <a:r>
              <a:rPr lang="en" u="sng">
                <a:solidFill>
                  <a:srgbClr val="274E13"/>
                </a:solidFill>
                <a:highlight>
                  <a:srgbClr val="FFFF00"/>
                </a:highlight>
              </a:rPr>
              <a:t> </a:t>
            </a:r>
            <a:r>
              <a:rPr lang="en" u="sng">
                <a:highlight>
                  <a:srgbClr val="FF0000"/>
                </a:highlight>
              </a:rPr>
              <a:t>Bacteria, Fungi, </a:t>
            </a:r>
            <a:r>
              <a:rPr lang="en" u="sng">
                <a:highlight>
                  <a:srgbClr val="FF0000"/>
                </a:highlight>
              </a:rPr>
              <a:t>Algae</a:t>
            </a:r>
            <a:r>
              <a:rPr lang="en" u="sng">
                <a:highlight>
                  <a:srgbClr val="FF0000"/>
                </a:highlight>
              </a:rPr>
              <a:t>, plankton,</a:t>
            </a:r>
            <a:r>
              <a:rPr lang="en" u="sng"/>
              <a:t> </a:t>
            </a:r>
            <a:r>
              <a:rPr lang="en" u="sng">
                <a:highlight>
                  <a:srgbClr val="FFFF00"/>
                </a:highlight>
              </a:rPr>
              <a:t>Fish, Termites, Lobster, Frogs/Toads (Can’t tell), bird,</a:t>
            </a:r>
            <a:r>
              <a:rPr lang="en" u="sng"/>
              <a:t> and </a:t>
            </a:r>
            <a:r>
              <a:rPr lang="en" u="sng">
                <a:highlight>
                  <a:srgbClr val="00FF00"/>
                </a:highlight>
              </a:rPr>
              <a:t>Trees</a:t>
            </a:r>
            <a:endParaRPr u="sng">
              <a:highlight>
                <a:srgbClr val="00FF00"/>
              </a:highlight>
            </a:endParaRPr>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rPr lang="en" u="sng"/>
              <a:t>Abiotic: The sun, Water, Clouds, Rocks, ground, termite mound (Not </a:t>
            </a:r>
            <a:r>
              <a:rPr lang="en" u="sng"/>
              <a:t>including</a:t>
            </a:r>
            <a:r>
              <a:rPr lang="en" u="sng"/>
              <a:t> termites), Temperature, Rotting log, and bushes.</a:t>
            </a:r>
            <a:endParaRPr u="sng"/>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2" name="Shape 72"/>
        <p:cNvGrpSpPr/>
        <p:nvPr/>
      </p:nvGrpSpPr>
      <p:grpSpPr>
        <a:xfrm>
          <a:off x="0" y="0"/>
          <a:ext cx="0" cy="0"/>
          <a:chOff x="0" y="0"/>
          <a:chExt cx="0" cy="0"/>
        </a:xfrm>
      </p:grpSpPr>
      <p:sp>
        <p:nvSpPr>
          <p:cNvPr id="73" name="Google Shape;73;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#2</a:t>
            </a:r>
            <a:endParaRPr/>
          </a:p>
          <a:p>
            <a:pPr indent="0" lvl="0" marL="0" rtl="0" algn="l">
              <a:spcBef>
                <a:spcPts val="0"/>
              </a:spcBef>
              <a:spcAft>
                <a:spcPts val="0"/>
              </a:spcAft>
              <a:buNone/>
            </a:pPr>
            <a:r>
              <a:t/>
            </a:r>
            <a:endParaRPr/>
          </a:p>
        </p:txBody>
      </p:sp>
      <p:pic>
        <p:nvPicPr>
          <p:cNvPr id="74" name="Google Shape;74;p16"/>
          <p:cNvPicPr preferRelativeResize="0"/>
          <p:nvPr/>
        </p:nvPicPr>
        <p:blipFill>
          <a:blip r:embed="rId3">
            <a:alphaModFix/>
          </a:blip>
          <a:stretch>
            <a:fillRect/>
          </a:stretch>
        </p:blipFill>
        <p:spPr>
          <a:xfrm>
            <a:off x="152400" y="1170125"/>
            <a:ext cx="5094633" cy="3820975"/>
          </a:xfrm>
          <a:prstGeom prst="rect">
            <a:avLst/>
          </a:prstGeom>
          <a:noFill/>
          <a:ln>
            <a:noFill/>
          </a:ln>
        </p:spPr>
      </p:pic>
      <p:sp>
        <p:nvSpPr>
          <p:cNvPr id="75" name="Google Shape;75;p16"/>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r>
              <a:rPr lang="en" u="sng">
                <a:solidFill>
                  <a:schemeClr val="dk1"/>
                </a:solidFill>
                <a:highlight>
                  <a:srgbClr val="FFFF00"/>
                </a:highlight>
              </a:rPr>
              <a:t>Turtles, Hawk, Deer, Frog, fish, insects, racoon, </a:t>
            </a:r>
            <a:r>
              <a:rPr lang="en" u="sng">
                <a:solidFill>
                  <a:schemeClr val="dk1"/>
                </a:solidFill>
                <a:highlight>
                  <a:srgbClr val="00FF00"/>
                </a:highlight>
              </a:rPr>
              <a:t>trees, and plants</a:t>
            </a:r>
            <a:endParaRPr u="sng">
              <a:solidFill>
                <a:schemeClr val="dk1"/>
              </a:solidFill>
              <a:highlight>
                <a:srgbClr val="00FF00"/>
              </a:highlight>
            </a:endParaRPr>
          </a:p>
          <a:p>
            <a:pPr indent="0" lvl="0" marL="0" rtl="0" algn="l">
              <a:spcBef>
                <a:spcPts val="0"/>
              </a:spcBef>
              <a:spcAft>
                <a:spcPts val="0"/>
              </a:spcAft>
              <a:buClr>
                <a:schemeClr val="dk1"/>
              </a:buClr>
              <a:buSzPts val="1100"/>
              <a:buFont typeface="Arial"/>
              <a:buNone/>
            </a:pPr>
            <a:r>
              <a:t/>
            </a:r>
            <a:endParaRPr u="sng">
              <a:solidFill>
                <a:schemeClr val="dk1"/>
              </a:solidFill>
              <a:highlight>
                <a:srgbClr val="00FF00"/>
              </a:highlight>
            </a:endParaRPr>
          </a:p>
          <a:p>
            <a:pPr indent="0" lvl="0" marL="0" rtl="0" algn="l">
              <a:spcBef>
                <a:spcPts val="0"/>
              </a:spcBef>
              <a:spcAft>
                <a:spcPts val="0"/>
              </a:spcAft>
              <a:buClr>
                <a:schemeClr val="dk1"/>
              </a:buClr>
              <a:buSzPts val="1100"/>
              <a:buFont typeface="Arial"/>
              <a:buNone/>
            </a:pPr>
            <a:r>
              <a:t/>
            </a:r>
            <a:endParaRPr u="sng">
              <a:solidFill>
                <a:schemeClr val="dk1"/>
              </a:solidFill>
              <a:highlight>
                <a:srgbClr val="00FF00"/>
              </a:highlight>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Sun, log, water, ground temperature, and air</a:t>
            </a:r>
            <a:endParaRPr u="sng"/>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9" name="Shape 79"/>
        <p:cNvGrpSpPr/>
        <p:nvPr/>
      </p:nvGrpSpPr>
      <p:grpSpPr>
        <a:xfrm>
          <a:off x="0" y="0"/>
          <a:ext cx="0" cy="0"/>
          <a:chOff x="0" y="0"/>
          <a:chExt cx="0" cy="0"/>
        </a:xfrm>
      </p:grpSpPr>
      <p:sp>
        <p:nvSpPr>
          <p:cNvPr id="80" name="Google Shape;80;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#3</a:t>
            </a:r>
            <a:endParaRPr/>
          </a:p>
          <a:p>
            <a:pPr indent="0" lvl="0" marL="0" rtl="0" algn="l">
              <a:spcBef>
                <a:spcPts val="0"/>
              </a:spcBef>
              <a:spcAft>
                <a:spcPts val="0"/>
              </a:spcAft>
              <a:buNone/>
            </a:pPr>
            <a:r>
              <a:t/>
            </a:r>
            <a:endParaRPr/>
          </a:p>
        </p:txBody>
      </p:sp>
      <p:pic>
        <p:nvPicPr>
          <p:cNvPr id="81" name="Google Shape;81;p17"/>
          <p:cNvPicPr preferRelativeResize="0"/>
          <p:nvPr/>
        </p:nvPicPr>
        <p:blipFill>
          <a:blip r:embed="rId3">
            <a:alphaModFix/>
          </a:blip>
          <a:stretch>
            <a:fillRect/>
          </a:stretch>
        </p:blipFill>
        <p:spPr>
          <a:xfrm>
            <a:off x="152400" y="1170125"/>
            <a:ext cx="4762500" cy="3085775"/>
          </a:xfrm>
          <a:prstGeom prst="rect">
            <a:avLst/>
          </a:prstGeom>
          <a:noFill/>
          <a:ln>
            <a:noFill/>
          </a:ln>
        </p:spPr>
      </p:pic>
      <p:sp>
        <p:nvSpPr>
          <p:cNvPr id="82" name="Google Shape;82;p17"/>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r>
              <a:rPr lang="en" u="sng">
                <a:solidFill>
                  <a:schemeClr val="dk1"/>
                </a:solidFill>
                <a:highlight>
                  <a:srgbClr val="FFFF00"/>
                </a:highlight>
              </a:rPr>
              <a:t>Frog, Tadpoles, Snail, Flies,</a:t>
            </a:r>
            <a:r>
              <a:rPr lang="en" u="sng">
                <a:solidFill>
                  <a:schemeClr val="dk1"/>
                </a:solidFill>
              </a:rPr>
              <a:t> </a:t>
            </a:r>
            <a:r>
              <a:rPr lang="en" u="sng">
                <a:solidFill>
                  <a:schemeClr val="dk1"/>
                </a:solidFill>
                <a:highlight>
                  <a:srgbClr val="00FF00"/>
                </a:highlight>
              </a:rPr>
              <a:t>Water weeds, bushes,  and lillypad.</a:t>
            </a:r>
            <a:endParaRPr u="sng">
              <a:solidFill>
                <a:schemeClr val="dk1"/>
              </a:solidFill>
              <a:highlight>
                <a:srgbClr val="00FF00"/>
              </a:highlight>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Abiotic:Log, Water, Sun, Air, and ground, and temperature.</a:t>
            </a:r>
            <a:endParaRPr u="sng"/>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86" name="Shape 86"/>
        <p:cNvGrpSpPr/>
        <p:nvPr/>
      </p:nvGrpSpPr>
      <p:grpSpPr>
        <a:xfrm>
          <a:off x="0" y="0"/>
          <a:ext cx="0" cy="0"/>
          <a:chOff x="0" y="0"/>
          <a:chExt cx="0" cy="0"/>
        </a:xfrm>
      </p:grpSpPr>
      <p:sp>
        <p:nvSpPr>
          <p:cNvPr id="87" name="Google Shape;87;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#4</a:t>
            </a:r>
            <a:endParaRPr/>
          </a:p>
          <a:p>
            <a:pPr indent="0" lvl="0" marL="0" rtl="0" algn="l">
              <a:spcBef>
                <a:spcPts val="0"/>
              </a:spcBef>
              <a:spcAft>
                <a:spcPts val="0"/>
              </a:spcAft>
              <a:buNone/>
            </a:pPr>
            <a:r>
              <a:t/>
            </a:r>
            <a:endParaRPr/>
          </a:p>
        </p:txBody>
      </p:sp>
      <p:pic>
        <p:nvPicPr>
          <p:cNvPr id="88" name="Google Shape;88;p18"/>
          <p:cNvPicPr preferRelativeResize="0"/>
          <p:nvPr/>
        </p:nvPicPr>
        <p:blipFill>
          <a:blip r:embed="rId3">
            <a:alphaModFix/>
          </a:blip>
          <a:stretch>
            <a:fillRect/>
          </a:stretch>
        </p:blipFill>
        <p:spPr>
          <a:xfrm>
            <a:off x="152400" y="1376900"/>
            <a:ext cx="5327500" cy="3288675"/>
          </a:xfrm>
          <a:prstGeom prst="rect">
            <a:avLst/>
          </a:prstGeom>
          <a:noFill/>
          <a:ln>
            <a:noFill/>
          </a:ln>
        </p:spPr>
      </p:pic>
      <p:sp>
        <p:nvSpPr>
          <p:cNvPr id="89" name="Google Shape;89;p18"/>
          <p:cNvSpPr txBox="1"/>
          <p:nvPr/>
        </p:nvSpPr>
        <p:spPr>
          <a:xfrm>
            <a:off x="57783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r>
              <a:rPr lang="en" u="sng">
                <a:solidFill>
                  <a:schemeClr val="dk1"/>
                </a:solidFill>
                <a:highlight>
                  <a:srgbClr val="FFFF00"/>
                </a:highlight>
              </a:rPr>
              <a:t>Lions, Elephants, Crocodile, Flamingo, Giraffes,</a:t>
            </a:r>
            <a:r>
              <a:rPr lang="en" u="sng">
                <a:solidFill>
                  <a:schemeClr val="dk1"/>
                </a:solidFill>
              </a:rPr>
              <a:t> </a:t>
            </a:r>
            <a:r>
              <a:rPr lang="en" u="sng">
                <a:solidFill>
                  <a:schemeClr val="dk1"/>
                </a:solidFill>
                <a:highlight>
                  <a:srgbClr val="00FF00"/>
                </a:highlight>
              </a:rPr>
              <a:t>Trees, and other plants</a:t>
            </a:r>
            <a:r>
              <a:rPr lang="en" u="sng">
                <a:solidFill>
                  <a:schemeClr val="dk1"/>
                </a:solidFill>
              </a:rPr>
              <a:t>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Ground, Water, Clouds, Sun, Air, temperature, and Mountains</a:t>
            </a:r>
            <a:endParaRPr u="sng"/>
          </a:p>
          <a:p>
            <a:pPr indent="0" lvl="0" marL="0" rtl="0" algn="l">
              <a:spcBef>
                <a:spcPts val="0"/>
              </a:spcBef>
              <a:spcAft>
                <a:spcPts val="0"/>
              </a:spcAft>
              <a:buNone/>
            </a:pPr>
            <a:r>
              <a:t/>
            </a:r>
            <a:endParaRPr u="sng"/>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3" name="Shape 93"/>
        <p:cNvGrpSpPr/>
        <p:nvPr/>
      </p:nvGrpSpPr>
      <p:grpSpPr>
        <a:xfrm>
          <a:off x="0" y="0"/>
          <a:ext cx="0" cy="0"/>
          <a:chOff x="0" y="0"/>
          <a:chExt cx="0" cy="0"/>
        </a:xfrm>
      </p:grpSpPr>
      <p:sp>
        <p:nvSpPr>
          <p:cNvPr id="94" name="Google Shape;94;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#5</a:t>
            </a:r>
            <a:endParaRPr/>
          </a:p>
          <a:p>
            <a:pPr indent="0" lvl="0" marL="0" rtl="0" algn="l">
              <a:spcBef>
                <a:spcPts val="0"/>
              </a:spcBef>
              <a:spcAft>
                <a:spcPts val="0"/>
              </a:spcAft>
              <a:buNone/>
            </a:pPr>
            <a:r>
              <a:t/>
            </a:r>
            <a:endParaRPr/>
          </a:p>
        </p:txBody>
      </p:sp>
      <p:pic>
        <p:nvPicPr>
          <p:cNvPr id="95" name="Google Shape;95;p19"/>
          <p:cNvPicPr preferRelativeResize="0"/>
          <p:nvPr/>
        </p:nvPicPr>
        <p:blipFill>
          <a:blip r:embed="rId3">
            <a:alphaModFix/>
          </a:blip>
          <a:stretch>
            <a:fillRect/>
          </a:stretch>
        </p:blipFill>
        <p:spPr>
          <a:xfrm>
            <a:off x="152400" y="1170125"/>
            <a:ext cx="5400547" cy="3820975"/>
          </a:xfrm>
          <a:prstGeom prst="rect">
            <a:avLst/>
          </a:prstGeom>
          <a:noFill/>
          <a:ln>
            <a:noFill/>
          </a:ln>
        </p:spPr>
      </p:pic>
      <p:sp>
        <p:nvSpPr>
          <p:cNvPr id="96" name="Google Shape;96;p19"/>
          <p:cNvSpPr txBox="1"/>
          <p:nvPr/>
        </p:nvSpPr>
        <p:spPr>
          <a:xfrm>
            <a:off x="5667950" y="1305363"/>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r>
              <a:rPr lang="en" u="sng">
                <a:solidFill>
                  <a:schemeClr val="dk1"/>
                </a:solidFill>
                <a:highlight>
                  <a:srgbClr val="FFFF00"/>
                </a:highlight>
              </a:rPr>
              <a:t>Pigs, Fungi, Turtle, </a:t>
            </a:r>
            <a:r>
              <a:rPr lang="en" u="sng">
                <a:solidFill>
                  <a:schemeClr val="dk1"/>
                </a:solidFill>
                <a:highlight>
                  <a:srgbClr val="FF0000"/>
                </a:highlight>
              </a:rPr>
              <a:t>Fungi, </a:t>
            </a:r>
            <a:r>
              <a:rPr lang="en" u="sng">
                <a:solidFill>
                  <a:schemeClr val="dk1"/>
                </a:solidFill>
                <a:highlight>
                  <a:srgbClr val="FFFF00"/>
                </a:highlight>
              </a:rPr>
              <a:t>Frogs, </a:t>
            </a:r>
            <a:r>
              <a:rPr lang="en" u="sng">
                <a:solidFill>
                  <a:schemeClr val="dk1"/>
                </a:solidFill>
                <a:highlight>
                  <a:srgbClr val="00FF00"/>
                </a:highlight>
              </a:rPr>
              <a:t>Water weed, underwater plants, bushes, Trees, Lily Pads, plants,</a:t>
            </a:r>
            <a:r>
              <a:rPr lang="en" u="sng">
                <a:solidFill>
                  <a:schemeClr val="dk1"/>
                </a:solidFill>
                <a:highlight>
                  <a:srgbClr val="FF0000"/>
                </a:highlight>
              </a:rPr>
              <a:t>Bacteria.</a:t>
            </a:r>
            <a:endParaRPr u="sng">
              <a:solidFill>
                <a:schemeClr val="dk1"/>
              </a:solidFill>
              <a:highlight>
                <a:srgbClr val="FF0000"/>
              </a:highlight>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a:t>
            </a:r>
            <a:r>
              <a:rPr lang="en" u="sng"/>
              <a:t>Sun , Air, Clouds </a:t>
            </a:r>
            <a:r>
              <a:rPr lang="en" u="sng">
                <a:solidFill>
                  <a:schemeClr val="dk1"/>
                </a:solidFill>
              </a:rPr>
              <a:t>Mountains, hills, rocks, water and ground</a:t>
            </a:r>
            <a:endParaRPr u="sng"/>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00" name="Shape 100"/>
        <p:cNvGrpSpPr/>
        <p:nvPr/>
      </p:nvGrpSpPr>
      <p:grpSpPr>
        <a:xfrm>
          <a:off x="0" y="0"/>
          <a:ext cx="0" cy="0"/>
          <a:chOff x="0" y="0"/>
          <a:chExt cx="0" cy="0"/>
        </a:xfrm>
      </p:grpSpPr>
      <p:sp>
        <p:nvSpPr>
          <p:cNvPr id="101" name="Google Shape;101;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#6</a:t>
            </a:r>
            <a:endParaRPr/>
          </a:p>
          <a:p>
            <a:pPr indent="0" lvl="0" marL="0" rtl="0" algn="l">
              <a:spcBef>
                <a:spcPts val="0"/>
              </a:spcBef>
              <a:spcAft>
                <a:spcPts val="0"/>
              </a:spcAft>
              <a:buNone/>
            </a:pPr>
            <a:r>
              <a:t/>
            </a:r>
            <a:endParaRPr/>
          </a:p>
        </p:txBody>
      </p:sp>
      <p:pic>
        <p:nvPicPr>
          <p:cNvPr id="102" name="Google Shape;102;p20"/>
          <p:cNvPicPr preferRelativeResize="0"/>
          <p:nvPr/>
        </p:nvPicPr>
        <p:blipFill>
          <a:blip r:embed="rId3">
            <a:alphaModFix/>
          </a:blip>
          <a:stretch>
            <a:fillRect/>
          </a:stretch>
        </p:blipFill>
        <p:spPr>
          <a:xfrm>
            <a:off x="152400" y="1170125"/>
            <a:ext cx="5048000" cy="3820975"/>
          </a:xfrm>
          <a:prstGeom prst="rect">
            <a:avLst/>
          </a:prstGeom>
          <a:noFill/>
          <a:ln>
            <a:noFill/>
          </a:ln>
        </p:spPr>
      </p:pic>
      <p:sp>
        <p:nvSpPr>
          <p:cNvPr id="103" name="Google Shape;103;p20"/>
          <p:cNvSpPr txBox="1"/>
          <p:nvPr/>
        </p:nvSpPr>
        <p:spPr>
          <a:xfrm>
            <a:off x="5549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r>
              <a:rPr lang="en" u="sng">
                <a:solidFill>
                  <a:schemeClr val="dk1"/>
                </a:solidFill>
                <a:highlight>
                  <a:srgbClr val="FFFF00"/>
                </a:highlight>
              </a:rPr>
              <a:t>Frog, ducklings, dragonflies</a:t>
            </a:r>
            <a:r>
              <a:rPr lang="en" u="sng">
                <a:solidFill>
                  <a:schemeClr val="dk1"/>
                </a:solidFill>
              </a:rPr>
              <a:t>, </a:t>
            </a:r>
            <a:r>
              <a:rPr lang="en" u="sng">
                <a:solidFill>
                  <a:schemeClr val="dk1"/>
                </a:solidFill>
                <a:highlight>
                  <a:srgbClr val="00FF00"/>
                </a:highlight>
              </a:rPr>
              <a:t>bushes, plants, underwater plants, and lilly pads</a:t>
            </a:r>
            <a:endParaRPr u="sng">
              <a:solidFill>
                <a:schemeClr val="dk1"/>
              </a:solidFill>
              <a:highlight>
                <a:srgbClr val="00FF00"/>
              </a:highlight>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Water, Air Grounds, and Rocks, and tempature</a:t>
            </a:r>
            <a:endParaRPr u="sng"/>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07" name="Shape 107"/>
        <p:cNvGrpSpPr/>
        <p:nvPr/>
      </p:nvGrpSpPr>
      <p:grpSpPr>
        <a:xfrm>
          <a:off x="0" y="0"/>
          <a:ext cx="0" cy="0"/>
          <a:chOff x="0" y="0"/>
          <a:chExt cx="0" cy="0"/>
        </a:xfrm>
      </p:grpSpPr>
      <p:sp>
        <p:nvSpPr>
          <p:cNvPr id="108" name="Google Shape;108;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#7</a:t>
            </a:r>
            <a:endParaRPr/>
          </a:p>
          <a:p>
            <a:pPr indent="0" lvl="0" marL="0" rtl="0" algn="l">
              <a:spcBef>
                <a:spcPts val="0"/>
              </a:spcBef>
              <a:spcAft>
                <a:spcPts val="0"/>
              </a:spcAft>
              <a:buNone/>
            </a:pPr>
            <a:r>
              <a:t/>
            </a:r>
            <a:endParaRPr/>
          </a:p>
        </p:txBody>
      </p:sp>
      <p:pic>
        <p:nvPicPr>
          <p:cNvPr id="109" name="Google Shape;109;p21"/>
          <p:cNvPicPr preferRelativeResize="0"/>
          <p:nvPr/>
        </p:nvPicPr>
        <p:blipFill>
          <a:blip r:embed="rId3">
            <a:alphaModFix/>
          </a:blip>
          <a:stretch>
            <a:fillRect/>
          </a:stretch>
        </p:blipFill>
        <p:spPr>
          <a:xfrm>
            <a:off x="152400" y="1170125"/>
            <a:ext cx="5085910" cy="3820975"/>
          </a:xfrm>
          <a:prstGeom prst="rect">
            <a:avLst/>
          </a:prstGeom>
          <a:noFill/>
          <a:ln>
            <a:noFill/>
          </a:ln>
        </p:spPr>
      </p:pic>
      <p:sp>
        <p:nvSpPr>
          <p:cNvPr id="110" name="Google Shape;110;p21"/>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r>
              <a:rPr lang="en" u="sng">
                <a:solidFill>
                  <a:schemeClr val="dk1"/>
                </a:solidFill>
                <a:highlight>
                  <a:srgbClr val="FFFF00"/>
                </a:highlight>
              </a:rPr>
              <a:t>Rabbit, Duck,s Fox, beetle, </a:t>
            </a:r>
            <a:r>
              <a:rPr lang="en" u="sng">
                <a:solidFill>
                  <a:schemeClr val="dk1"/>
                </a:solidFill>
                <a:highlight>
                  <a:srgbClr val="00FF00"/>
                </a:highlight>
              </a:rPr>
              <a:t>water weed, lily pads, trees, bushes</a:t>
            </a:r>
            <a:endParaRPr u="sng">
              <a:solidFill>
                <a:schemeClr val="dk1"/>
              </a:solidFill>
              <a:highlight>
                <a:srgbClr val="00FF00"/>
              </a:highlight>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Air, clouds, water, and rocks, and temperature.</a:t>
            </a:r>
            <a:endParaRPr u="sng"/>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