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Roboto"/>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11" Type="http://schemas.openxmlformats.org/officeDocument/2006/relationships/slide" Target="slides/slide6.xml"/><Relationship Id="rId22" Type="http://schemas.openxmlformats.org/officeDocument/2006/relationships/font" Target="fonts/Roboto-italic.fntdata"/><Relationship Id="rId10" Type="http://schemas.openxmlformats.org/officeDocument/2006/relationships/slide" Target="slides/slide5.xml"/><Relationship Id="rId21" Type="http://schemas.openxmlformats.org/officeDocument/2006/relationships/font" Target="fonts/Roboto-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Roboto-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0fdb89d0a3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10fdb89d0a3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0fdb89d0a3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10fdb89d0a3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0fdb89d0a3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10fdb89d0a3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0fdb89d0a3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10fdb89d0a3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0fdb89d0a3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10fdb89d0a3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9b3795490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9b3795490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10b157c3e1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10b157c3e1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10b157c3e1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10b157c3e1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0fdb89d0a3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10fdb89d0a3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10fdb89d0a3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10fdb89d0a3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0fdb89d0a3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10fdb89d0a3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0fdb89d0a3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10fdb89d0a3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Hard to read -1</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10fdb89d0a3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10fdb89d0a3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50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animalfactguide.com/animal-facts/axolotl/" TargetMode="External"/><Relationship Id="rId4" Type="http://schemas.openxmlformats.org/officeDocument/2006/relationships/hyperlink" Target="https://www.britannica.com/animal/axolotl#:~:text=Axolotls%20prey%20on%20a%20variety,six%20years%20in%20the%20wild." TargetMode="External"/><Relationship Id="rId5" Type="http://schemas.openxmlformats.org/officeDocument/2006/relationships/hyperlink" Target="https://axolotlnerd.com/adult-axolotl-weigh/" TargetMode="External"/><Relationship Id="rId6" Type="http://schemas.openxmlformats.org/officeDocument/2006/relationships/hyperlink" Target="https://axolotlnerd.com/adult-axolotl-weigh/" TargetMode="External"/><Relationship Id="rId7" Type="http://schemas.openxmlformats.org/officeDocument/2006/relationships/hyperlink" Target="https://axolotlnerd.com/adult-axolotl-weigh/"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80000"/>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Creature Project</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rPr>
              <a:t>By Aidan Berg</a:t>
            </a:r>
            <a:endParaRPr>
              <a:solidFill>
                <a:schemeClr val="dk1"/>
              </a:solidFill>
            </a:endParaRPr>
          </a:p>
          <a:p>
            <a:pPr indent="0" lvl="0" marL="0" rtl="0" algn="ctr">
              <a:spcBef>
                <a:spcPts val="0"/>
              </a:spcBef>
              <a:spcAft>
                <a:spcPts val="0"/>
              </a:spcAft>
              <a:buNone/>
            </a:pPr>
            <a:r>
              <a:rPr lang="en">
                <a:solidFill>
                  <a:schemeClr val="dk1"/>
                </a:solidFill>
              </a:rPr>
              <a:t>My creature is an Axolotl</a:t>
            </a:r>
            <a:endParaRPr>
              <a:solidFill>
                <a:schemeClr val="dk1"/>
              </a:solidFill>
            </a:endParaRPr>
          </a:p>
        </p:txBody>
      </p:sp>
      <p:pic>
        <p:nvPicPr>
          <p:cNvPr id="56" name="Google Shape;56;p13"/>
          <p:cNvPicPr preferRelativeResize="0"/>
          <p:nvPr/>
        </p:nvPicPr>
        <p:blipFill>
          <a:blip r:embed="rId3">
            <a:alphaModFix/>
          </a:blip>
          <a:stretch>
            <a:fillRect/>
          </a:stretch>
        </p:blipFill>
        <p:spPr>
          <a:xfrm>
            <a:off x="468000" y="3626725"/>
            <a:ext cx="1993850" cy="1329226"/>
          </a:xfrm>
          <a:prstGeom prst="rect">
            <a:avLst/>
          </a:prstGeom>
          <a:noFill/>
          <a:ln>
            <a:noFill/>
          </a:ln>
        </p:spPr>
      </p:pic>
    </p:spTree>
  </p:cSld>
  <p:clrMapOvr>
    <a:masterClrMapping/>
  </p:clrMapOvr>
  <mc:AlternateContent>
    <mc:Choice Requires="p14">
      <p:transition spd="slow" p14:dur="2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mph" presetID="8" presetSubtype="0">
                                  <p:stCondLst>
                                    <p:cond delay="0"/>
                                  </p:stCondLst>
                                  <p:childTnLst>
                                    <p:animRot by="-21600000">
                                      <p:cBhvr>
                                        <p:cTn dur="1000" fill="hold"/>
                                        <p:tgtEl>
                                          <p:spTgt spid="56"/>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00FF"/>
        </a:solidFill>
      </p:bgPr>
    </p:bg>
    <p:spTree>
      <p:nvGrpSpPr>
        <p:cNvPr id="116" name="Shape 116"/>
        <p:cNvGrpSpPr/>
        <p:nvPr/>
      </p:nvGrpSpPr>
      <p:grpSpPr>
        <a:xfrm>
          <a:off x="0" y="0"/>
          <a:ext cx="0" cy="0"/>
          <a:chOff x="0" y="0"/>
          <a:chExt cx="0" cy="0"/>
        </a:xfrm>
      </p:grpSpPr>
      <p:sp>
        <p:nvSpPr>
          <p:cNvPr id="117" name="Google Shape;117;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does the Axolotl look like and how big is it?</a:t>
            </a:r>
            <a:endParaRPr/>
          </a:p>
        </p:txBody>
      </p:sp>
      <p:sp>
        <p:nvSpPr>
          <p:cNvPr id="118" name="Google Shape;118;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000">
                <a:solidFill>
                  <a:srgbClr val="000000"/>
                </a:solidFill>
              </a:rPr>
              <a:t>The Axolotl looks like a small reptilian fish with legs and a long tail and little frilly gills on its head.The Adult Axolotl can reach of too 12 inches tall and 10.5 ounces in size.</a:t>
            </a:r>
            <a:endParaRPr sz="2000">
              <a:solidFill>
                <a:srgbClr val="000000"/>
              </a:solidFill>
            </a:endParaRPr>
          </a:p>
        </p:txBody>
      </p:sp>
      <p:pic>
        <p:nvPicPr>
          <p:cNvPr id="119" name="Google Shape;119;p22"/>
          <p:cNvPicPr preferRelativeResize="0"/>
          <p:nvPr/>
        </p:nvPicPr>
        <p:blipFill>
          <a:blip r:embed="rId3">
            <a:alphaModFix/>
          </a:blip>
          <a:stretch>
            <a:fillRect/>
          </a:stretch>
        </p:blipFill>
        <p:spPr>
          <a:xfrm>
            <a:off x="4207226" y="2650801"/>
            <a:ext cx="2966925" cy="2225200"/>
          </a:xfrm>
          <a:prstGeom prst="rect">
            <a:avLst/>
          </a:prstGeom>
          <a:noFill/>
          <a:ln>
            <a:noFill/>
          </a:ln>
        </p:spPr>
      </p:pic>
    </p:spTree>
  </p:cSld>
  <p:clrMapOvr>
    <a:masterClrMapping/>
  </p:clrMapOvr>
  <mc:AlternateContent>
    <mc:Choice Requires="p14">
      <p:transition spd="slow" p14:dur="4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xit" presetID="2" presetSubtype="4">
                                  <p:stCondLst>
                                    <p:cond delay="0"/>
                                  </p:stCondLst>
                                  <p:childTnLst>
                                    <p:anim calcmode="lin" valueType="num">
                                      <p:cBhvr additive="base">
                                        <p:cTn dur="1000"/>
                                        <p:tgtEl>
                                          <p:spTgt spid="119"/>
                                        </p:tgtEl>
                                        <p:attrNameLst>
                                          <p:attrName>ppt_y</p:attrName>
                                        </p:attrNameLst>
                                      </p:cBhvr>
                                      <p:tavLst>
                                        <p:tav fmla="" tm="0">
                                          <p:val>
                                            <p:strVal val="#ppt_y"/>
                                          </p:val>
                                        </p:tav>
                                        <p:tav fmla="" tm="100000">
                                          <p:val>
                                            <p:strVal val="#ppt_y+1"/>
                                          </p:val>
                                        </p:tav>
                                      </p:tavLst>
                                    </p:anim>
                                    <p:set>
                                      <p:cBhvr>
                                        <p:cTn dur="1" fill="hold">
                                          <p:stCondLst>
                                            <p:cond delay="1000"/>
                                          </p:stCondLst>
                                        </p:cTn>
                                        <p:tgtEl>
                                          <p:spTgt spid="11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41B47"/>
        </a:solidFill>
      </p:bgPr>
    </p:bg>
    <p:spTree>
      <p:nvGrpSpPr>
        <p:cNvPr id="123" name="Shape 123"/>
        <p:cNvGrpSpPr/>
        <p:nvPr/>
      </p:nvGrpSpPr>
      <p:grpSpPr>
        <a:xfrm>
          <a:off x="0" y="0"/>
          <a:ext cx="0" cy="0"/>
          <a:chOff x="0" y="0"/>
          <a:chExt cx="0" cy="0"/>
        </a:xfrm>
      </p:grpSpPr>
      <p:sp>
        <p:nvSpPr>
          <p:cNvPr id="124" name="Google Shape;124;p23"/>
          <p:cNvSpPr txBox="1"/>
          <p:nvPr>
            <p:ph type="title"/>
          </p:nvPr>
        </p:nvSpPr>
        <p:spPr>
          <a:xfrm>
            <a:off x="384675" y="1288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Are the male and female Axolotl the same in size and weight?</a:t>
            </a:r>
            <a:endParaRPr/>
          </a:p>
        </p:txBody>
      </p:sp>
      <p:sp>
        <p:nvSpPr>
          <p:cNvPr id="125" name="Google Shape;125;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000">
                <a:solidFill>
                  <a:schemeClr val="dk1"/>
                </a:solidFill>
              </a:rPr>
              <a:t>The male Axolotl is the smaller gender coming in at 12 inches and 10.5 ounces. The female Axolotl is the bigger gender and comes in at about 18 inches and 14 ounces.</a:t>
            </a:r>
            <a:endParaRPr sz="2000">
              <a:solidFill>
                <a:schemeClr val="dk1"/>
              </a:solidFill>
            </a:endParaRPr>
          </a:p>
        </p:txBody>
      </p:sp>
      <p:pic>
        <p:nvPicPr>
          <p:cNvPr id="126" name="Google Shape;126;p23"/>
          <p:cNvPicPr preferRelativeResize="0"/>
          <p:nvPr/>
        </p:nvPicPr>
        <p:blipFill>
          <a:blip r:embed="rId3">
            <a:alphaModFix/>
          </a:blip>
          <a:stretch>
            <a:fillRect/>
          </a:stretch>
        </p:blipFill>
        <p:spPr>
          <a:xfrm>
            <a:off x="845918" y="2871350"/>
            <a:ext cx="1896300" cy="1478175"/>
          </a:xfrm>
          <a:prstGeom prst="rect">
            <a:avLst/>
          </a:prstGeom>
          <a:noFill/>
          <a:ln>
            <a:noFill/>
          </a:ln>
        </p:spPr>
      </p:pic>
    </p:spTree>
  </p:cSld>
  <p:clrMapOvr>
    <a:masterClrMapping/>
  </p:clrMapOvr>
  <mc:AlternateContent>
    <mc:Choice Requires="p14">
      <p:transition spd="slow" p14:dur="350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xit" presetID="2" presetSubtype="1">
                                  <p:stCondLst>
                                    <p:cond delay="0"/>
                                  </p:stCondLst>
                                  <p:childTnLst>
                                    <p:anim calcmode="lin" valueType="num">
                                      <p:cBhvr additive="base">
                                        <p:cTn dur="1000"/>
                                        <p:tgtEl>
                                          <p:spTgt spid="126"/>
                                        </p:tgtEl>
                                        <p:attrNameLst>
                                          <p:attrName>ppt_y</p:attrName>
                                        </p:attrNameLst>
                                      </p:cBhvr>
                                      <p:tavLst>
                                        <p:tav fmla="" tm="0">
                                          <p:val>
                                            <p:strVal val="#ppt_y"/>
                                          </p:val>
                                        </p:tav>
                                        <p:tav fmla="" tm="100000">
                                          <p:val>
                                            <p:strVal val="#ppt_y-1"/>
                                          </p:val>
                                        </p:tav>
                                      </p:tavLst>
                                    </p:anim>
                                    <p:set>
                                      <p:cBhvr>
                                        <p:cTn dur="1" fill="hold">
                                          <p:stCondLst>
                                            <p:cond delay="1000"/>
                                          </p:stCondLst>
                                        </p:cTn>
                                        <p:tgtEl>
                                          <p:spTgt spid="12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83F04"/>
        </a:solidFill>
      </p:bgPr>
    </p:bg>
    <p:spTree>
      <p:nvGrpSpPr>
        <p:cNvPr id="130" name="Shape 130"/>
        <p:cNvGrpSpPr/>
        <p:nvPr/>
      </p:nvGrpSpPr>
      <p:grpSpPr>
        <a:xfrm>
          <a:off x="0" y="0"/>
          <a:ext cx="0" cy="0"/>
          <a:chOff x="0" y="0"/>
          <a:chExt cx="0" cy="0"/>
        </a:xfrm>
      </p:grpSpPr>
      <p:sp>
        <p:nvSpPr>
          <p:cNvPr id="131" name="Google Shape;131;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the </a:t>
            </a:r>
            <a:r>
              <a:rPr lang="en"/>
              <a:t>lifespan</a:t>
            </a:r>
            <a:r>
              <a:rPr lang="en"/>
              <a:t> of the Axolotl?</a:t>
            </a:r>
            <a:endParaRPr/>
          </a:p>
        </p:txBody>
      </p:sp>
      <p:sp>
        <p:nvSpPr>
          <p:cNvPr id="132" name="Google Shape;132;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chemeClr val="dk1"/>
                </a:solidFill>
              </a:rPr>
              <a:t>The lifespan of the axolotl can very from 5-6 years in the wild if well fed. </a:t>
            </a:r>
            <a:r>
              <a:rPr lang="en">
                <a:solidFill>
                  <a:schemeClr val="dk1"/>
                </a:solidFill>
              </a:rPr>
              <a:t>Whereas,</a:t>
            </a:r>
            <a:r>
              <a:rPr lang="en">
                <a:solidFill>
                  <a:schemeClr val="dk1"/>
                </a:solidFill>
              </a:rPr>
              <a:t> in a home they can </a:t>
            </a:r>
            <a:r>
              <a:rPr lang="en">
                <a:solidFill>
                  <a:schemeClr val="dk1"/>
                </a:solidFill>
              </a:rPr>
              <a:t>live up to 7 years.</a:t>
            </a:r>
            <a:endParaRPr sz="2000">
              <a:solidFill>
                <a:schemeClr val="dk1"/>
              </a:solidFill>
            </a:endParaRPr>
          </a:p>
        </p:txBody>
      </p:sp>
      <p:pic>
        <p:nvPicPr>
          <p:cNvPr id="133" name="Google Shape;133;p24"/>
          <p:cNvPicPr preferRelativeResize="0"/>
          <p:nvPr/>
        </p:nvPicPr>
        <p:blipFill>
          <a:blip r:embed="rId3">
            <a:alphaModFix/>
          </a:blip>
          <a:stretch>
            <a:fillRect/>
          </a:stretch>
        </p:blipFill>
        <p:spPr>
          <a:xfrm>
            <a:off x="311700" y="2177400"/>
            <a:ext cx="3755050" cy="2966099"/>
          </a:xfrm>
          <a:prstGeom prst="rect">
            <a:avLst/>
          </a:prstGeom>
          <a:noFill/>
          <a:ln>
            <a:noFill/>
          </a:ln>
        </p:spPr>
      </p:pic>
    </p:spTree>
  </p:cSld>
  <p:clrMapOvr>
    <a:masterClrMapping/>
  </p:clrMapOvr>
  <mc:AlternateContent>
    <mc:Choice Requires="p14">
      <p:transition spd="slow" p14:dur="2800">
        <p:push dir="r"/>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133"/>
                                        </p:tgtEl>
                                        <p:attrNameLst>
                                          <p:attrName>style.visibility</p:attrName>
                                        </p:attrNameLst>
                                      </p:cBhvr>
                                      <p:to>
                                        <p:strVal val="visible"/>
                                      </p:to>
                                    </p:set>
                                    <p:anim calcmode="lin" valueType="num">
                                      <p:cBhvr additive="base">
                                        <p:cTn dur="1000"/>
                                        <p:tgtEl>
                                          <p:spTgt spid="133"/>
                                        </p:tgtEl>
                                        <p:attrNameLst>
                                          <p:attrName>ppt_w</p:attrName>
                                        </p:attrNameLst>
                                      </p:cBhvr>
                                      <p:tavLst>
                                        <p:tav fmla="" tm="0">
                                          <p:val>
                                            <p:strVal val="0"/>
                                          </p:val>
                                        </p:tav>
                                        <p:tav fmla="" tm="100000">
                                          <p:val>
                                            <p:strVal val="#ppt_w"/>
                                          </p:val>
                                        </p:tav>
                                      </p:tavLst>
                                    </p:anim>
                                    <p:anim calcmode="lin" valueType="num">
                                      <p:cBhvr additive="base">
                                        <p:cTn dur="1000"/>
                                        <p:tgtEl>
                                          <p:spTgt spid="13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137" name="Shape 137"/>
        <p:cNvGrpSpPr/>
        <p:nvPr/>
      </p:nvGrpSpPr>
      <p:grpSpPr>
        <a:xfrm>
          <a:off x="0" y="0"/>
          <a:ext cx="0" cy="0"/>
          <a:chOff x="0" y="0"/>
          <a:chExt cx="0" cy="0"/>
        </a:xfrm>
      </p:grpSpPr>
      <p:sp>
        <p:nvSpPr>
          <p:cNvPr id="138" name="Google Shape;138;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8 Fun Facts About The Axolotl</a:t>
            </a:r>
            <a:endParaRPr/>
          </a:p>
        </p:txBody>
      </p:sp>
      <p:sp>
        <p:nvSpPr>
          <p:cNvPr id="139" name="Google Shape;139;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lang="en">
                <a:solidFill>
                  <a:schemeClr val="dk1"/>
                </a:solidFill>
              </a:rPr>
              <a:t>It has the name “Mexican Walking Fish” because of it similarity to a fish and it has legs.</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Axolotls grow lungs and occasionally breath from the surface.</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Axolotls look like their always smiling because of there mouth formation.</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The Axolotl creature is almost extinct.</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The Axolotl can lay from 300 to 1000 eggs!</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Axolotl Eggs hatch within 2 weeks from being laid.</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The axolotl can be found in only that place in the wild and it's called Lake Xochimilco.</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The Axolotl can regrow its organs if necessary.</a:t>
            </a:r>
            <a:endParaRPr>
              <a:solidFill>
                <a:schemeClr val="dk1"/>
              </a:solidFill>
            </a:endParaRPr>
          </a:p>
        </p:txBody>
      </p:sp>
      <p:pic>
        <p:nvPicPr>
          <p:cNvPr id="140" name="Google Shape;140;p25"/>
          <p:cNvPicPr preferRelativeResize="0"/>
          <p:nvPr/>
        </p:nvPicPr>
        <p:blipFill>
          <a:blip r:embed="rId3">
            <a:alphaModFix/>
          </a:blip>
          <a:stretch>
            <a:fillRect/>
          </a:stretch>
        </p:blipFill>
        <p:spPr>
          <a:xfrm>
            <a:off x="5927375" y="3906547"/>
            <a:ext cx="2146550" cy="1081325"/>
          </a:xfrm>
          <a:prstGeom prst="rect">
            <a:avLst/>
          </a:prstGeom>
          <a:noFill/>
          <a:ln>
            <a:noFill/>
          </a:ln>
        </p:spPr>
      </p:pic>
    </p:spTree>
  </p:cSld>
  <p:clrMapOvr>
    <a:masterClrMapping/>
  </p:clrMapOvr>
  <mc:AlternateContent>
    <mc:Choice Requires="p14">
      <p:transition spd="slow" p14:dur="5000">
        <p14:flip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xit" presetID="23" presetSubtype="32">
                                  <p:stCondLst>
                                    <p:cond delay="0"/>
                                  </p:stCondLst>
                                  <p:childTnLst>
                                    <p:anim calcmode="lin" valueType="num">
                                      <p:cBhvr additive="base">
                                        <p:cTn dur="1000"/>
                                        <p:tgtEl>
                                          <p:spTgt spid="140"/>
                                        </p:tgtEl>
                                        <p:attrNameLst>
                                          <p:attrName>ppt_w</p:attrName>
                                        </p:attrNameLst>
                                      </p:cBhvr>
                                      <p:tavLst>
                                        <p:tav fmla="" tm="0">
                                          <p:val>
                                            <p:strVal val="#ppt_w"/>
                                          </p:val>
                                        </p:tav>
                                        <p:tav fmla="" tm="100000">
                                          <p:val>
                                            <p:strVal val="0"/>
                                          </p:val>
                                        </p:tav>
                                      </p:tavLst>
                                    </p:anim>
                                    <p:anim calcmode="lin" valueType="num">
                                      <p:cBhvr additive="base">
                                        <p:cTn dur="1000"/>
                                        <p:tgtEl>
                                          <p:spTgt spid="140"/>
                                        </p:tgtEl>
                                        <p:attrNameLst>
                                          <p:attrName>ppt_h</p:attrName>
                                        </p:attrNameLst>
                                      </p:cBhvr>
                                      <p:tavLst>
                                        <p:tav fmla="" tm="0">
                                          <p:val>
                                            <p:strVal val="#ppt_h"/>
                                          </p:val>
                                        </p:tav>
                                        <p:tav fmla="" tm="100000">
                                          <p:val>
                                            <p:strVal val="0"/>
                                          </p:val>
                                        </p:tav>
                                      </p:tavLst>
                                    </p:anim>
                                    <p:set>
                                      <p:cBhvr>
                                        <p:cTn dur="1" fill="hold">
                                          <p:stCondLst>
                                            <p:cond delay="1000"/>
                                          </p:stCondLst>
                                        </p:cTn>
                                        <p:tgtEl>
                                          <p:spTgt spid="14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44" name="Shape 144"/>
        <p:cNvGrpSpPr/>
        <p:nvPr/>
      </p:nvGrpSpPr>
      <p:grpSpPr>
        <a:xfrm>
          <a:off x="0" y="0"/>
          <a:ext cx="0" cy="0"/>
          <a:chOff x="0" y="0"/>
          <a:chExt cx="0" cy="0"/>
        </a:xfrm>
      </p:grpSpPr>
      <p:sp>
        <p:nvSpPr>
          <p:cNvPr id="145" name="Google Shape;145;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Sources</a:t>
            </a:r>
            <a:endParaRPr/>
          </a:p>
        </p:txBody>
      </p:sp>
      <p:sp>
        <p:nvSpPr>
          <p:cNvPr id="146" name="Google Shape;146;p26"/>
          <p:cNvSpPr txBox="1"/>
          <p:nvPr>
            <p:ph idx="1" type="body"/>
          </p:nvPr>
        </p:nvSpPr>
        <p:spPr>
          <a:xfrm>
            <a:off x="311700" y="114030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https://animalfactguide.com/animal-facts/axolotl/</a:t>
            </a:r>
            <a:endParaRPr/>
          </a:p>
          <a:p>
            <a:pPr indent="0" lvl="0" marL="0" rtl="0" algn="l">
              <a:spcBef>
                <a:spcPts val="1600"/>
              </a:spcBef>
              <a:spcAft>
                <a:spcPts val="0"/>
              </a:spcAft>
              <a:buNone/>
            </a:pPr>
            <a:r>
              <a:rPr lang="en" sz="1500">
                <a:solidFill>
                  <a:schemeClr val="dk1"/>
                </a:solidFill>
                <a:uFill>
                  <a:noFill/>
                </a:uFill>
                <a:latin typeface="Roboto"/>
                <a:ea typeface="Roboto"/>
                <a:cs typeface="Roboto"/>
                <a:sym typeface="Roboto"/>
                <a:hlinkClick r:id="rId4">
                  <a:extLst>
                    <a:ext uri="{A12FA001-AC4F-418D-AE19-62706E023703}">
                      <ahyp:hlinkClr val="tx"/>
                    </a:ext>
                  </a:extLst>
                </a:hlinkClick>
              </a:rPr>
              <a:t>axolotl | Description, Diet, Habitat, &amp; Lifespan | Britanni</a:t>
            </a:r>
            <a:endParaRPr sz="1500" u="sng">
              <a:solidFill>
                <a:srgbClr val="8AB4F8"/>
              </a:solidFill>
              <a:highlight>
                <a:srgbClr val="202124"/>
              </a:highlight>
              <a:latin typeface="Roboto"/>
              <a:ea typeface="Roboto"/>
              <a:cs typeface="Roboto"/>
              <a:sym typeface="Roboto"/>
              <a:hlinkClick r:id="rId5">
                <a:extLst>
                  <a:ext uri="{A12FA001-AC4F-418D-AE19-62706E023703}">
                    <ahyp:hlinkClr val="tx"/>
                  </a:ext>
                </a:extLst>
              </a:hlinkClick>
            </a:endParaRPr>
          </a:p>
          <a:p>
            <a:pPr indent="0" lvl="0" marL="0" rtl="0" algn="l">
              <a:spcBef>
                <a:spcPts val="1600"/>
              </a:spcBef>
              <a:spcAft>
                <a:spcPts val="0"/>
              </a:spcAft>
              <a:buClr>
                <a:schemeClr val="dk1"/>
              </a:buClr>
              <a:buSzPts val="1100"/>
              <a:buFont typeface="Arial"/>
              <a:buNone/>
            </a:pPr>
            <a:r>
              <a:rPr lang="en" sz="1750" u="sng">
                <a:solidFill>
                  <a:srgbClr val="BDC1C6"/>
                </a:solidFill>
                <a:highlight>
                  <a:srgbClr val="202124"/>
                </a:highlight>
                <a:latin typeface="Roboto"/>
                <a:ea typeface="Roboto"/>
                <a:cs typeface="Roboto"/>
                <a:sym typeface="Roboto"/>
                <a:hlinkClick r:id="rId6">
                  <a:extLst>
                    <a:ext uri="{A12FA001-AC4F-418D-AE19-62706E023703}">
                      <ahyp:hlinkClr val="tx"/>
                    </a:ext>
                  </a:extLst>
                </a:hlinkClick>
              </a:rPr>
              <a:t>https://axolotlnerd.com</a:t>
            </a:r>
            <a:endParaRPr sz="1750" u="sng">
              <a:solidFill>
                <a:srgbClr val="BDC1C6"/>
              </a:solidFill>
              <a:highlight>
                <a:srgbClr val="202124"/>
              </a:highlight>
              <a:latin typeface="Roboto"/>
              <a:ea typeface="Roboto"/>
              <a:cs typeface="Roboto"/>
              <a:sym typeface="Roboto"/>
              <a:hlinkClick r:id="rId7">
                <a:extLst>
                  <a:ext uri="{A12FA001-AC4F-418D-AE19-62706E023703}">
                    <ahyp:hlinkClr val="tx"/>
                  </a:ext>
                </a:extLst>
              </a:hlinkClick>
            </a:endParaRPr>
          </a:p>
          <a:p>
            <a:pPr indent="0" lvl="0" marL="0" rtl="0" algn="l">
              <a:spcBef>
                <a:spcPts val="160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0000"/>
        </a:solidFill>
      </p:bgPr>
    </p:bg>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History of the Axolotl</a:t>
            </a:r>
            <a:endParaRPr/>
          </a:p>
        </p:txBody>
      </p:sp>
      <p:sp>
        <p:nvSpPr>
          <p:cNvPr id="62" name="Google Shape;62;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When the aztecs settled in mexico the found the axolotl.</a:t>
            </a:r>
            <a:endParaRPr>
              <a:solidFill>
                <a:srgbClr val="000000"/>
              </a:solidFill>
            </a:endParaRPr>
          </a:p>
          <a:p>
            <a:pPr indent="0" lvl="0" marL="0" rtl="0" algn="l">
              <a:spcBef>
                <a:spcPts val="1600"/>
              </a:spcBef>
              <a:spcAft>
                <a:spcPts val="0"/>
              </a:spcAft>
              <a:buNone/>
            </a:pPr>
            <a:r>
              <a:rPr lang="en">
                <a:solidFill>
                  <a:srgbClr val="000000"/>
                </a:solidFill>
              </a:rPr>
              <a:t>They named it Axolotl </a:t>
            </a:r>
            <a:r>
              <a:rPr lang="en">
                <a:solidFill>
                  <a:schemeClr val="dk1"/>
                </a:solidFill>
                <a:latin typeface="Roboto"/>
                <a:ea typeface="Roboto"/>
                <a:cs typeface="Roboto"/>
                <a:sym typeface="Roboto"/>
              </a:rPr>
              <a:t>after Xolotl, their god of fire and lightning.</a:t>
            </a:r>
            <a:endParaRPr>
              <a:solidFill>
                <a:schemeClr val="dk1"/>
              </a:solidFill>
              <a:latin typeface="Roboto"/>
              <a:ea typeface="Roboto"/>
              <a:cs typeface="Roboto"/>
              <a:sym typeface="Roboto"/>
            </a:endParaRPr>
          </a:p>
          <a:p>
            <a:pPr indent="0" lvl="0" marL="0" rtl="0" algn="l">
              <a:spcBef>
                <a:spcPts val="1600"/>
              </a:spcBef>
              <a:spcAft>
                <a:spcPts val="1600"/>
              </a:spcAft>
              <a:buNone/>
            </a:pPr>
            <a:r>
              <a:rPr lang="en">
                <a:solidFill>
                  <a:schemeClr val="dk1"/>
                </a:solidFill>
                <a:latin typeface="Roboto"/>
                <a:ea typeface="Roboto"/>
                <a:cs typeface="Roboto"/>
                <a:sym typeface="Roboto"/>
              </a:rPr>
              <a:t>It was found in the 13th century.</a:t>
            </a:r>
            <a:endParaRPr>
              <a:solidFill>
                <a:schemeClr val="dk1"/>
              </a:solidFill>
              <a:latin typeface="Roboto"/>
              <a:ea typeface="Roboto"/>
              <a:cs typeface="Roboto"/>
              <a:sym typeface="Roboto"/>
            </a:endParaRPr>
          </a:p>
        </p:txBody>
      </p:sp>
      <p:pic>
        <p:nvPicPr>
          <p:cNvPr id="63" name="Google Shape;63;p14"/>
          <p:cNvPicPr preferRelativeResize="0"/>
          <p:nvPr/>
        </p:nvPicPr>
        <p:blipFill>
          <a:blip r:embed="rId3">
            <a:alphaModFix/>
          </a:blip>
          <a:stretch>
            <a:fillRect/>
          </a:stretch>
        </p:blipFill>
        <p:spPr>
          <a:xfrm>
            <a:off x="4103075" y="2012475"/>
            <a:ext cx="2838374" cy="3030774"/>
          </a:xfrm>
          <a:prstGeom prst="rect">
            <a:avLst/>
          </a:prstGeom>
          <a:noFill/>
          <a:ln>
            <a:noFill/>
          </a:ln>
        </p:spPr>
      </p:pic>
    </p:spTree>
  </p:cSld>
  <p:clrMapOvr>
    <a:masterClrMapping/>
  </p:clrMapOvr>
  <mc:AlternateContent>
    <mc:Choice Requires="p14">
      <p:transition spd="slow" p14:dur="4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63"/>
                                        </p:tgtEl>
                                        <p:attrNameLst>
                                          <p:attrName>style.visibility</p:attrName>
                                        </p:attrNameLst>
                                      </p:cBhvr>
                                      <p:to>
                                        <p:strVal val="visible"/>
                                      </p:to>
                                    </p:set>
                                    <p:anim calcmode="lin" valueType="num">
                                      <p:cBhvr additive="base">
                                        <p:cTn dur="1000"/>
                                        <p:tgtEl>
                                          <p:spTgt spid="63"/>
                                        </p:tgtEl>
                                        <p:attrNameLst>
                                          <p:attrName>ppt_w</p:attrName>
                                        </p:attrNameLst>
                                      </p:cBhvr>
                                      <p:tavLst>
                                        <p:tav fmla="" tm="0">
                                          <p:val>
                                            <p:strVal val="0"/>
                                          </p:val>
                                        </p:tav>
                                        <p:tav fmla="" tm="100000">
                                          <p:val>
                                            <p:strVal val="#ppt_w"/>
                                          </p:val>
                                        </p:tav>
                                      </p:tavLst>
                                    </p:anim>
                                    <p:anim calcmode="lin" valueType="num">
                                      <p:cBhvr additive="base">
                                        <p:cTn dur="1000"/>
                                        <p:tgtEl>
                                          <p:spTgt spid="6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9900"/>
        </a:solidFill>
      </p:bgPr>
    </p:bg>
    <p:spTree>
      <p:nvGrpSpPr>
        <p:cNvPr id="67" name="Shape 67"/>
        <p:cNvGrpSpPr/>
        <p:nvPr/>
      </p:nvGrpSpPr>
      <p:grpSpPr>
        <a:xfrm>
          <a:off x="0" y="0"/>
          <a:ext cx="0" cy="0"/>
          <a:chOff x="0" y="0"/>
          <a:chExt cx="0" cy="0"/>
        </a:xfrm>
      </p:grpSpPr>
      <p:sp>
        <p:nvSpPr>
          <p:cNvPr id="68" name="Google Shape;68;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ecosystem that an Axolotl comes from.</a:t>
            </a:r>
            <a:endParaRPr/>
          </a:p>
        </p:txBody>
      </p:sp>
      <p:sp>
        <p:nvSpPr>
          <p:cNvPr id="69" name="Google Shape;69;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Roboto"/>
                <a:ea typeface="Roboto"/>
                <a:cs typeface="Roboto"/>
                <a:sym typeface="Roboto"/>
              </a:rPr>
              <a:t>The Axolotl lives in the swampy </a:t>
            </a:r>
            <a:r>
              <a:rPr lang="en">
                <a:solidFill>
                  <a:schemeClr val="dk1"/>
                </a:solidFill>
                <a:latin typeface="Roboto"/>
                <a:ea typeface="Roboto"/>
                <a:cs typeface="Roboto"/>
                <a:sym typeface="Roboto"/>
              </a:rPr>
              <a:t>remnants</a:t>
            </a:r>
            <a:r>
              <a:rPr lang="en">
                <a:solidFill>
                  <a:schemeClr val="dk1"/>
                </a:solidFill>
                <a:latin typeface="Roboto"/>
                <a:ea typeface="Roboto"/>
                <a:cs typeface="Roboto"/>
                <a:sym typeface="Roboto"/>
              </a:rPr>
              <a:t> of </a:t>
            </a:r>
            <a:r>
              <a:rPr lang="en">
                <a:solidFill>
                  <a:schemeClr val="dk1"/>
                </a:solidFill>
                <a:latin typeface="Roboto"/>
                <a:ea typeface="Roboto"/>
                <a:cs typeface="Roboto"/>
                <a:sym typeface="Roboto"/>
              </a:rPr>
              <a:t>Lake Xochimilco</a:t>
            </a:r>
            <a:r>
              <a:rPr lang="en">
                <a:solidFill>
                  <a:schemeClr val="dk1"/>
                </a:solidFill>
                <a:latin typeface="Roboto"/>
                <a:ea typeface="Roboto"/>
                <a:cs typeface="Roboto"/>
                <a:sym typeface="Roboto"/>
              </a:rPr>
              <a:t>.</a:t>
            </a:r>
            <a:endParaRPr>
              <a:solidFill>
                <a:schemeClr val="dk1"/>
              </a:solidFill>
              <a:latin typeface="Roboto"/>
              <a:ea typeface="Roboto"/>
              <a:cs typeface="Roboto"/>
              <a:sym typeface="Roboto"/>
            </a:endParaRPr>
          </a:p>
          <a:p>
            <a:pPr indent="0" lvl="0" marL="0" rtl="0" algn="l">
              <a:spcBef>
                <a:spcPts val="1600"/>
              </a:spcBef>
              <a:spcAft>
                <a:spcPts val="0"/>
              </a:spcAft>
              <a:buNone/>
            </a:pPr>
            <a:r>
              <a:rPr lang="en">
                <a:solidFill>
                  <a:schemeClr val="dk1"/>
                </a:solidFill>
                <a:latin typeface="Roboto"/>
                <a:ea typeface="Roboto"/>
                <a:cs typeface="Roboto"/>
                <a:sym typeface="Roboto"/>
              </a:rPr>
              <a:t>The Axolotl also lives in canals leading to the southern edge of Mexico City.</a:t>
            </a:r>
            <a:endParaRPr>
              <a:solidFill>
                <a:schemeClr val="dk1"/>
              </a:solidFill>
              <a:latin typeface="Roboto"/>
              <a:ea typeface="Roboto"/>
              <a:cs typeface="Roboto"/>
              <a:sym typeface="Roboto"/>
            </a:endParaRPr>
          </a:p>
          <a:p>
            <a:pPr indent="0" lvl="0" marL="0" rtl="0" algn="l">
              <a:spcBef>
                <a:spcPts val="1600"/>
              </a:spcBef>
              <a:spcAft>
                <a:spcPts val="1600"/>
              </a:spcAft>
              <a:buNone/>
            </a:pPr>
            <a:r>
              <a:t/>
            </a:r>
            <a:endParaRPr>
              <a:solidFill>
                <a:schemeClr val="dk1"/>
              </a:solidFill>
              <a:latin typeface="Roboto"/>
              <a:ea typeface="Roboto"/>
              <a:cs typeface="Roboto"/>
              <a:sym typeface="Roboto"/>
            </a:endParaRPr>
          </a:p>
        </p:txBody>
      </p:sp>
      <p:pic>
        <p:nvPicPr>
          <p:cNvPr id="70" name="Google Shape;70;p15"/>
          <p:cNvPicPr preferRelativeResize="0"/>
          <p:nvPr/>
        </p:nvPicPr>
        <p:blipFill>
          <a:blip r:embed="rId3">
            <a:alphaModFix/>
          </a:blip>
          <a:stretch>
            <a:fillRect/>
          </a:stretch>
        </p:blipFill>
        <p:spPr>
          <a:xfrm>
            <a:off x="787007" y="3154799"/>
            <a:ext cx="2438902" cy="1832348"/>
          </a:xfrm>
          <a:prstGeom prst="rect">
            <a:avLst/>
          </a:prstGeom>
          <a:noFill/>
          <a:ln>
            <a:noFill/>
          </a:ln>
        </p:spPr>
      </p:pic>
    </p:spTree>
  </p:cSld>
  <p:clrMapOvr>
    <a:masterClrMapping/>
  </p:clrMapOvr>
  <mc:AlternateContent>
    <mc:Choice Requires="p14">
      <p:transition spd="slow" p14:dur="360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8">
                                  <p:stCondLst>
                                    <p:cond delay="0"/>
                                  </p:stCondLst>
                                  <p:childTnLst>
                                    <p:set>
                                      <p:cBhvr>
                                        <p:cTn dur="1" fill="hold">
                                          <p:stCondLst>
                                            <p:cond delay="0"/>
                                          </p:stCondLst>
                                        </p:cTn>
                                        <p:tgtEl>
                                          <p:spTgt spid="70"/>
                                        </p:tgtEl>
                                        <p:attrNameLst>
                                          <p:attrName>style.visibility</p:attrName>
                                        </p:attrNameLst>
                                      </p:cBhvr>
                                      <p:to>
                                        <p:strVal val="visible"/>
                                      </p:to>
                                    </p:set>
                                    <p:anim calcmode="lin" valueType="num">
                                      <p:cBhvr additive="base">
                                        <p:cTn dur="1000"/>
                                        <p:tgtEl>
                                          <p:spTgt spid="70"/>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00"/>
        </a:solidFill>
      </p:bgPr>
    </p:bg>
    <p:spTree>
      <p:nvGrpSpPr>
        <p:cNvPr id="74" name="Shape 74"/>
        <p:cNvGrpSpPr/>
        <p:nvPr/>
      </p:nvGrpSpPr>
      <p:grpSpPr>
        <a:xfrm>
          <a:off x="0" y="0"/>
          <a:ext cx="0" cy="0"/>
          <a:chOff x="0" y="0"/>
          <a:chExt cx="0" cy="0"/>
        </a:xfrm>
      </p:grpSpPr>
      <p:sp>
        <p:nvSpPr>
          <p:cNvPr id="75" name="Google Shape;75;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the Axolotls ecosystem like?</a:t>
            </a:r>
            <a:endParaRPr/>
          </a:p>
        </p:txBody>
      </p:sp>
      <p:sp>
        <p:nvSpPr>
          <p:cNvPr id="76" name="Google Shape;76;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There ecosystem is in still water lakes.</a:t>
            </a:r>
            <a:endParaRPr>
              <a:solidFill>
                <a:schemeClr val="dk1"/>
              </a:solidFill>
            </a:endParaRPr>
          </a:p>
          <a:p>
            <a:pPr indent="0" lvl="0" marL="0" rtl="0" algn="l">
              <a:spcBef>
                <a:spcPts val="1600"/>
              </a:spcBef>
              <a:spcAft>
                <a:spcPts val="1600"/>
              </a:spcAft>
              <a:buNone/>
            </a:pPr>
            <a:r>
              <a:rPr lang="en">
                <a:solidFill>
                  <a:schemeClr val="dk1"/>
                </a:solidFill>
              </a:rPr>
              <a:t>The temperature of the water that the axolotl lives in usually stays between 74-84 degrees </a:t>
            </a:r>
            <a:r>
              <a:rPr lang="en">
                <a:solidFill>
                  <a:schemeClr val="dk1"/>
                </a:solidFill>
              </a:rPr>
              <a:t>Fahrenheit and it rains between may- September and is usually sunny.</a:t>
            </a:r>
            <a:endParaRPr>
              <a:solidFill>
                <a:schemeClr val="dk1"/>
              </a:solidFill>
            </a:endParaRPr>
          </a:p>
        </p:txBody>
      </p:sp>
      <p:pic>
        <p:nvPicPr>
          <p:cNvPr id="77" name="Google Shape;77;p16"/>
          <p:cNvPicPr preferRelativeResize="0"/>
          <p:nvPr/>
        </p:nvPicPr>
        <p:blipFill>
          <a:blip r:embed="rId3">
            <a:alphaModFix/>
          </a:blip>
          <a:stretch>
            <a:fillRect/>
          </a:stretch>
        </p:blipFill>
        <p:spPr>
          <a:xfrm>
            <a:off x="709675" y="2449475"/>
            <a:ext cx="2552700" cy="1790700"/>
          </a:xfrm>
          <a:prstGeom prst="rect">
            <a:avLst/>
          </a:prstGeom>
          <a:noFill/>
          <a:ln>
            <a:noFill/>
          </a:ln>
        </p:spPr>
      </p:pic>
    </p:spTree>
  </p:cSld>
  <p:clrMapOvr>
    <a:masterClrMapping/>
  </p:clrMapOvr>
  <mc:AlternateContent>
    <mc:Choice Requires="p14">
      <p:transition spd="slow" p14:dur="4200">
        <p:push dir="r"/>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2">
                                  <p:stCondLst>
                                    <p:cond delay="0"/>
                                  </p:stCondLst>
                                  <p:childTnLst>
                                    <p:set>
                                      <p:cBhvr>
                                        <p:cTn dur="1" fill="hold">
                                          <p:stCondLst>
                                            <p:cond delay="0"/>
                                          </p:stCondLst>
                                        </p:cTn>
                                        <p:tgtEl>
                                          <p:spTgt spid="77"/>
                                        </p:tgtEl>
                                        <p:attrNameLst>
                                          <p:attrName>style.visibility</p:attrName>
                                        </p:attrNameLst>
                                      </p:cBhvr>
                                      <p:to>
                                        <p:strVal val="visible"/>
                                      </p:to>
                                    </p:set>
                                    <p:anim calcmode="lin" valueType="num">
                                      <p:cBhvr additive="base">
                                        <p:cTn dur="1000"/>
                                        <p:tgtEl>
                                          <p:spTgt spid="77"/>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FF00"/>
        </a:solidFill>
      </p:bgPr>
    </p:bg>
    <p:spTree>
      <p:nvGrpSpPr>
        <p:cNvPr id="81" name="Shape 81"/>
        <p:cNvGrpSpPr/>
        <p:nvPr/>
      </p:nvGrpSpPr>
      <p:grpSpPr>
        <a:xfrm>
          <a:off x="0" y="0"/>
          <a:ext cx="0" cy="0"/>
          <a:chOff x="0" y="0"/>
          <a:chExt cx="0" cy="0"/>
        </a:xfrm>
      </p:grpSpPr>
      <p:sp>
        <p:nvSpPr>
          <p:cNvPr id="82" name="Google Shape;82;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type of consumer is the Axolotl?</a:t>
            </a:r>
            <a:endParaRPr/>
          </a:p>
        </p:txBody>
      </p:sp>
      <p:sp>
        <p:nvSpPr>
          <p:cNvPr id="83" name="Google Shape;83;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The Axolotl is a carnivore and feeds on purely meat.</a:t>
            </a:r>
            <a:endParaRPr>
              <a:solidFill>
                <a:schemeClr val="dk1"/>
              </a:solidFill>
            </a:endParaRPr>
          </a:p>
          <a:p>
            <a:pPr indent="0" lvl="0" marL="0" rtl="0" algn="l">
              <a:spcBef>
                <a:spcPts val="1600"/>
              </a:spcBef>
              <a:spcAft>
                <a:spcPts val="1600"/>
              </a:spcAft>
              <a:buNone/>
            </a:pPr>
            <a:r>
              <a:t/>
            </a:r>
            <a:endParaRPr>
              <a:solidFill>
                <a:schemeClr val="dk1"/>
              </a:solidFill>
            </a:endParaRPr>
          </a:p>
        </p:txBody>
      </p:sp>
      <p:pic>
        <p:nvPicPr>
          <p:cNvPr id="84" name="Google Shape;84;p17"/>
          <p:cNvPicPr preferRelativeResize="0"/>
          <p:nvPr/>
        </p:nvPicPr>
        <p:blipFill>
          <a:blip r:embed="rId3">
            <a:alphaModFix/>
          </a:blip>
          <a:stretch>
            <a:fillRect/>
          </a:stretch>
        </p:blipFill>
        <p:spPr>
          <a:xfrm>
            <a:off x="739401" y="2045600"/>
            <a:ext cx="4591450" cy="2855300"/>
          </a:xfrm>
          <a:prstGeom prst="rect">
            <a:avLst/>
          </a:prstGeom>
          <a:noFill/>
          <a:ln>
            <a:noFill/>
          </a:ln>
        </p:spPr>
      </p:pic>
    </p:spTree>
  </p:cSld>
  <p:clrMapOvr>
    <a:masterClrMapping/>
  </p:clrMapOvr>
  <mc:AlternateContent>
    <mc:Choice Requires="p14">
      <p:transition spd="slow" p14:dur="2800">
        <p14:flip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4">
                                  <p:stCondLst>
                                    <p:cond delay="0"/>
                                  </p:stCondLst>
                                  <p:childTnLst>
                                    <p:set>
                                      <p:cBhvr>
                                        <p:cTn dur="1" fill="hold">
                                          <p:stCondLst>
                                            <p:cond delay="0"/>
                                          </p:stCondLst>
                                        </p:cTn>
                                        <p:tgtEl>
                                          <p:spTgt spid="84"/>
                                        </p:tgtEl>
                                        <p:attrNameLst>
                                          <p:attrName>style.visibility</p:attrName>
                                        </p:attrNameLst>
                                      </p:cBhvr>
                                      <p:to>
                                        <p:strVal val="visible"/>
                                      </p:to>
                                    </p:set>
                                    <p:anim calcmode="lin" valueType="num">
                                      <p:cBhvr additive="base">
                                        <p:cTn dur="1000"/>
                                        <p:tgtEl>
                                          <p:spTgt spid="8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FFFF"/>
        </a:solidFill>
      </p:bgPr>
    </p:bg>
    <p:spTree>
      <p:nvGrpSpPr>
        <p:cNvPr id="88" name="Shape 88"/>
        <p:cNvGrpSpPr/>
        <p:nvPr/>
      </p:nvGrpSpPr>
      <p:grpSpPr>
        <a:xfrm>
          <a:off x="0" y="0"/>
          <a:ext cx="0" cy="0"/>
          <a:chOff x="0" y="0"/>
          <a:chExt cx="0" cy="0"/>
        </a:xfrm>
      </p:grpSpPr>
      <p:sp>
        <p:nvSpPr>
          <p:cNvPr id="89" name="Google Shape;89;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do Axolotls eat?</a:t>
            </a:r>
            <a:endParaRPr/>
          </a:p>
        </p:txBody>
      </p:sp>
      <p:sp>
        <p:nvSpPr>
          <p:cNvPr id="90" name="Google Shape;90;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The Axolotl eats worms, larvae, insects, tadpoles, and brine shrimp.</a:t>
            </a:r>
            <a:endParaRPr>
              <a:solidFill>
                <a:schemeClr val="dk1"/>
              </a:solidFill>
            </a:endParaRPr>
          </a:p>
          <a:p>
            <a:pPr indent="0" lvl="0" marL="0" rtl="0" algn="l">
              <a:spcBef>
                <a:spcPts val="1600"/>
              </a:spcBef>
              <a:spcAft>
                <a:spcPts val="0"/>
              </a:spcAft>
              <a:buNone/>
            </a:pPr>
            <a:r>
              <a:t/>
            </a:r>
            <a:endParaRPr>
              <a:solidFill>
                <a:schemeClr val="dk1"/>
              </a:solidFill>
            </a:endParaRPr>
          </a:p>
          <a:p>
            <a:pPr indent="0" lvl="0" marL="0" rtl="0" algn="l">
              <a:spcBef>
                <a:spcPts val="1600"/>
              </a:spcBef>
              <a:spcAft>
                <a:spcPts val="0"/>
              </a:spcAft>
              <a:buNone/>
            </a:pPr>
            <a:r>
              <a:t/>
            </a:r>
            <a:endParaRPr>
              <a:solidFill>
                <a:schemeClr val="dk1"/>
              </a:solidFill>
            </a:endParaRPr>
          </a:p>
          <a:p>
            <a:pPr indent="0" lvl="0" marL="0" rtl="0" algn="l">
              <a:spcBef>
                <a:spcPts val="1600"/>
              </a:spcBef>
              <a:spcAft>
                <a:spcPts val="1600"/>
              </a:spcAft>
              <a:buClr>
                <a:schemeClr val="dk1"/>
              </a:buClr>
              <a:buSzPts val="1100"/>
              <a:buFont typeface="Arial"/>
              <a:buNone/>
            </a:pPr>
            <a:r>
              <a:t/>
            </a:r>
            <a:endParaRPr>
              <a:solidFill>
                <a:schemeClr val="dk1"/>
              </a:solidFill>
            </a:endParaRPr>
          </a:p>
        </p:txBody>
      </p:sp>
      <p:pic>
        <p:nvPicPr>
          <p:cNvPr id="91" name="Google Shape;91;p18"/>
          <p:cNvPicPr preferRelativeResize="0"/>
          <p:nvPr/>
        </p:nvPicPr>
        <p:blipFill>
          <a:blip r:embed="rId3">
            <a:alphaModFix/>
          </a:blip>
          <a:stretch>
            <a:fillRect/>
          </a:stretch>
        </p:blipFill>
        <p:spPr>
          <a:xfrm>
            <a:off x="591525" y="1781525"/>
            <a:ext cx="5385349" cy="3029250"/>
          </a:xfrm>
          <a:prstGeom prst="rect">
            <a:avLst/>
          </a:prstGeom>
          <a:noFill/>
          <a:ln>
            <a:noFill/>
          </a:ln>
        </p:spPr>
      </p:pic>
    </p:spTree>
  </p:cSld>
  <p:clrMapOvr>
    <a:masterClrMapping/>
  </p:clrMapOvr>
  <mc:AlternateContent>
    <mc:Choice Requires="p14">
      <p:transition spd="slow" p14:dur="17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91"/>
                                        </p:tgtEl>
                                        <p:attrNameLst>
                                          <p:attrName>style.visibility</p:attrName>
                                        </p:attrNameLst>
                                      </p:cBhvr>
                                      <p:to>
                                        <p:strVal val="visible"/>
                                      </p:to>
                                    </p:set>
                                    <p:anim calcmode="lin" valueType="num">
                                      <p:cBhvr additive="base">
                                        <p:cTn dur="1000"/>
                                        <p:tgtEl>
                                          <p:spTgt spid="9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A86E8"/>
        </a:solidFill>
      </p:bgPr>
    </p:bg>
    <p:spTree>
      <p:nvGrpSpPr>
        <p:cNvPr id="95" name="Shape 95"/>
        <p:cNvGrpSpPr/>
        <p:nvPr/>
      </p:nvGrpSpPr>
      <p:grpSpPr>
        <a:xfrm>
          <a:off x="0" y="0"/>
          <a:ext cx="0" cy="0"/>
          <a:chOff x="0" y="0"/>
          <a:chExt cx="0" cy="0"/>
        </a:xfrm>
      </p:grpSpPr>
      <p:sp>
        <p:nvSpPr>
          <p:cNvPr id="96" name="Google Shape;96;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predators does an Axolotl have?</a:t>
            </a:r>
            <a:endParaRPr/>
          </a:p>
        </p:txBody>
      </p:sp>
      <p:sp>
        <p:nvSpPr>
          <p:cNvPr id="97" name="Google Shape;97;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The Axolotl used to have many predators but now that the new species of fish called the Asian Carp and the African Tilapia.</a:t>
            </a:r>
            <a:endParaRPr>
              <a:solidFill>
                <a:srgbClr val="000000"/>
              </a:solidFill>
            </a:endParaRPr>
          </a:p>
          <a:p>
            <a:pPr indent="0" lvl="0" marL="0" rtl="0" algn="l">
              <a:spcBef>
                <a:spcPts val="1600"/>
              </a:spcBef>
              <a:spcAft>
                <a:spcPts val="1600"/>
              </a:spcAft>
              <a:buNone/>
            </a:pPr>
            <a:r>
              <a:rPr lang="en">
                <a:solidFill>
                  <a:srgbClr val="000000"/>
                </a:solidFill>
              </a:rPr>
              <a:t>Also, Storks, Herons, and other large fish tend to pray on the Axolotl.</a:t>
            </a:r>
            <a:endParaRPr>
              <a:solidFill>
                <a:srgbClr val="000000"/>
              </a:solidFill>
            </a:endParaRPr>
          </a:p>
        </p:txBody>
      </p:sp>
      <p:pic>
        <p:nvPicPr>
          <p:cNvPr id="98" name="Google Shape;98;p19"/>
          <p:cNvPicPr preferRelativeResize="0"/>
          <p:nvPr/>
        </p:nvPicPr>
        <p:blipFill>
          <a:blip r:embed="rId3">
            <a:alphaModFix/>
          </a:blip>
          <a:stretch>
            <a:fillRect/>
          </a:stretch>
        </p:blipFill>
        <p:spPr>
          <a:xfrm>
            <a:off x="973547" y="2447925"/>
            <a:ext cx="2884100" cy="2539198"/>
          </a:xfrm>
          <a:prstGeom prst="rect">
            <a:avLst/>
          </a:prstGeom>
          <a:noFill/>
          <a:ln>
            <a:noFill/>
          </a:ln>
        </p:spPr>
      </p:pic>
    </p:spTree>
  </p:cSld>
  <p:clrMapOvr>
    <a:masterClrMapping/>
  </p:clrMapOvr>
  <mc:AlternateContent>
    <mc:Choice Requires="p14">
      <p:transition spd="slow" p14:dur="5000">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xit" presetID="2" presetSubtype="4">
                                  <p:stCondLst>
                                    <p:cond delay="0"/>
                                  </p:stCondLst>
                                  <p:childTnLst>
                                    <p:anim calcmode="lin" valueType="num">
                                      <p:cBhvr additive="base">
                                        <p:cTn dur="1000"/>
                                        <p:tgtEl>
                                          <p:spTgt spid="98"/>
                                        </p:tgtEl>
                                        <p:attrNameLst>
                                          <p:attrName>ppt_y</p:attrName>
                                        </p:attrNameLst>
                                      </p:cBhvr>
                                      <p:tavLst>
                                        <p:tav fmla="" tm="0">
                                          <p:val>
                                            <p:strVal val="#ppt_y"/>
                                          </p:val>
                                        </p:tav>
                                        <p:tav fmla="" tm="100000">
                                          <p:val>
                                            <p:strVal val="#ppt_y+1"/>
                                          </p:val>
                                        </p:tav>
                                      </p:tavLst>
                                    </p:anim>
                                    <p:set>
                                      <p:cBhvr>
                                        <p:cTn dur="1" fill="hold">
                                          <p:stCondLst>
                                            <p:cond delay="1000"/>
                                          </p:stCondLst>
                                        </p:cTn>
                                        <p:tgtEl>
                                          <p:spTgt spid="9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AB4F8"/>
        </a:solidFill>
      </p:bgPr>
    </p:bg>
    <p:spTree>
      <p:nvGrpSpPr>
        <p:cNvPr id="102" name="Shape 102"/>
        <p:cNvGrpSpPr/>
        <p:nvPr/>
      </p:nvGrpSpPr>
      <p:grpSpPr>
        <a:xfrm>
          <a:off x="0" y="0"/>
          <a:ext cx="0" cy="0"/>
          <a:chOff x="0" y="0"/>
          <a:chExt cx="0" cy="0"/>
        </a:xfrm>
      </p:grpSpPr>
      <p:sp>
        <p:nvSpPr>
          <p:cNvPr id="103" name="Google Shape;103;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the typical food chain of an Axolotl</a:t>
            </a:r>
            <a:endParaRPr/>
          </a:p>
        </p:txBody>
      </p:sp>
      <p:sp>
        <p:nvSpPr>
          <p:cNvPr id="104" name="Google Shape;104;p20"/>
          <p:cNvSpPr txBox="1"/>
          <p:nvPr>
            <p:ph idx="1" type="body"/>
          </p:nvPr>
        </p:nvSpPr>
        <p:spPr>
          <a:xfrm>
            <a:off x="517550" y="109860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chemeClr val="dk1"/>
                </a:solidFill>
              </a:rPr>
              <a:t>Usually the plants grow in the lake then the worms and bugs eat them and then usually larger fish eat the Axolotl and then the stork or heron comes and eats the large fish.</a:t>
            </a:r>
            <a:endParaRPr>
              <a:solidFill>
                <a:schemeClr val="dk1"/>
              </a:solidFill>
            </a:endParaRPr>
          </a:p>
        </p:txBody>
      </p:sp>
      <p:pic>
        <p:nvPicPr>
          <p:cNvPr id="105" name="Google Shape;105;p20"/>
          <p:cNvPicPr preferRelativeResize="0"/>
          <p:nvPr/>
        </p:nvPicPr>
        <p:blipFill>
          <a:blip r:embed="rId3">
            <a:alphaModFix/>
          </a:blip>
          <a:stretch>
            <a:fillRect/>
          </a:stretch>
        </p:blipFill>
        <p:spPr>
          <a:xfrm>
            <a:off x="566849" y="2113375"/>
            <a:ext cx="2957875" cy="2660425"/>
          </a:xfrm>
          <a:prstGeom prst="rect">
            <a:avLst/>
          </a:prstGeom>
          <a:noFill/>
          <a:ln>
            <a:noFill/>
          </a:ln>
        </p:spPr>
      </p:pic>
    </p:spTree>
  </p:cSld>
  <p:clrMapOvr>
    <a:masterClrMapping/>
  </p:clrMapOvr>
  <mc:AlternateContent>
    <mc:Choice Requires="p14">
      <p:transition spd="slow" p14:dur="40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xit" presetID="2" presetSubtype="8">
                                  <p:stCondLst>
                                    <p:cond delay="0"/>
                                  </p:stCondLst>
                                  <p:childTnLst>
                                    <p:anim calcmode="lin" valueType="num">
                                      <p:cBhvr additive="base">
                                        <p:cTn dur="1000"/>
                                        <p:tgtEl>
                                          <p:spTgt spid="105"/>
                                        </p:tgtEl>
                                        <p:attrNameLst>
                                          <p:attrName>ppt_x</p:attrName>
                                        </p:attrNameLst>
                                      </p:cBhvr>
                                      <p:tavLst>
                                        <p:tav fmla="" tm="0">
                                          <p:val>
                                            <p:strVal val="#ppt_x"/>
                                          </p:val>
                                        </p:tav>
                                        <p:tav fmla="" tm="100000">
                                          <p:val>
                                            <p:strVal val="#ppt_x-1"/>
                                          </p:val>
                                        </p:tav>
                                      </p:tavLst>
                                    </p:anim>
                                    <p:set>
                                      <p:cBhvr>
                                        <p:cTn dur="1" fill="hold">
                                          <p:stCondLst>
                                            <p:cond delay="1000"/>
                                          </p:stCondLst>
                                        </p:cTn>
                                        <p:tgtEl>
                                          <p:spTgt spid="10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00FF"/>
        </a:solidFill>
      </p:bgPr>
    </p:bg>
    <p:spTree>
      <p:nvGrpSpPr>
        <p:cNvPr id="109" name="Shape 109"/>
        <p:cNvGrpSpPr/>
        <p:nvPr/>
      </p:nvGrpSpPr>
      <p:grpSpPr>
        <a:xfrm>
          <a:off x="0" y="0"/>
          <a:ext cx="0" cy="0"/>
          <a:chOff x="0" y="0"/>
          <a:chExt cx="0" cy="0"/>
        </a:xfrm>
      </p:grpSpPr>
      <p:sp>
        <p:nvSpPr>
          <p:cNvPr id="110" name="Google Shape;110;p21"/>
          <p:cNvSpPr txBox="1"/>
          <p:nvPr>
            <p:ph type="title"/>
          </p:nvPr>
        </p:nvSpPr>
        <p:spPr>
          <a:xfrm>
            <a:off x="360350" y="262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Does the Axolotl have any specific adaptations to survive?</a:t>
            </a:r>
            <a:endParaRPr/>
          </a:p>
        </p:txBody>
      </p:sp>
      <p:sp>
        <p:nvSpPr>
          <p:cNvPr id="111" name="Google Shape;111;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000">
                <a:solidFill>
                  <a:srgbClr val="000000"/>
                </a:solidFill>
              </a:rPr>
              <a:t>One of the Axolotls most notable adaptations is there ability to blend in with </a:t>
            </a:r>
            <a:r>
              <a:rPr lang="en" sz="2000">
                <a:solidFill>
                  <a:srgbClr val="000000"/>
                </a:solidFill>
              </a:rPr>
              <a:t>their</a:t>
            </a:r>
            <a:r>
              <a:rPr lang="en" sz="2000">
                <a:solidFill>
                  <a:srgbClr val="000000"/>
                </a:solidFill>
              </a:rPr>
              <a:t> </a:t>
            </a:r>
            <a:r>
              <a:rPr lang="en" sz="2000">
                <a:solidFill>
                  <a:srgbClr val="000000"/>
                </a:solidFill>
              </a:rPr>
              <a:t>environment</a:t>
            </a:r>
            <a:r>
              <a:rPr lang="en" sz="2000">
                <a:solidFill>
                  <a:srgbClr val="000000"/>
                </a:solidFill>
              </a:rPr>
              <a:t> due to some axolotls with the muddy brown color they are able to </a:t>
            </a:r>
            <a:r>
              <a:rPr lang="en" sz="2000">
                <a:solidFill>
                  <a:srgbClr val="000000"/>
                </a:solidFill>
              </a:rPr>
              <a:t>camouflage</a:t>
            </a:r>
            <a:r>
              <a:rPr lang="en" sz="2000">
                <a:solidFill>
                  <a:srgbClr val="000000"/>
                </a:solidFill>
              </a:rPr>
              <a:t> in the mud.The Axolotl can also regenerate limbs if they do get chopped off.</a:t>
            </a:r>
            <a:endParaRPr sz="2000">
              <a:solidFill>
                <a:srgbClr val="000000"/>
              </a:solidFill>
            </a:endParaRPr>
          </a:p>
        </p:txBody>
      </p:sp>
      <p:pic>
        <p:nvPicPr>
          <p:cNvPr id="112" name="Google Shape;112;p21"/>
          <p:cNvPicPr preferRelativeResize="0"/>
          <p:nvPr/>
        </p:nvPicPr>
        <p:blipFill>
          <a:blip r:embed="rId3">
            <a:alphaModFix/>
          </a:blip>
          <a:stretch>
            <a:fillRect/>
          </a:stretch>
        </p:blipFill>
        <p:spPr>
          <a:xfrm>
            <a:off x="428225" y="2957599"/>
            <a:ext cx="2410275" cy="1807701"/>
          </a:xfrm>
          <a:prstGeom prst="rect">
            <a:avLst/>
          </a:prstGeom>
          <a:noFill/>
          <a:ln>
            <a:noFill/>
          </a:ln>
        </p:spPr>
      </p:pic>
    </p:spTree>
  </p:cSld>
  <p:clrMapOvr>
    <a:masterClrMapping/>
  </p:clrMapOvr>
  <mc:AlternateContent>
    <mc:Choice Requires="p14">
      <p:transition spd="slow" p14:dur="40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xit" presetID="2" presetSubtype="2">
                                  <p:stCondLst>
                                    <p:cond delay="0"/>
                                  </p:stCondLst>
                                  <p:childTnLst>
                                    <p:anim calcmode="lin" valueType="num">
                                      <p:cBhvr additive="base">
                                        <p:cTn dur="1000"/>
                                        <p:tgtEl>
                                          <p:spTgt spid="112"/>
                                        </p:tgtEl>
                                        <p:attrNameLst>
                                          <p:attrName>ppt_x</p:attrName>
                                        </p:attrNameLst>
                                      </p:cBhvr>
                                      <p:tavLst>
                                        <p:tav fmla="" tm="0">
                                          <p:val>
                                            <p:strVal val="#ppt_x"/>
                                          </p:val>
                                        </p:tav>
                                        <p:tav fmla="" tm="100000">
                                          <p:val>
                                            <p:strVal val="#ppt_x+1"/>
                                          </p:val>
                                        </p:tav>
                                      </p:tavLst>
                                    </p:anim>
                                    <p:set>
                                      <p:cBhvr>
                                        <p:cTn dur="1" fill="hold">
                                          <p:stCondLst>
                                            <p:cond delay="1000"/>
                                          </p:stCondLst>
                                        </p:cTn>
                                        <p:tgtEl>
                                          <p:spTgt spid="11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