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f3679e18a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f3679e18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f3679e18a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f3679e18a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f3679e18a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f3679e18a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f3679e18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f3679e18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f3679e18a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f3679e18a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highlight>
                <a:schemeClr val="dk2"/>
              </a:highlight>
            </a:endParaRPr>
          </a:p>
          <a:p>
            <a:pPr indent="0" lvl="0" marL="0" rtl="0" algn="l">
              <a:spcBef>
                <a:spcPts val="0"/>
              </a:spcBef>
              <a:spcAft>
                <a:spcPts val="0"/>
              </a:spcAft>
              <a:buNone/>
            </a:pPr>
            <a:r>
              <a:rPr lang="en">
                <a:highlight>
                  <a:schemeClr val="dk2"/>
                </a:highlight>
              </a:rPr>
              <a:t>Did you miss a slide, you made two from the 8 things but still have only 14</a:t>
            </a:r>
            <a:endParaRPr>
              <a:highlight>
                <a:schemeClr val="lt1"/>
              </a:highlight>
            </a:endParaRPr>
          </a:p>
          <a:p>
            <a:pPr indent="0" lvl="0" marL="0" rtl="0" algn="l">
              <a:spcBef>
                <a:spcPts val="0"/>
              </a:spcBef>
              <a:spcAft>
                <a:spcPts val="0"/>
              </a:spcAft>
              <a:buNone/>
            </a:pPr>
            <a:r>
              <a:t/>
            </a:r>
            <a:endParaRPr>
              <a:highlight>
                <a:schemeClr val="lt1"/>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b157c3e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b157c3e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0</a:t>
            </a:r>
            <a:r>
              <a:rPr lang="en">
                <a:solidFill>
                  <a:schemeClr val="dk1"/>
                </a:solidFill>
              </a:rPr>
              <a:t>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highlight>
                <a:schemeClr val="dk2"/>
              </a:highlight>
            </a:endParaRPr>
          </a:p>
          <a:p>
            <a:pPr indent="0" lvl="0" marL="0" rtl="0" algn="l">
              <a:spcBef>
                <a:spcPts val="0"/>
              </a:spcBef>
              <a:spcAft>
                <a:spcPts val="0"/>
              </a:spcAft>
              <a:buNone/>
            </a:pPr>
            <a:r>
              <a:rPr lang="en">
                <a:highlight>
                  <a:schemeClr val="dk2"/>
                </a:highlight>
              </a:rPr>
              <a:t>Text is hard to read</a:t>
            </a:r>
            <a:endParaRPr>
              <a:highlight>
                <a:schemeClr val="dk2"/>
              </a:highlight>
            </a:endParaRPr>
          </a:p>
          <a:p>
            <a:pPr indent="0" lvl="0" marL="0" rtl="0" algn="l">
              <a:spcBef>
                <a:spcPts val="0"/>
              </a:spcBef>
              <a:spcAft>
                <a:spcPts val="0"/>
              </a:spcAft>
              <a:buNone/>
            </a:pPr>
            <a:r>
              <a:t/>
            </a:r>
            <a:endParaRPr>
              <a:highlight>
                <a:schemeClr val="dk2"/>
              </a:highlight>
            </a:endParaRPr>
          </a:p>
          <a:p>
            <a:pPr indent="0" lvl="0" marL="0" rtl="0" algn="l">
              <a:spcBef>
                <a:spcPts val="0"/>
              </a:spcBef>
              <a:spcAft>
                <a:spcPts val="0"/>
              </a:spcAft>
              <a:buNone/>
            </a:pPr>
            <a:r>
              <a:rPr lang="en">
                <a:highlight>
                  <a:schemeClr val="lt1"/>
                </a:highlight>
              </a:rPr>
              <a:t>4</a:t>
            </a:r>
            <a:endParaRPr>
              <a:highlight>
                <a:schemeClr val="lt1"/>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b157c3e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b157c3e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0</a:t>
            </a:r>
            <a:r>
              <a:rPr lang="en">
                <a:solidFill>
                  <a:schemeClr val="dk1"/>
                </a:solidFill>
              </a:rPr>
              <a:t>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None/>
            </a:pPr>
            <a:r>
              <a:rPr lang="en">
                <a:solidFill>
                  <a:schemeClr val="dk1"/>
                </a:solidFill>
              </a:rPr>
              <a:t>0 Accuracy of information</a:t>
            </a:r>
            <a:endParaRPr>
              <a:solidFill>
                <a:schemeClr val="dk1"/>
              </a:solidFill>
            </a:endParaRPr>
          </a:p>
          <a:p>
            <a:pPr indent="0" lvl="0" marL="0" rtl="0" algn="l">
              <a:spcBef>
                <a:spcPts val="0"/>
              </a:spcBef>
              <a:spcAft>
                <a:spcPts val="0"/>
              </a:spcAft>
              <a:buNone/>
            </a:pPr>
            <a:r>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Vague</a:t>
            </a:r>
            <a:endParaRPr>
              <a:solidFill>
                <a:schemeClr val="dk1"/>
              </a:solidFill>
              <a:highlight>
                <a:schemeClr val="dk2"/>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f3679e18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f3679e18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dk2"/>
                </a:highlight>
              </a:rPr>
              <a:t>Text is hard to read against background</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rPr lang="en">
                <a:highlight>
                  <a:schemeClr val="lt1"/>
                </a:highlight>
              </a:rPr>
              <a:t>3</a:t>
            </a:r>
            <a:endParaRPr>
              <a:highlight>
                <a:schemeClr val="lt1"/>
              </a:highlight>
            </a:endParaRPr>
          </a:p>
          <a:p>
            <a:pPr indent="0" lvl="0" marL="0" rtl="0" algn="l">
              <a:spcBef>
                <a:spcPts val="0"/>
              </a:spcBef>
              <a:spcAft>
                <a:spcPts val="0"/>
              </a:spcAft>
              <a:buNone/>
            </a:pPr>
            <a:r>
              <a:t/>
            </a:r>
            <a:endParaRPr>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f3679e18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f3679e18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dk2"/>
                </a:highlight>
              </a:rPr>
              <a:t>Hard to read this is true for all slides… </a:t>
            </a:r>
            <a:endParaRPr>
              <a:highlight>
                <a:schemeClr val="dk2"/>
              </a:highlight>
            </a:endParaRPr>
          </a:p>
          <a:p>
            <a:pPr indent="0" lvl="0" marL="0" rtl="0" algn="l">
              <a:spcBef>
                <a:spcPts val="0"/>
              </a:spcBef>
              <a:spcAft>
                <a:spcPts val="0"/>
              </a:spcAft>
              <a:buNone/>
            </a:pPr>
            <a:r>
              <a:t/>
            </a:r>
            <a:endParaRPr>
              <a:highlight>
                <a:schemeClr val="dk2"/>
              </a:highlight>
            </a:endParaRPr>
          </a:p>
          <a:p>
            <a:pPr indent="0" lvl="0" marL="0" rtl="0" algn="l">
              <a:spcBef>
                <a:spcPts val="0"/>
              </a:spcBef>
              <a:spcAft>
                <a:spcPts val="0"/>
              </a:spcAft>
              <a:buNone/>
            </a:pPr>
            <a:r>
              <a:rPr lang="en">
                <a:highlight>
                  <a:schemeClr val="lt1"/>
                </a:highlight>
              </a:rPr>
              <a:t>3</a:t>
            </a:r>
            <a:endParaRPr>
              <a:highlight>
                <a:schemeClr val="lt1"/>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f3679e18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f3679e18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f3679e18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f3679e18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f3679e18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f3679e18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5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193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Creature Project</a:t>
            </a:r>
            <a:endParaRPr>
              <a:solidFill>
                <a:schemeClr val="lt1"/>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By Allax Howarth</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rPr>
              <a:t>Do Male And Female Whitetail Deer Look and Weigh the same?</a:t>
            </a:r>
            <a:endParaRPr sz="2200">
              <a:solidFill>
                <a:schemeClr val="lt1"/>
              </a:solidFill>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1600"/>
              </a:spcAft>
              <a:buNone/>
            </a:pPr>
            <a:r>
              <a:rPr lang="en">
                <a:solidFill>
                  <a:schemeClr val="lt1"/>
                </a:solidFill>
              </a:rPr>
              <a:t>No, Whitetail Deer don’t Weigh or look the same, although they are similar.</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Is the Whitetail Deer’s average lifespan?</a:t>
            </a:r>
            <a:endParaRPr>
              <a:solidFill>
                <a:schemeClr val="lt1"/>
              </a:solidFill>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1600"/>
              </a:spcAft>
              <a:buNone/>
            </a:pPr>
            <a:r>
              <a:rPr lang="en">
                <a:solidFill>
                  <a:schemeClr val="lt1"/>
                </a:solidFill>
              </a:rPr>
              <a:t>The average Whitetail Deer’s lifespan is 2 to 3 years old although they can get as old as 20.</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chemeClr val="dk1"/>
                </a:highlight>
              </a:rPr>
              <a:t>8 Facts About the Whitetail Deer - Part 1 of 2</a:t>
            </a:r>
            <a:endParaRPr>
              <a:solidFill>
                <a:schemeClr val="lt1"/>
              </a:solidFill>
              <a:highlight>
                <a:schemeClr val="dk1"/>
              </a:highlight>
            </a:endParaRPr>
          </a:p>
        </p:txBody>
      </p:sp>
      <p:sp>
        <p:nvSpPr>
          <p:cNvPr id="126" name="Google Shape;126;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rgbClr val="000000"/>
                </a:highlight>
              </a:rPr>
              <a:t>1- Whitetail Deer are found in North America ,Central America, and South America</a:t>
            </a:r>
            <a:endParaRPr>
              <a:solidFill>
                <a:schemeClr val="lt1"/>
              </a:solidFill>
              <a:highlight>
                <a:srgbClr val="000000"/>
              </a:highlight>
            </a:endParaRPr>
          </a:p>
          <a:p>
            <a:pPr indent="0" lvl="0" marL="0" rtl="0" algn="l">
              <a:spcBef>
                <a:spcPts val="1600"/>
              </a:spcBef>
              <a:spcAft>
                <a:spcPts val="0"/>
              </a:spcAft>
              <a:buNone/>
            </a:pPr>
            <a:r>
              <a:rPr lang="en">
                <a:solidFill>
                  <a:schemeClr val="lt1"/>
                </a:solidFill>
                <a:highlight>
                  <a:srgbClr val="000000"/>
                </a:highlight>
              </a:rPr>
              <a:t>2- Whitetail Deer are the most common deer species in North America</a:t>
            </a:r>
            <a:endParaRPr>
              <a:solidFill>
                <a:schemeClr val="lt1"/>
              </a:solidFill>
              <a:highlight>
                <a:srgbClr val="000000"/>
              </a:highlight>
            </a:endParaRPr>
          </a:p>
          <a:p>
            <a:pPr indent="0" lvl="0" marL="0" rtl="0" algn="l">
              <a:spcBef>
                <a:spcPts val="1600"/>
              </a:spcBef>
              <a:spcAft>
                <a:spcPts val="0"/>
              </a:spcAft>
              <a:buNone/>
            </a:pPr>
            <a:r>
              <a:rPr lang="en">
                <a:solidFill>
                  <a:schemeClr val="lt1"/>
                </a:solidFill>
                <a:highlight>
                  <a:srgbClr val="000000"/>
                </a:highlight>
              </a:rPr>
              <a:t>3- Only some Individuals migrate</a:t>
            </a:r>
            <a:endParaRPr>
              <a:solidFill>
                <a:schemeClr val="lt1"/>
              </a:solidFill>
              <a:highlight>
                <a:srgbClr val="000000"/>
              </a:highlight>
            </a:endParaRPr>
          </a:p>
          <a:p>
            <a:pPr indent="0" lvl="0" marL="0" rtl="0" algn="l">
              <a:spcBef>
                <a:spcPts val="1600"/>
              </a:spcBef>
              <a:spcAft>
                <a:spcPts val="1600"/>
              </a:spcAft>
              <a:buNone/>
            </a:pPr>
            <a:r>
              <a:rPr lang="en">
                <a:solidFill>
                  <a:schemeClr val="lt1"/>
                </a:solidFill>
                <a:highlight>
                  <a:srgbClr val="000000"/>
                </a:highlight>
              </a:rPr>
              <a:t>4-Whitetail Deer grazing can influence the Ecosystem.</a:t>
            </a:r>
            <a:endParaRPr>
              <a:solidFill>
                <a:schemeClr val="lt1"/>
              </a:solidFill>
              <a:highlight>
                <a:srgbClr val="0000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highlight>
                  <a:schemeClr val="dk1"/>
                </a:highlight>
              </a:rPr>
              <a:t>8 Facts About the Whitetail Deer - Part 2 of 2</a:t>
            </a:r>
            <a:endParaRPr>
              <a:solidFill>
                <a:schemeClr val="lt1"/>
              </a:solidFill>
              <a:highlight>
                <a:schemeClr val="dk1"/>
              </a:highlight>
            </a:endParaRPr>
          </a:p>
          <a:p>
            <a:pPr indent="0" lvl="0" marL="0" rtl="0" algn="l">
              <a:spcBef>
                <a:spcPts val="0"/>
              </a:spcBef>
              <a:spcAft>
                <a:spcPts val="0"/>
              </a:spcAft>
              <a:buNone/>
            </a:pPr>
            <a:r>
              <a:t/>
            </a:r>
            <a:endParaRPr/>
          </a:p>
        </p:txBody>
      </p:sp>
      <p:sp>
        <p:nvSpPr>
          <p:cNvPr id="132" name="Google Shape;13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chemeClr val="dk1"/>
                </a:highlight>
              </a:rPr>
              <a:t>5- They often live alone</a:t>
            </a:r>
            <a:endParaRPr>
              <a:solidFill>
                <a:schemeClr val="lt1"/>
              </a:solidFill>
              <a:highlight>
                <a:schemeClr val="dk1"/>
              </a:highlight>
            </a:endParaRPr>
          </a:p>
          <a:p>
            <a:pPr indent="0" lvl="0" marL="0" rtl="0" algn="l">
              <a:spcBef>
                <a:spcPts val="1600"/>
              </a:spcBef>
              <a:spcAft>
                <a:spcPts val="0"/>
              </a:spcAft>
              <a:buNone/>
            </a:pPr>
            <a:r>
              <a:rPr lang="en">
                <a:solidFill>
                  <a:schemeClr val="lt1"/>
                </a:solidFill>
                <a:highlight>
                  <a:schemeClr val="dk1"/>
                </a:highlight>
              </a:rPr>
              <a:t>6- Disney’s Bambi was modeled after a Whitetail Deer</a:t>
            </a:r>
            <a:endParaRPr>
              <a:solidFill>
                <a:schemeClr val="lt1"/>
              </a:solidFill>
              <a:highlight>
                <a:schemeClr val="dk1"/>
              </a:highlight>
            </a:endParaRPr>
          </a:p>
          <a:p>
            <a:pPr indent="0" lvl="0" marL="0" rtl="0" algn="l">
              <a:spcBef>
                <a:spcPts val="1600"/>
              </a:spcBef>
              <a:spcAft>
                <a:spcPts val="0"/>
              </a:spcAft>
              <a:buNone/>
            </a:pPr>
            <a:r>
              <a:rPr lang="en">
                <a:solidFill>
                  <a:schemeClr val="lt1"/>
                </a:solidFill>
                <a:highlight>
                  <a:schemeClr val="dk1"/>
                </a:highlight>
              </a:rPr>
              <a:t>7- They live 3 times longer in captivity then the wild</a:t>
            </a:r>
            <a:endParaRPr>
              <a:solidFill>
                <a:schemeClr val="lt1"/>
              </a:solidFill>
              <a:highlight>
                <a:schemeClr val="dk1"/>
              </a:highlight>
            </a:endParaRPr>
          </a:p>
          <a:p>
            <a:pPr indent="0" lvl="0" marL="0" rtl="0" algn="l">
              <a:spcBef>
                <a:spcPts val="1600"/>
              </a:spcBef>
              <a:spcAft>
                <a:spcPts val="1600"/>
              </a:spcAft>
              <a:buNone/>
            </a:pPr>
            <a:r>
              <a:rPr lang="en">
                <a:solidFill>
                  <a:schemeClr val="lt1"/>
                </a:solidFill>
                <a:highlight>
                  <a:schemeClr val="dk1"/>
                </a:highlight>
              </a:rPr>
              <a:t>8- Only bucks grow antlers</a:t>
            </a:r>
            <a:endParaRPr>
              <a:solidFill>
                <a:schemeClr val="lt1"/>
              </a:solidFill>
              <a:highlight>
                <a:schemeClr val="dk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1828800" rtl="0" algn="l">
              <a:spcBef>
                <a:spcPts val="0"/>
              </a:spcBef>
              <a:spcAft>
                <a:spcPts val="0"/>
              </a:spcAft>
              <a:buNone/>
            </a:pPr>
            <a:r>
              <a:rPr lang="en">
                <a:solidFill>
                  <a:schemeClr val="lt1"/>
                </a:solidFill>
                <a:highlight>
                  <a:schemeClr val="dk1"/>
                </a:highlight>
              </a:rPr>
              <a:t>Credit To My Sources</a:t>
            </a:r>
            <a:endParaRPr>
              <a:solidFill>
                <a:schemeClr val="lt1"/>
              </a:solidFill>
              <a:highlight>
                <a:schemeClr val="dk1"/>
              </a:highlight>
            </a:endParaRPr>
          </a:p>
        </p:txBody>
      </p:sp>
      <p:sp>
        <p:nvSpPr>
          <p:cNvPr id="138" name="Google Shape;13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1"/>
                </a:solidFill>
                <a:highlight>
                  <a:schemeClr val="dk1"/>
                </a:highlight>
              </a:rPr>
              <a:t>Credit to: </a:t>
            </a:r>
            <a:r>
              <a:rPr lang="en" u="sng">
                <a:solidFill>
                  <a:schemeClr val="lt1"/>
                </a:solidFill>
                <a:highlight>
                  <a:schemeClr val="dk1"/>
                </a:highlight>
              </a:rPr>
              <a:t>nationalgeographic.com</a:t>
            </a:r>
            <a:r>
              <a:rPr lang="en">
                <a:solidFill>
                  <a:schemeClr val="lt1"/>
                </a:solidFill>
                <a:highlight>
                  <a:schemeClr val="dk1"/>
                </a:highlight>
              </a:rPr>
              <a:t>,</a:t>
            </a:r>
            <a:r>
              <a:rPr lang="en" u="sng">
                <a:solidFill>
                  <a:schemeClr val="lt1"/>
                </a:solidFill>
                <a:highlight>
                  <a:schemeClr val="dk1"/>
                </a:highlight>
              </a:rPr>
              <a:t> </a:t>
            </a:r>
            <a:r>
              <a:rPr lang="en" u="sng">
                <a:solidFill>
                  <a:schemeClr val="lt1"/>
                </a:solidFill>
                <a:highlight>
                  <a:schemeClr val="dk1"/>
                </a:highlight>
              </a:rPr>
              <a:t>weather</a:t>
            </a:r>
            <a:r>
              <a:rPr lang="en" u="sng">
                <a:solidFill>
                  <a:schemeClr val="lt1"/>
                </a:solidFill>
                <a:highlight>
                  <a:schemeClr val="dk1"/>
                </a:highlight>
              </a:rPr>
              <a:t>.com</a:t>
            </a:r>
            <a:r>
              <a:rPr lang="en">
                <a:solidFill>
                  <a:schemeClr val="lt1"/>
                </a:solidFill>
                <a:highlight>
                  <a:schemeClr val="dk1"/>
                </a:highlight>
              </a:rPr>
              <a:t>, </a:t>
            </a:r>
            <a:r>
              <a:rPr lang="en" u="sng">
                <a:solidFill>
                  <a:schemeClr val="lt1"/>
                </a:solidFill>
                <a:highlight>
                  <a:schemeClr val="dk1"/>
                </a:highlight>
              </a:rPr>
              <a:t>msudeer.msstate.edu</a:t>
            </a:r>
            <a:r>
              <a:rPr lang="en">
                <a:solidFill>
                  <a:schemeClr val="lt1"/>
                </a:solidFill>
                <a:highlight>
                  <a:schemeClr val="dk1"/>
                </a:highlight>
              </a:rPr>
              <a:t>, </a:t>
            </a:r>
            <a:r>
              <a:rPr lang="en" u="sng">
                <a:solidFill>
                  <a:schemeClr val="lt1"/>
                </a:solidFill>
                <a:highlight>
                  <a:schemeClr val="dk1"/>
                </a:highlight>
              </a:rPr>
              <a:t>biokids.umich.edu</a:t>
            </a:r>
            <a:r>
              <a:rPr lang="en">
                <a:solidFill>
                  <a:schemeClr val="lt1"/>
                </a:solidFill>
                <a:highlight>
                  <a:schemeClr val="dk1"/>
                </a:highlight>
              </a:rPr>
              <a:t>, </a:t>
            </a:r>
            <a:r>
              <a:rPr lang="en" u="sng">
                <a:solidFill>
                  <a:schemeClr val="lt1"/>
                </a:solidFill>
                <a:highlight>
                  <a:schemeClr val="dk1"/>
                </a:highlight>
              </a:rPr>
              <a:t>cosleyzoo.org</a:t>
            </a:r>
            <a:r>
              <a:rPr lang="en">
                <a:solidFill>
                  <a:schemeClr val="lt1"/>
                </a:solidFill>
                <a:highlight>
                  <a:schemeClr val="dk1"/>
                </a:highlight>
              </a:rPr>
              <a:t>, </a:t>
            </a:r>
            <a:r>
              <a:rPr lang="en" u="sng">
                <a:solidFill>
                  <a:schemeClr val="lt1"/>
                </a:solidFill>
                <a:highlight>
                  <a:schemeClr val="dk1"/>
                </a:highlight>
              </a:rPr>
              <a:t>animals.com</a:t>
            </a:r>
            <a:r>
              <a:rPr lang="en">
                <a:solidFill>
                  <a:schemeClr val="lt1"/>
                </a:solidFill>
                <a:highlight>
                  <a:schemeClr val="dk1"/>
                </a:highlight>
              </a:rPr>
              <a:t>,</a:t>
            </a:r>
            <a:r>
              <a:rPr lang="en" u="sng">
                <a:solidFill>
                  <a:schemeClr val="lt1"/>
                </a:solidFill>
                <a:highlight>
                  <a:schemeClr val="dk1"/>
                </a:highlight>
              </a:rPr>
              <a:t> nhpbs.org</a:t>
            </a:r>
            <a:r>
              <a:rPr lang="en">
                <a:solidFill>
                  <a:schemeClr val="lt1"/>
                </a:solidFill>
                <a:highlight>
                  <a:schemeClr val="dk1"/>
                </a:highlight>
              </a:rPr>
              <a:t> and </a:t>
            </a:r>
            <a:r>
              <a:rPr lang="en" u="sng">
                <a:solidFill>
                  <a:schemeClr val="lt1"/>
                </a:solidFill>
                <a:highlight>
                  <a:schemeClr val="dk1"/>
                </a:highlight>
              </a:rPr>
              <a:t>treehugger.com</a:t>
            </a:r>
            <a:endParaRPr u="sng">
              <a:solidFill>
                <a:schemeClr val="lt1"/>
              </a:solidFill>
              <a:highlight>
                <a:schemeClr val="dk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4300">
              <a:solidFill>
                <a:schemeClr val="accent2"/>
              </a:solidFill>
            </a:endParaRPr>
          </a:p>
          <a:p>
            <a:pPr indent="0" lvl="0" marL="0" rtl="0" algn="l">
              <a:spcBef>
                <a:spcPts val="1600"/>
              </a:spcBef>
              <a:spcAft>
                <a:spcPts val="1600"/>
              </a:spcAft>
              <a:buNone/>
            </a:pPr>
            <a:r>
              <a:rPr lang="en" sz="4300">
                <a:solidFill>
                  <a:srgbClr val="FFFFFF"/>
                </a:solidFill>
              </a:rPr>
              <a:t> </a:t>
            </a:r>
            <a:r>
              <a:rPr lang="en" sz="4300">
                <a:solidFill>
                  <a:srgbClr val="FFFFFF"/>
                </a:solidFill>
              </a:rPr>
              <a:t>My creature is the Whitetail Deer.</a:t>
            </a:r>
            <a:endParaRPr sz="4300">
              <a:solidFill>
                <a:srgbClr val="FFFFFF"/>
              </a:solidFill>
            </a:endParaRPr>
          </a:p>
        </p:txBody>
      </p:sp>
      <p:sp>
        <p:nvSpPr>
          <p:cNvPr id="61" name="Google Shape;61;p14"/>
          <p:cNvSpPr txBox="1"/>
          <p:nvPr/>
        </p:nvSpPr>
        <p:spPr>
          <a:xfrm>
            <a:off x="63200" y="50550"/>
            <a:ext cx="9080700" cy="615600"/>
          </a:xfrm>
          <a:prstGeom prst="rect">
            <a:avLst/>
          </a:prstGeom>
          <a:noFill/>
          <a:ln>
            <a:noFill/>
          </a:ln>
        </p:spPr>
        <p:txBody>
          <a:bodyPr anchorCtr="0" anchor="t" bIns="91425" lIns="91425" spcFirstLastPara="1" rIns="91425" wrap="square" tIns="91425">
            <a:spAutoFit/>
          </a:bodyPr>
          <a:lstStyle/>
          <a:p>
            <a:pPr indent="457200" lvl="0" marL="2286000" rtl="0" algn="l">
              <a:spcBef>
                <a:spcPts val="0"/>
              </a:spcBef>
              <a:spcAft>
                <a:spcPts val="0"/>
              </a:spcAft>
              <a:buNone/>
            </a:pPr>
            <a:r>
              <a:rPr lang="en" sz="2800">
                <a:solidFill>
                  <a:schemeClr val="lt1"/>
                </a:solidFill>
              </a:rPr>
              <a:t>What Is My Creature?</a:t>
            </a:r>
            <a:endParaRPr sz="2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8" name="Google Shape;68;p15"/>
          <p:cNvPicPr preferRelativeResize="0"/>
          <p:nvPr/>
        </p:nvPicPr>
        <p:blipFill>
          <a:blip r:embed="rId4">
            <a:alphaModFix/>
          </a:blip>
          <a:stretch>
            <a:fillRect/>
          </a:stretch>
        </p:blipFill>
        <p:spPr>
          <a:xfrm>
            <a:off x="0" y="0"/>
            <a:ext cx="9144000" cy="5143500"/>
          </a:xfrm>
          <a:prstGeom prst="rect">
            <a:avLst/>
          </a:prstGeom>
          <a:noFill/>
          <a:ln>
            <a:noFill/>
          </a:ln>
        </p:spPr>
      </p:pic>
      <p:sp>
        <p:nvSpPr>
          <p:cNvPr id="69" name="Google Shape;69;p15"/>
          <p:cNvSpPr txBox="1"/>
          <p:nvPr/>
        </p:nvSpPr>
        <p:spPr>
          <a:xfrm>
            <a:off x="37925" y="25275"/>
            <a:ext cx="9106200" cy="461700"/>
          </a:xfrm>
          <a:prstGeom prst="rect">
            <a:avLst/>
          </a:prstGeom>
          <a:noFill/>
          <a:ln>
            <a:noFill/>
          </a:ln>
        </p:spPr>
        <p:txBody>
          <a:bodyPr anchorCtr="0" anchor="t" bIns="91425" lIns="91425" spcFirstLastPara="1" rIns="91425" wrap="square" tIns="91425">
            <a:spAutoFit/>
          </a:bodyPr>
          <a:lstStyle/>
          <a:p>
            <a:pPr indent="457200" lvl="0" marL="914400" rtl="0" algn="l">
              <a:spcBef>
                <a:spcPts val="0"/>
              </a:spcBef>
              <a:spcAft>
                <a:spcPts val="0"/>
              </a:spcAft>
              <a:buNone/>
            </a:pPr>
            <a:r>
              <a:rPr lang="en" sz="1800"/>
              <a:t>History of the Whitetail Deer And Where They Came From</a:t>
            </a:r>
            <a:endParaRPr sz="1800"/>
          </a:p>
        </p:txBody>
      </p:sp>
      <p:sp>
        <p:nvSpPr>
          <p:cNvPr id="70" name="Google Shape;70;p15"/>
          <p:cNvSpPr txBox="1"/>
          <p:nvPr/>
        </p:nvSpPr>
        <p:spPr>
          <a:xfrm>
            <a:off x="-150" y="1706075"/>
            <a:ext cx="9144000" cy="10158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800"/>
              <a:t>The Whitetail Deer is native from the </a:t>
            </a:r>
            <a:r>
              <a:rPr lang="en" sz="1800"/>
              <a:t>southernmost</a:t>
            </a:r>
            <a:r>
              <a:rPr lang="en" sz="1800"/>
              <a:t> </a:t>
            </a:r>
            <a:r>
              <a:rPr lang="en" sz="1800"/>
              <a:t>regions</a:t>
            </a:r>
            <a:r>
              <a:rPr lang="en" sz="1800"/>
              <a:t> of Canada to the Northernmost regions of South America. Whitetail Deer typically inhabit fields and meadows. Whitetail Deer are in the Cervidae </a:t>
            </a:r>
            <a:r>
              <a:rPr lang="en" sz="1800"/>
              <a:t>family</a:t>
            </a:r>
            <a:r>
              <a:rPr lang="en" sz="1800"/>
              <a:t> of mammals.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7" name="Google Shape;77;p16"/>
          <p:cNvPicPr preferRelativeResize="0"/>
          <p:nvPr/>
        </p:nvPicPr>
        <p:blipFill>
          <a:blip r:embed="rId3">
            <a:alphaModFix/>
          </a:blip>
          <a:stretch>
            <a:fillRect/>
          </a:stretch>
        </p:blipFill>
        <p:spPr>
          <a:xfrm>
            <a:off x="0" y="1255"/>
            <a:ext cx="9144001" cy="5140990"/>
          </a:xfrm>
          <a:prstGeom prst="rect">
            <a:avLst/>
          </a:prstGeom>
          <a:noFill/>
          <a:ln>
            <a:noFill/>
          </a:ln>
        </p:spPr>
      </p:pic>
      <p:sp>
        <p:nvSpPr>
          <p:cNvPr id="78" name="Google Shape;78;p16"/>
          <p:cNvSpPr txBox="1"/>
          <p:nvPr/>
        </p:nvSpPr>
        <p:spPr>
          <a:xfrm>
            <a:off x="6015500" y="2312675"/>
            <a:ext cx="2816700" cy="14775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a:t>This is an </a:t>
            </a:r>
            <a:r>
              <a:rPr lang="en"/>
              <a:t>extreme</a:t>
            </a:r>
            <a:r>
              <a:rPr lang="en"/>
              <a:t> example of the Whitetail deer’s </a:t>
            </a:r>
            <a:r>
              <a:rPr lang="en"/>
              <a:t>climate</a:t>
            </a:r>
            <a:r>
              <a:rPr lang="en"/>
              <a:t>. Montana is one of the northernmost states of the United states being on the border with Canada.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Does the Whitetail Deer Consume?</a:t>
            </a:r>
            <a:endParaRPr>
              <a:solidFill>
                <a:schemeClr val="lt1"/>
              </a:solidFill>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1600"/>
              </a:spcAft>
              <a:buNone/>
            </a:pPr>
            <a:r>
              <a:rPr lang="en">
                <a:solidFill>
                  <a:schemeClr val="lt1"/>
                </a:solidFill>
              </a:rPr>
              <a:t>The Whitetail Deer is a Herbivore, meaning it does not eat meat. A Whitetail Deer’s Diet may consist of grass, mushrooms, leaves and seeds.</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Hunts the Whitetail Deer?</a:t>
            </a:r>
            <a:endParaRPr>
              <a:solidFill>
                <a:schemeClr val="lt1"/>
              </a:solidFill>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1600"/>
              </a:spcAft>
              <a:buNone/>
            </a:pPr>
            <a:r>
              <a:rPr lang="en">
                <a:solidFill>
                  <a:schemeClr val="lt1"/>
                </a:solidFill>
              </a:rPr>
              <a:t>The Whitetail Deer may be hunted by Bears, jaguars, coyotes, </a:t>
            </a:r>
            <a:r>
              <a:rPr lang="en">
                <a:solidFill>
                  <a:schemeClr val="lt1"/>
                </a:solidFill>
              </a:rPr>
              <a:t>wolves</a:t>
            </a:r>
            <a:r>
              <a:rPr lang="en">
                <a:solidFill>
                  <a:schemeClr val="lt1"/>
                </a:solidFill>
              </a:rPr>
              <a:t>, mountain lions and us humans. The Whitetail deer’s most </a:t>
            </a:r>
            <a:r>
              <a:rPr lang="en">
                <a:solidFill>
                  <a:schemeClr val="lt1"/>
                </a:solidFill>
              </a:rPr>
              <a:t>prominent</a:t>
            </a:r>
            <a:r>
              <a:rPr lang="en">
                <a:solidFill>
                  <a:schemeClr val="lt1"/>
                </a:solidFill>
              </a:rPr>
              <a:t> predator is human because populations of most other </a:t>
            </a:r>
            <a:r>
              <a:rPr lang="en">
                <a:solidFill>
                  <a:schemeClr val="lt1"/>
                </a:solidFill>
              </a:rPr>
              <a:t>predators</a:t>
            </a:r>
            <a:r>
              <a:rPr lang="en">
                <a:solidFill>
                  <a:schemeClr val="lt1"/>
                </a:solidFill>
              </a:rPr>
              <a:t> have dwindled. </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Where Is the Whitetail Deer On the Food Chain?</a:t>
            </a:r>
            <a:endParaRPr>
              <a:solidFill>
                <a:schemeClr val="lt1"/>
              </a:solidFill>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1600"/>
              </a:spcAft>
              <a:buNone/>
            </a:pPr>
            <a:r>
              <a:rPr lang="en">
                <a:solidFill>
                  <a:schemeClr val="lt1"/>
                </a:solidFill>
              </a:rPr>
              <a:t>The Whitetail Deer eats primary producers and get eaten by omnivores and</a:t>
            </a:r>
            <a:r>
              <a:rPr lang="en">
                <a:solidFill>
                  <a:srgbClr val="000000"/>
                </a:solidFill>
              </a:rPr>
              <a:t> </a:t>
            </a:r>
            <a:r>
              <a:rPr lang="en">
                <a:solidFill>
                  <a:schemeClr val="lt1"/>
                </a:solidFill>
              </a:rPr>
              <a:t>carnivores.</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The Whitetail Deer’s Survival Tactics</a:t>
            </a:r>
            <a:endParaRPr>
              <a:solidFill>
                <a:schemeClr val="lt1"/>
              </a:solidFill>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1600"/>
              </a:spcAft>
              <a:buNone/>
            </a:pPr>
            <a:r>
              <a:rPr lang="en">
                <a:solidFill>
                  <a:schemeClr val="lt1"/>
                </a:solidFill>
              </a:rPr>
              <a:t>Whitetail Deer have coats with hollow hairs that insulate it in the cold. The Whitetail Deer also have long legs that allow it to travel at speeds up to 30mph. lastly ,it has color changing coat that helps it blend in during </a:t>
            </a:r>
            <a:r>
              <a:rPr lang="en">
                <a:solidFill>
                  <a:schemeClr val="lt1"/>
                </a:solidFill>
              </a:rPr>
              <a:t>different</a:t>
            </a:r>
            <a:r>
              <a:rPr lang="en">
                <a:solidFill>
                  <a:schemeClr val="lt1"/>
                </a:solidFill>
              </a:rPr>
              <a:t> seasons.</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Does the Whitetail Deer look like?</a:t>
            </a:r>
            <a:endParaRPr>
              <a:solidFill>
                <a:schemeClr val="lt1"/>
              </a:solidFill>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1600"/>
              </a:spcAft>
              <a:buNone/>
            </a:pPr>
            <a:r>
              <a:rPr lang="en">
                <a:solidFill>
                  <a:schemeClr val="lt1"/>
                </a:solidFill>
              </a:rPr>
              <a:t>The whitetail deer has long legs, a white tail, white around its eyes, nose and stomach. Males have antlers. Males can weigh between 150 to 300 lbs and females can weigh 90 to 200 lbs. Adult Whitetail Deer can be as tall as 1.7 to 3.9 feet tall at the shoulder.</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