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When the title is like this Moose would be capitalized as well.    Your name is not present here.. </a:t>
            </a:r>
            <a:endParaRPr>
              <a:solidFill>
                <a:schemeClr val="dk1"/>
              </a:solidFill>
              <a:highlight>
                <a:schemeClr val="dk2"/>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f2581eb7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f2581eb7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a:t>
            </a:r>
            <a:r>
              <a:rPr lang="en">
                <a:solidFill>
                  <a:schemeClr val="dk1"/>
                </a:solidFill>
              </a:rPr>
              <a:t>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4</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This slide has no title.   ….can weigh from 600 pounds to 1400 pounds.  Shiras moose can be 10 feet tall.</a:t>
            </a:r>
            <a:endParaRPr>
              <a:solidFill>
                <a:schemeClr val="dk1"/>
              </a:solidFill>
              <a:highlight>
                <a:schemeClr val="dk2"/>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0f2581eb7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0f2581eb7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a:t>
            </a:r>
            <a:r>
              <a:rPr lang="en">
                <a:solidFill>
                  <a:schemeClr val="dk1"/>
                </a:solidFill>
              </a:rPr>
              <a:t>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4</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The title is misleading as this is the difference between male and female moose.   Male should be singular,  ….can weigh from 794 lbs to 1323 lbs. On the other hand, female…..from 594 lbs up to 882 lbs… </a:t>
            </a:r>
            <a:endParaRPr>
              <a:solidFill>
                <a:schemeClr val="dk1"/>
              </a:solidFill>
              <a:highlight>
                <a:schemeClr val="dk2"/>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f2581eb7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f2581eb7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a:t>
            </a:r>
            <a:r>
              <a:rPr lang="en">
                <a:solidFill>
                  <a:schemeClr val="dk1"/>
                </a:solidFill>
              </a:rPr>
              <a:t>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highlight>
                  <a:schemeClr val="dk2"/>
                </a:highlight>
              </a:rPr>
              <a:t>Lifespan is one word.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…many begin to suffer…….before then.</a:t>
            </a:r>
            <a:endParaRPr>
              <a:solidFill>
                <a:schemeClr val="dk1"/>
              </a:solidFill>
              <a:highlight>
                <a:schemeClr val="dk2"/>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0f2581eb7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0f2581eb7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a:t>
            </a:r>
            <a:r>
              <a:rPr lang="en">
                <a:solidFill>
                  <a:schemeClr val="dk1"/>
                </a:solidFill>
              </a:rPr>
              <a:t>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place in a list using bullet or number..  If you run out of room you can make the page two columns or use another slide. </a:t>
            </a:r>
            <a:endParaRPr>
              <a:solidFill>
                <a:schemeClr val="dk1"/>
              </a:solidFill>
              <a:highlight>
                <a:schemeClr val="dk2"/>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f2581eb7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0f2581eb7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a:t>
            </a:r>
            <a:r>
              <a:rPr lang="en">
                <a:solidFill>
                  <a:schemeClr val="dk1"/>
                </a:solidFill>
              </a:rPr>
              <a:t>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rPr lang="en">
                <a:solidFill>
                  <a:schemeClr val="dk1"/>
                </a:solidFill>
              </a:rPr>
              <a:t> </a:t>
            </a:r>
            <a:r>
              <a:rPr lang="en">
                <a:solidFill>
                  <a:schemeClr val="dk1"/>
                </a:solidFill>
                <a:highlight>
                  <a:schemeClr val="dk2"/>
                </a:highlight>
              </a:rPr>
              <a:t>This slide needs a title.    Make all text the same size.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b379549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b379549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put a question mark on the title.   There is an extra space between moose and is.   ….States, and is the smallest out of the three types of moose found……</a:t>
            </a:r>
            <a:endParaRPr>
              <a:solidFill>
                <a:schemeClr val="dk1"/>
              </a:solidFill>
              <a:highlight>
                <a:schemeClr val="dk2"/>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0c44868f5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0c44868f5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remove the word ecosystem in the sentence.   Also, it seems the sentence is incomplete.  Southeastern Canada?</a:t>
            </a:r>
            <a:endParaRPr>
              <a:solidFill>
                <a:schemeClr val="dk1"/>
              </a:solidFill>
              <a:highlight>
                <a:schemeClr val="dk2"/>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c44868f5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0c44868f5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a:t>
            </a:r>
            <a:r>
              <a:rPr lang="en">
                <a:solidFill>
                  <a:schemeClr val="dk1"/>
                </a:solidFill>
              </a:rPr>
              <a:t>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Weather should be capitalized in the title.   Spell out deg.  This sentence is awkward and makes little sense.   Please reword it to make it clearer. </a:t>
            </a:r>
            <a:endParaRPr>
              <a:solidFill>
                <a:schemeClr val="dk1"/>
              </a:solidFill>
              <a:highlight>
                <a:schemeClr val="dk2"/>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c44868f5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c44868f5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a:t>
            </a:r>
            <a:r>
              <a:rPr lang="en">
                <a:solidFill>
                  <a:schemeClr val="dk1"/>
                </a:solidFill>
              </a:rPr>
              <a:t>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Herbivore should be singler. </a:t>
            </a:r>
            <a:endParaRPr>
              <a:solidFill>
                <a:schemeClr val="dk1"/>
              </a:solidFill>
              <a:highlight>
                <a:schemeClr val="dk2"/>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f2581eb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f2581eb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a:t>
            </a:r>
            <a:r>
              <a:rPr lang="en">
                <a:solidFill>
                  <a:schemeClr val="dk1"/>
                </a:solidFill>
              </a:rPr>
              <a:t>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When the title is not a sentence Capitalize all words…   Food Chain.     …eat should be singular.    Them,  not then.. </a:t>
            </a:r>
            <a:endParaRPr>
              <a:solidFill>
                <a:schemeClr val="dk1"/>
              </a:solidFill>
              <a:highlight>
                <a:schemeClr val="dk2"/>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edf8b196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0edf8b196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a:t>
            </a:r>
            <a:r>
              <a:rPr lang="en">
                <a:solidFill>
                  <a:schemeClr val="dk1"/>
                </a:solidFill>
              </a:rPr>
              <a:t>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t>
            </a:r>
            <a:r>
              <a:rPr lang="en">
                <a:solidFill>
                  <a:schemeClr val="dk1"/>
                </a:solidFill>
                <a:highlight>
                  <a:schemeClr val="dk2"/>
                </a:highlight>
              </a:rPr>
              <a:t>.Does It Eat…   Here this is actually a sentence so it would be   What food does it eat?  Please place a period after vegetation. </a:t>
            </a:r>
            <a:endParaRPr>
              <a:solidFill>
                <a:schemeClr val="dk1"/>
              </a:solidFill>
              <a:highlight>
                <a:schemeClr val="dk2"/>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c44868f5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c44868f5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a:t>
            </a:r>
            <a:r>
              <a:rPr lang="en">
                <a:solidFill>
                  <a:schemeClr val="dk1"/>
                </a:solidFill>
              </a:rPr>
              <a:t>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The way this is worded you need to put “The” in the front of the sentence. ….wolves, and lions</a:t>
            </a:r>
            <a:r>
              <a:rPr lang="en">
                <a:solidFill>
                  <a:schemeClr val="dk1"/>
                </a:solidFill>
              </a:rPr>
              <a:t>.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c44868f5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c44868f5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a:t>
            </a:r>
            <a:r>
              <a:rPr lang="en">
                <a:solidFill>
                  <a:schemeClr val="dk1"/>
                </a:solidFill>
              </a:rPr>
              <a:t>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Place a period after energy. </a:t>
            </a:r>
            <a:endParaRPr>
              <a:solidFill>
                <a:schemeClr val="dk1"/>
              </a:solidFill>
              <a:highlight>
                <a:schemeClr val="dk2"/>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hyperlink" Target="https://www.dec.ny.gov/docs/wildlife_pdf/moose1.pdf" TargetMode="External"/><Relationship Id="rId9" Type="http://schemas.openxmlformats.org/officeDocument/2006/relationships/hyperlink" Target="https://www.nwf.org/Educational-Resources/Wildlife-Guide/Mammals/Moose#:~:text=Moose%20are%20found%20in%20the,ponds%20are%20ideal%20moose%20habitat." TargetMode="External"/><Relationship Id="rId5" Type="http://schemas.openxmlformats.org/officeDocument/2006/relationships/hyperlink" Target="https://www.dec.ny.gov/docs/wildlife_pdf/moose1.pdf" TargetMode="External"/><Relationship Id="rId6" Type="http://schemas.openxmlformats.org/officeDocument/2006/relationships/hyperlink" Target="https://www.dec.ny.gov/docs/wildlife_pdf/moose1.pdf" TargetMode="External"/><Relationship Id="rId7" Type="http://schemas.openxmlformats.org/officeDocument/2006/relationships/hyperlink" Target="https://www.dec.ny.gov/docs/wildlife_pdf/moose1.pdf" TargetMode="External"/><Relationship Id="rId8" Type="http://schemas.openxmlformats.org/officeDocument/2006/relationships/hyperlink" Target="https://www.dec.ny.gov/docs/wildlife_pdf/moose1.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17.jpg"/><Relationship Id="rId5" Type="http://schemas.openxmlformats.org/officeDocument/2006/relationships/image" Target="../media/image5.jpg"/><Relationship Id="rId6"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517100" y="151425"/>
            <a:ext cx="6109800" cy="595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solidFill>
                  <a:srgbClr val="93C47D"/>
                </a:solidFill>
              </a:rPr>
              <a:t>Shiras moose</a:t>
            </a:r>
            <a:endParaRPr sz="2900">
              <a:solidFill>
                <a:srgbClr val="93C47D"/>
              </a:solidFill>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rPr>
              <a:t>Shiras moose can weight up to 600 to 1,400 pounds</a:t>
            </a:r>
            <a:endParaRPr sz="1900">
              <a:solidFill>
                <a:schemeClr val="dk1"/>
              </a:solidFill>
            </a:endParaRPr>
          </a:p>
          <a:p>
            <a:pPr indent="0" lvl="0" marL="0" rtl="0" algn="l">
              <a:spcBef>
                <a:spcPts val="1600"/>
              </a:spcBef>
              <a:spcAft>
                <a:spcPts val="1600"/>
              </a:spcAft>
              <a:buNone/>
            </a:pPr>
            <a:r>
              <a:rPr lang="en" sz="1900">
                <a:solidFill>
                  <a:schemeClr val="dk1"/>
                </a:solidFill>
              </a:rPr>
              <a:t>Shiras moose can de 10 feet tall</a:t>
            </a:r>
            <a:endParaRPr sz="1900">
              <a:solidFill>
                <a:schemeClr val="dk1"/>
              </a:solidFill>
            </a:endParaRPr>
          </a:p>
        </p:txBody>
      </p:sp>
      <p:pic>
        <p:nvPicPr>
          <p:cNvPr id="124" name="Google Shape;124;p22"/>
          <p:cNvPicPr preferRelativeResize="0"/>
          <p:nvPr/>
        </p:nvPicPr>
        <p:blipFill>
          <a:blip r:embed="rId3">
            <a:alphaModFix/>
          </a:blip>
          <a:stretch>
            <a:fillRect/>
          </a:stretch>
        </p:blipFill>
        <p:spPr>
          <a:xfrm>
            <a:off x="311699" y="2216875"/>
            <a:ext cx="3565348" cy="2673999"/>
          </a:xfrm>
          <a:prstGeom prst="rect">
            <a:avLst/>
          </a:prstGeom>
          <a:noFill/>
          <a:ln>
            <a:noFill/>
          </a:ln>
        </p:spPr>
      </p:pic>
    </p:spTree>
  </p:cSld>
  <p:clrMapOvr>
    <a:masterClrMapping/>
  </p:clrMapOvr>
  <mc:AlternateContent>
    <mc:Choice Requires="p14">
      <p:transition spd="slow" p14:dur="10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7E6B"/>
        </a:solidFill>
      </p:bgPr>
    </p:bg>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Weigh</a:t>
            </a:r>
            <a:endParaRPr/>
          </a:p>
        </p:txBody>
      </p:sp>
      <p:sp>
        <p:nvSpPr>
          <p:cNvPr id="130" name="Google Shape;130;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 males shiras moose can weigh can be 794 to 1,323 pounds</a:t>
            </a:r>
            <a:endParaRPr>
              <a:solidFill>
                <a:schemeClr val="dk1"/>
              </a:solidFill>
            </a:endParaRPr>
          </a:p>
          <a:p>
            <a:pPr indent="0" lvl="0" marL="0" rtl="0" algn="l">
              <a:spcBef>
                <a:spcPts val="1600"/>
              </a:spcBef>
              <a:spcAft>
                <a:spcPts val="1600"/>
              </a:spcAft>
              <a:buNone/>
            </a:pPr>
            <a:r>
              <a:rPr lang="en">
                <a:solidFill>
                  <a:schemeClr val="dk1"/>
                </a:solidFill>
              </a:rPr>
              <a:t>A female shiras moose can weigh can be 595 to 882 pounds</a:t>
            </a:r>
            <a:endParaRPr>
              <a:solidFill>
                <a:schemeClr val="dk1"/>
              </a:solidFill>
            </a:endParaRPr>
          </a:p>
        </p:txBody>
      </p:sp>
      <p:pic>
        <p:nvPicPr>
          <p:cNvPr id="131" name="Google Shape;131;p23"/>
          <p:cNvPicPr preferRelativeResize="0"/>
          <p:nvPr/>
        </p:nvPicPr>
        <p:blipFill>
          <a:blip r:embed="rId3">
            <a:alphaModFix/>
          </a:blip>
          <a:stretch>
            <a:fillRect/>
          </a:stretch>
        </p:blipFill>
        <p:spPr>
          <a:xfrm>
            <a:off x="311700" y="2096776"/>
            <a:ext cx="3391849" cy="2472100"/>
          </a:xfrm>
          <a:prstGeom prst="rect">
            <a:avLst/>
          </a:prstGeom>
          <a:noFill/>
          <a:ln>
            <a:noFill/>
          </a:ln>
        </p:spPr>
      </p:pic>
      <p:pic>
        <p:nvPicPr>
          <p:cNvPr id="132" name="Google Shape;132;p23"/>
          <p:cNvPicPr preferRelativeResize="0"/>
          <p:nvPr/>
        </p:nvPicPr>
        <p:blipFill>
          <a:blip r:embed="rId4">
            <a:alphaModFix/>
          </a:blip>
          <a:stretch>
            <a:fillRect/>
          </a:stretch>
        </p:blipFill>
        <p:spPr>
          <a:xfrm>
            <a:off x="4836275" y="2096778"/>
            <a:ext cx="3599150" cy="2614976"/>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4125"/>
        </a:solidFill>
      </p:bgPr>
    </p:bg>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Life Span</a:t>
            </a:r>
            <a:endParaRPr/>
          </a:p>
        </p:txBody>
      </p:sp>
      <p:sp>
        <p:nvSpPr>
          <p:cNvPr id="138" name="Google Shape;138;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The shiras moose can live more than 20 years in the wild, but many bein to suffer the symptoms of old age before then</a:t>
            </a:r>
            <a:endParaRPr>
              <a:solidFill>
                <a:schemeClr val="dk1"/>
              </a:solidFill>
            </a:endParaRPr>
          </a:p>
        </p:txBody>
      </p:sp>
      <p:pic>
        <p:nvPicPr>
          <p:cNvPr id="139" name="Google Shape;139;p24"/>
          <p:cNvPicPr preferRelativeResize="0"/>
          <p:nvPr/>
        </p:nvPicPr>
        <p:blipFill>
          <a:blip r:embed="rId3">
            <a:alphaModFix/>
          </a:blip>
          <a:stretch>
            <a:fillRect/>
          </a:stretch>
        </p:blipFill>
        <p:spPr>
          <a:xfrm>
            <a:off x="4133352" y="1586600"/>
            <a:ext cx="3734249" cy="2793401"/>
          </a:xfrm>
          <a:prstGeom prst="rect">
            <a:avLst/>
          </a:prstGeom>
          <a:noFill/>
          <a:ln>
            <a:noFill/>
          </a:ln>
        </p:spPr>
      </p:pic>
      <p:pic>
        <p:nvPicPr>
          <p:cNvPr id="140" name="Google Shape;140;p24"/>
          <p:cNvPicPr preferRelativeResize="0"/>
          <p:nvPr/>
        </p:nvPicPr>
        <p:blipFill>
          <a:blip r:embed="rId4">
            <a:alphaModFix/>
          </a:blip>
          <a:stretch>
            <a:fillRect/>
          </a:stretch>
        </p:blipFill>
        <p:spPr>
          <a:xfrm>
            <a:off x="732700" y="1982825"/>
            <a:ext cx="3259625" cy="2397175"/>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1C00"/>
        </a:solidFill>
      </p:bgPr>
    </p:bg>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Facts</a:t>
            </a:r>
            <a:endParaRPr/>
          </a:p>
        </p:txBody>
      </p:sp>
      <p:sp>
        <p:nvSpPr>
          <p:cNvPr id="146" name="Google Shape;14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solidFill>
                  <a:srgbClr val="000000"/>
                </a:solidFill>
              </a:rPr>
              <a:t>   </a:t>
            </a:r>
            <a:r>
              <a:rPr lang="en">
                <a:solidFill>
                  <a:srgbClr val="000000"/>
                </a:solidFill>
              </a:rPr>
              <a:t>-Mooses can run up to 35mph     -Moose are strong swimmers and can swim up to 6mph     -Moose can stand up after laying down, they first their haunches that is followed by the front portion of their body.   -they can swim many moles without stopping and can stay underwater for up to 30 seconds   -they nibble on the plants </a:t>
            </a:r>
            <a:r>
              <a:rPr lang="en">
                <a:solidFill>
                  <a:srgbClr val="000000"/>
                </a:solidFill>
              </a:rPr>
              <a:t>growing in the water   -it is never a good idea to approach a moose  -moose are faster than humans so you can’t outrun one   -moose are smart animals</a:t>
            </a:r>
            <a:endParaRPr>
              <a:solidFill>
                <a:srgbClr val="000000"/>
              </a:solidFill>
            </a:endParaRPr>
          </a:p>
        </p:txBody>
      </p:sp>
      <p:pic>
        <p:nvPicPr>
          <p:cNvPr id="147" name="Google Shape;147;p25"/>
          <p:cNvPicPr preferRelativeResize="0"/>
          <p:nvPr/>
        </p:nvPicPr>
        <p:blipFill>
          <a:blip r:embed="rId3">
            <a:alphaModFix/>
          </a:blip>
          <a:stretch>
            <a:fillRect/>
          </a:stretch>
        </p:blipFill>
        <p:spPr>
          <a:xfrm>
            <a:off x="6668974" y="3118601"/>
            <a:ext cx="2163326" cy="2024900"/>
          </a:xfrm>
          <a:prstGeom prst="rect">
            <a:avLst/>
          </a:prstGeom>
          <a:noFill/>
          <a:ln>
            <a:noFill/>
          </a:ln>
        </p:spPr>
      </p:pic>
    </p:spTree>
  </p:cSld>
  <p:clrMapOvr>
    <a:masterClrMapping/>
  </p:clrMapOvr>
  <mc:AlternateContent>
    <mc:Choice Requires="p14">
      <p:transition spd="slow" p14:dur="1000">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rgbClr val="1A0DAB"/>
                </a:solidFill>
                <a:highlight>
                  <a:srgbClr val="FFFFFF"/>
                </a:highlight>
                <a:uFill>
                  <a:noFill/>
                </a:uFill>
                <a:latin typeface="Roboto"/>
                <a:ea typeface="Roboto"/>
                <a:cs typeface="Roboto"/>
                <a:sym typeface="Roboto"/>
                <a:hlinkClick r:id="rId4">
                  <a:extLst>
                    <a:ext uri="{A12FA001-AC4F-418D-AE19-62706E023703}">
                      <ahyp:hlinkClr val="tx"/>
                    </a:ext>
                  </a:extLst>
                </a:hlinkClick>
              </a:rPr>
              <a:t>Moose Facts</a:t>
            </a:r>
            <a:endParaRPr sz="1500">
              <a:solidFill>
                <a:srgbClr val="1A0DAB"/>
              </a:solidFill>
              <a:highlight>
                <a:srgbClr val="FFFFFF"/>
              </a:highlight>
              <a:uFill>
                <a:noFill/>
              </a:uFill>
              <a:latin typeface="Roboto"/>
              <a:ea typeface="Roboto"/>
              <a:cs typeface="Roboto"/>
              <a:sym typeface="Roboto"/>
              <a:hlinkClick r:id="rId5">
                <a:extLst>
                  <a:ext uri="{A12FA001-AC4F-418D-AE19-62706E023703}">
                    <ahyp:hlinkClr val="tx"/>
                  </a:ext>
                </a:extLst>
              </a:hlinkClick>
            </a:endParaRPr>
          </a:p>
          <a:p>
            <a:pPr indent="0" lvl="0" marL="0" rtl="0" algn="l">
              <a:spcBef>
                <a:spcPts val="1600"/>
              </a:spcBef>
              <a:spcAft>
                <a:spcPts val="0"/>
              </a:spcAft>
              <a:buClr>
                <a:schemeClr val="dk1"/>
              </a:buClr>
              <a:buSzPts val="1100"/>
              <a:buFont typeface="Arial"/>
              <a:buNone/>
            </a:pPr>
            <a:r>
              <a:rPr lang="en" sz="1050">
                <a:solidFill>
                  <a:srgbClr val="202124"/>
                </a:solidFill>
                <a:highlight>
                  <a:srgbClr val="FFFFFF"/>
                </a:highlight>
                <a:uFill>
                  <a:noFill/>
                </a:uFill>
                <a:hlinkClick r:id="rId6">
                  <a:extLst>
                    <a:ext uri="{A12FA001-AC4F-418D-AE19-62706E023703}">
                      <ahyp:hlinkClr val="tx"/>
                    </a:ext>
                  </a:extLst>
                </a:hlinkClick>
              </a:rPr>
              <a:t>https://www.dec.ny.gov</a:t>
            </a:r>
            <a:r>
              <a:rPr lang="en" sz="1050">
                <a:solidFill>
                  <a:srgbClr val="5F6368"/>
                </a:solidFill>
                <a:highlight>
                  <a:srgbClr val="FFFFFF"/>
                </a:highlight>
                <a:uFill>
                  <a:noFill/>
                </a:uFill>
                <a:hlinkClick r:id="rId7">
                  <a:extLst>
                    <a:ext uri="{A12FA001-AC4F-418D-AE19-62706E023703}">
                      <ahyp:hlinkClr val="tx"/>
                    </a:ext>
                  </a:extLst>
                </a:hlinkClick>
              </a:rPr>
              <a:t> › wildlife_pdf › moose1</a:t>
            </a:r>
            <a:endParaRPr sz="1050">
              <a:solidFill>
                <a:srgbClr val="5F6368"/>
              </a:solidFill>
              <a:highlight>
                <a:srgbClr val="FFFFFF"/>
              </a:highlight>
              <a:uFill>
                <a:noFill/>
              </a:uFill>
              <a:hlinkClick r:id="rId8">
                <a:extLst>
                  <a:ext uri="{A12FA001-AC4F-418D-AE19-62706E023703}">
                    <ahyp:hlinkClr val="tx"/>
                  </a:ext>
                </a:extLst>
              </a:hlinkClick>
            </a:endParaRPr>
          </a:p>
          <a:p>
            <a:pPr indent="0" lvl="0" marL="0" rtl="0" algn="l">
              <a:spcBef>
                <a:spcPts val="1600"/>
              </a:spcBef>
              <a:spcAft>
                <a:spcPts val="0"/>
              </a:spcAft>
              <a:buNone/>
            </a:pPr>
            <a:r>
              <a:rPr lang="en" sz="1500" u="sng">
                <a:solidFill>
                  <a:srgbClr val="1A0DAB"/>
                </a:solidFill>
                <a:highlight>
                  <a:srgbClr val="FFFFFF"/>
                </a:highlight>
                <a:latin typeface="Roboto"/>
                <a:ea typeface="Roboto"/>
                <a:cs typeface="Roboto"/>
                <a:sym typeface="Roboto"/>
                <a:hlinkClick r:id="rId9">
                  <a:extLst>
                    <a:ext uri="{A12FA001-AC4F-418D-AE19-62706E023703}">
                      <ahyp:hlinkClr val="tx"/>
                    </a:ext>
                  </a:extLst>
                </a:hlinkClick>
              </a:rPr>
              <a:t>Moose | National Wildlife Federation</a:t>
            </a:r>
            <a:endParaRPr/>
          </a:p>
          <a:p>
            <a:pPr indent="0" lvl="0" marL="0" rtl="0" algn="l">
              <a:spcBef>
                <a:spcPts val="1600"/>
              </a:spcBef>
              <a:spcAft>
                <a:spcPts val="1600"/>
              </a:spcAft>
              <a:buNone/>
            </a:pPr>
            <a:r>
              <a:t/>
            </a:r>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FF"/>
                </a:highlight>
              </a:rPr>
              <a:t>Where Does Shiras Moose Come From</a:t>
            </a:r>
            <a:endParaRPr>
              <a:highlight>
                <a:srgbClr val="FFFFFF"/>
              </a:highlight>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6AA84F"/>
                </a:solidFill>
                <a:highlight>
                  <a:srgbClr val="FFFFFF"/>
                </a:highlight>
              </a:rPr>
              <a:t>Shiras moose  is found throughout southwest Canada and the States, it is the smallest out of 3 mooas found in North America</a:t>
            </a:r>
            <a:endParaRPr>
              <a:solidFill>
                <a:srgbClr val="6AA84F"/>
              </a:solidFill>
              <a:highlight>
                <a:srgbClr val="FFFFFF"/>
              </a:highlight>
            </a:endParaRPr>
          </a:p>
        </p:txBody>
      </p:sp>
      <p:sp>
        <p:nvSpPr>
          <p:cNvPr id="61" name="Google Shape;61;p14"/>
          <p:cNvSpPr txBox="1"/>
          <p:nvPr/>
        </p:nvSpPr>
        <p:spPr>
          <a:xfrm>
            <a:off x="697075" y="1522125"/>
            <a:ext cx="734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62" name="Google Shape;62;p14"/>
          <p:cNvPicPr preferRelativeResize="0"/>
          <p:nvPr/>
        </p:nvPicPr>
        <p:blipFill>
          <a:blip r:embed="rId3">
            <a:alphaModFix/>
          </a:blip>
          <a:stretch>
            <a:fillRect/>
          </a:stretch>
        </p:blipFill>
        <p:spPr>
          <a:xfrm>
            <a:off x="406650" y="1930250"/>
            <a:ext cx="3721699" cy="1860850"/>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Ecosystem</a:t>
            </a:r>
            <a:endParaRPr>
              <a:solidFill>
                <a:srgbClr val="FFFFFF"/>
              </a:solidFill>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highlight>
                  <a:srgbClr val="93C47D"/>
                </a:highlight>
              </a:rPr>
              <a:t>Shiras moose ecosystem live in forested areas and willow flats from southeastern</a:t>
            </a:r>
            <a:r>
              <a:rPr lang="en">
                <a:solidFill>
                  <a:srgbClr val="FFD966"/>
                </a:solidFill>
                <a:highlight>
                  <a:srgbClr val="FFFFFF"/>
                </a:highlight>
              </a:rPr>
              <a:t> </a:t>
            </a:r>
            <a:endParaRPr>
              <a:solidFill>
                <a:srgbClr val="FFD966"/>
              </a:solidFill>
              <a:highlight>
                <a:srgbClr val="FFFFFF"/>
              </a:highlight>
            </a:endParaRPr>
          </a:p>
        </p:txBody>
      </p:sp>
      <p:pic>
        <p:nvPicPr>
          <p:cNvPr id="69" name="Google Shape;69;p15"/>
          <p:cNvPicPr preferRelativeResize="0"/>
          <p:nvPr/>
        </p:nvPicPr>
        <p:blipFill>
          <a:blip r:embed="rId3">
            <a:alphaModFix/>
          </a:blip>
          <a:stretch>
            <a:fillRect/>
          </a:stretch>
        </p:blipFill>
        <p:spPr>
          <a:xfrm>
            <a:off x="4572002" y="1665314"/>
            <a:ext cx="3592611" cy="2390725"/>
          </a:xfrm>
          <a:prstGeom prst="rect">
            <a:avLst/>
          </a:prstGeom>
          <a:noFill/>
          <a:ln>
            <a:noFill/>
          </a:ln>
        </p:spPr>
      </p:pic>
      <p:pic>
        <p:nvPicPr>
          <p:cNvPr id="70" name="Google Shape;70;p15"/>
          <p:cNvPicPr preferRelativeResize="0"/>
          <p:nvPr/>
        </p:nvPicPr>
        <p:blipFill>
          <a:blip r:embed="rId4">
            <a:alphaModFix/>
          </a:blip>
          <a:stretch>
            <a:fillRect/>
          </a:stretch>
        </p:blipFill>
        <p:spPr>
          <a:xfrm>
            <a:off x="693727" y="2177388"/>
            <a:ext cx="3709050" cy="2473174"/>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weather</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The weather for shiras moose is at summer temperatures above 57oF and winter temperatures above 23oF moose start to heat stress</a:t>
            </a:r>
            <a:endParaRPr>
              <a:solidFill>
                <a:srgbClr val="000000"/>
              </a:solidFill>
            </a:endParaRPr>
          </a:p>
        </p:txBody>
      </p:sp>
      <p:pic>
        <p:nvPicPr>
          <p:cNvPr id="77" name="Google Shape;77;p16"/>
          <p:cNvPicPr preferRelativeResize="0"/>
          <p:nvPr/>
        </p:nvPicPr>
        <p:blipFill>
          <a:blip r:embed="rId3">
            <a:alphaModFix/>
          </a:blip>
          <a:stretch>
            <a:fillRect/>
          </a:stretch>
        </p:blipFill>
        <p:spPr>
          <a:xfrm>
            <a:off x="5733300" y="1806400"/>
            <a:ext cx="3223250" cy="3223250"/>
          </a:xfrm>
          <a:prstGeom prst="rect">
            <a:avLst/>
          </a:prstGeom>
          <a:noFill/>
          <a:ln>
            <a:noFill/>
          </a:ln>
        </p:spPr>
      </p:pic>
    </p:spTree>
  </p:cSld>
  <p:clrMapOvr>
    <a:masterClrMapping/>
  </p:clrMapOvr>
  <mc:AlternateContent>
    <mc:Choice Requires="p14">
      <p:transition spd="slow" p14:dur="31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Consumer</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The shiras moose is a herbivores.</a:t>
            </a:r>
            <a:endParaRPr>
              <a:solidFill>
                <a:srgbClr val="000000"/>
              </a:solidFill>
            </a:endParaRPr>
          </a:p>
        </p:txBody>
      </p:sp>
      <p:pic>
        <p:nvPicPr>
          <p:cNvPr id="84" name="Google Shape;84;p17"/>
          <p:cNvPicPr preferRelativeResize="0"/>
          <p:nvPr/>
        </p:nvPicPr>
        <p:blipFill>
          <a:blip r:embed="rId3">
            <a:alphaModFix/>
          </a:blip>
          <a:stretch>
            <a:fillRect/>
          </a:stretch>
        </p:blipFill>
        <p:spPr>
          <a:xfrm>
            <a:off x="164600" y="1848050"/>
            <a:ext cx="4146800" cy="3110100"/>
          </a:xfrm>
          <a:prstGeom prst="rect">
            <a:avLst/>
          </a:prstGeom>
          <a:noFill/>
          <a:ln>
            <a:noFill/>
          </a:ln>
        </p:spPr>
      </p:pic>
      <p:pic>
        <p:nvPicPr>
          <p:cNvPr id="85" name="Google Shape;85;p17"/>
          <p:cNvPicPr preferRelativeResize="0"/>
          <p:nvPr/>
        </p:nvPicPr>
        <p:blipFill>
          <a:blip r:embed="rId4">
            <a:alphaModFix/>
          </a:blip>
          <a:stretch>
            <a:fillRect/>
          </a:stretch>
        </p:blipFill>
        <p:spPr>
          <a:xfrm>
            <a:off x="4708875" y="147950"/>
            <a:ext cx="4315450" cy="2883274"/>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Food chain</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Moose eats plants </a:t>
            </a:r>
            <a:r>
              <a:rPr lang="en">
                <a:solidFill>
                  <a:srgbClr val="000000"/>
                </a:solidFill>
              </a:rPr>
              <a:t>because</a:t>
            </a:r>
            <a:r>
              <a:rPr lang="en">
                <a:solidFill>
                  <a:srgbClr val="000000"/>
                </a:solidFill>
              </a:rPr>
              <a:t> it is good for then</a:t>
            </a:r>
            <a:endParaRPr>
              <a:solidFill>
                <a:srgbClr val="000000"/>
              </a:solidFill>
            </a:endParaRPr>
          </a:p>
        </p:txBody>
      </p:sp>
      <p:pic>
        <p:nvPicPr>
          <p:cNvPr id="92" name="Google Shape;92;p18"/>
          <p:cNvPicPr preferRelativeResize="0"/>
          <p:nvPr/>
        </p:nvPicPr>
        <p:blipFill>
          <a:blip r:embed="rId3">
            <a:alphaModFix/>
          </a:blip>
          <a:stretch>
            <a:fillRect/>
          </a:stretch>
        </p:blipFill>
        <p:spPr>
          <a:xfrm>
            <a:off x="3273175" y="2071125"/>
            <a:ext cx="5413900" cy="2386575"/>
          </a:xfrm>
          <a:prstGeom prst="rect">
            <a:avLst/>
          </a:prstGeom>
          <a:noFill/>
          <a:ln>
            <a:noFill/>
          </a:ln>
        </p:spPr>
      </p:pic>
    </p:spTree>
  </p:cSld>
  <p:clrMapOvr>
    <a:masterClrMapping/>
  </p:clrMapOvr>
  <mc:AlternateContent>
    <mc:Choice Requires="p14">
      <p:transition spd="slow" p14:dur="1500">
        <p14:flip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Food Dose It Eat</a:t>
            </a:r>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The shiras moose eats leaves, twigs, buds and aquatic vegetation</a:t>
            </a:r>
            <a:endParaRPr>
              <a:solidFill>
                <a:schemeClr val="dk1"/>
              </a:solidFill>
            </a:endParaRPr>
          </a:p>
        </p:txBody>
      </p:sp>
      <p:pic>
        <p:nvPicPr>
          <p:cNvPr id="99" name="Google Shape;99;p19"/>
          <p:cNvPicPr preferRelativeResize="0"/>
          <p:nvPr/>
        </p:nvPicPr>
        <p:blipFill>
          <a:blip r:embed="rId3">
            <a:alphaModFix/>
          </a:blip>
          <a:stretch>
            <a:fillRect/>
          </a:stretch>
        </p:blipFill>
        <p:spPr>
          <a:xfrm>
            <a:off x="311700" y="1543075"/>
            <a:ext cx="2688624" cy="1787500"/>
          </a:xfrm>
          <a:prstGeom prst="rect">
            <a:avLst/>
          </a:prstGeom>
          <a:noFill/>
          <a:ln>
            <a:noFill/>
          </a:ln>
        </p:spPr>
      </p:pic>
      <p:pic>
        <p:nvPicPr>
          <p:cNvPr id="100" name="Google Shape;100;p19"/>
          <p:cNvPicPr preferRelativeResize="0"/>
          <p:nvPr/>
        </p:nvPicPr>
        <p:blipFill>
          <a:blip r:embed="rId4">
            <a:alphaModFix/>
          </a:blip>
          <a:stretch>
            <a:fillRect/>
          </a:stretch>
        </p:blipFill>
        <p:spPr>
          <a:xfrm>
            <a:off x="2129238" y="2571751"/>
            <a:ext cx="2606213" cy="1737475"/>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Predators</a:t>
            </a:r>
            <a:endParaRPr/>
          </a:p>
        </p:txBody>
      </p:sp>
      <p:sp>
        <p:nvSpPr>
          <p:cNvPr id="106" name="Google Shape;106;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Shiras moose predators are black bears, grizzly bears, wolves and mountain lions.</a:t>
            </a:r>
            <a:endParaRPr>
              <a:solidFill>
                <a:srgbClr val="000000"/>
              </a:solidFill>
            </a:endParaRPr>
          </a:p>
        </p:txBody>
      </p:sp>
      <p:pic>
        <p:nvPicPr>
          <p:cNvPr id="107" name="Google Shape;107;p20"/>
          <p:cNvPicPr preferRelativeResize="0"/>
          <p:nvPr/>
        </p:nvPicPr>
        <p:blipFill>
          <a:blip r:embed="rId3">
            <a:alphaModFix/>
          </a:blip>
          <a:stretch>
            <a:fillRect/>
          </a:stretch>
        </p:blipFill>
        <p:spPr>
          <a:xfrm>
            <a:off x="4427124" y="1693900"/>
            <a:ext cx="2361500" cy="2470049"/>
          </a:xfrm>
          <a:prstGeom prst="rect">
            <a:avLst/>
          </a:prstGeom>
          <a:noFill/>
          <a:ln>
            <a:noFill/>
          </a:ln>
        </p:spPr>
      </p:pic>
      <p:pic>
        <p:nvPicPr>
          <p:cNvPr id="108" name="Google Shape;108;p20"/>
          <p:cNvPicPr preferRelativeResize="0"/>
          <p:nvPr/>
        </p:nvPicPr>
        <p:blipFill>
          <a:blip r:embed="rId4">
            <a:alphaModFix/>
          </a:blip>
          <a:stretch>
            <a:fillRect/>
          </a:stretch>
        </p:blipFill>
        <p:spPr>
          <a:xfrm>
            <a:off x="311700" y="1693900"/>
            <a:ext cx="2874776" cy="2023124"/>
          </a:xfrm>
          <a:prstGeom prst="rect">
            <a:avLst/>
          </a:prstGeom>
          <a:noFill/>
          <a:ln>
            <a:noFill/>
          </a:ln>
        </p:spPr>
      </p:pic>
      <p:pic>
        <p:nvPicPr>
          <p:cNvPr id="109" name="Google Shape;109;p20"/>
          <p:cNvPicPr preferRelativeResize="0"/>
          <p:nvPr/>
        </p:nvPicPr>
        <p:blipFill>
          <a:blip r:embed="rId5">
            <a:alphaModFix/>
          </a:blip>
          <a:stretch>
            <a:fillRect/>
          </a:stretch>
        </p:blipFill>
        <p:spPr>
          <a:xfrm>
            <a:off x="2444525" y="3101075"/>
            <a:ext cx="2793950" cy="1862653"/>
          </a:xfrm>
          <a:prstGeom prst="rect">
            <a:avLst/>
          </a:prstGeom>
          <a:noFill/>
          <a:ln>
            <a:noFill/>
          </a:ln>
        </p:spPr>
      </p:pic>
      <p:pic>
        <p:nvPicPr>
          <p:cNvPr id="110" name="Google Shape;110;p20"/>
          <p:cNvPicPr preferRelativeResize="0"/>
          <p:nvPr/>
        </p:nvPicPr>
        <p:blipFill>
          <a:blip r:embed="rId6">
            <a:alphaModFix/>
          </a:blip>
          <a:stretch>
            <a:fillRect/>
          </a:stretch>
        </p:blipFill>
        <p:spPr>
          <a:xfrm>
            <a:off x="6188975" y="3151126"/>
            <a:ext cx="2793960" cy="1812600"/>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B26B"/>
        </a:solidFill>
      </p:bgPr>
    </p:bg>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Help It Survive</a:t>
            </a:r>
            <a:endParaRPr/>
          </a:p>
        </p:txBody>
      </p:sp>
      <p:sp>
        <p:nvSpPr>
          <p:cNvPr id="116" name="Google Shape;11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50">
                <a:solidFill>
                  <a:srgbClr val="4D5156"/>
                </a:solidFill>
                <a:latin typeface="Roboto"/>
                <a:ea typeface="Roboto"/>
                <a:cs typeface="Roboto"/>
                <a:sym typeface="Roboto"/>
              </a:rPr>
              <a:t>The shiras moose will shed its large, heavy antlers as winter begins, which helps it to conserve energy</a:t>
            </a:r>
            <a:endParaRPr sz="2200"/>
          </a:p>
        </p:txBody>
      </p:sp>
      <p:pic>
        <p:nvPicPr>
          <p:cNvPr id="117" name="Google Shape;117;p21"/>
          <p:cNvPicPr preferRelativeResize="0"/>
          <p:nvPr/>
        </p:nvPicPr>
        <p:blipFill>
          <a:blip r:embed="rId3">
            <a:alphaModFix/>
          </a:blip>
          <a:stretch>
            <a:fillRect/>
          </a:stretch>
        </p:blipFill>
        <p:spPr>
          <a:xfrm>
            <a:off x="311699" y="2345425"/>
            <a:ext cx="3841424" cy="2558025"/>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