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unito"/>
      <p:regular r:id="rId22"/>
      <p:bold r:id="rId23"/>
      <p:italic r:id="rId24"/>
      <p:boldItalic r:id="rId25"/>
    </p:embeddedFont>
    <p:embeddedFont>
      <p:font typeface="Oswal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regular.fntdata"/><Relationship Id="rId21" Type="http://schemas.openxmlformats.org/officeDocument/2006/relationships/slide" Target="slides/slide16.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swald-regular.fntdata"/><Relationship Id="rId25" Type="http://schemas.openxmlformats.org/officeDocument/2006/relationships/font" Target="fonts/Nunito-boldItalic.fntdata"/><Relationship Id="rId27"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sz="9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ebcd31ce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ebcd31ce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Since the title is not a sentence… The Great Hammerhead Shark Characteristics</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…extended which forms a hammer shape.  Hammerheads have serrated triangular teeth.  Feet is the plural,  feets is not a word. </a:t>
            </a:r>
            <a:endParaRPr>
              <a:solidFill>
                <a:schemeClr val="dk1"/>
              </a:solidFill>
              <a:highlight>
                <a:schemeClr val="dk2"/>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ebcd31ceb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ebcd31ceb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…900 lbs and can be up to 20 ft long.  Meanwhile, the female can usually grow up to 880 lbs and to a length of only 8 to 11 ft.    delete the rest as it takes from the clearity. …</a:t>
            </a:r>
            <a:endParaRPr>
              <a:solidFill>
                <a:schemeClr val="dk1"/>
              </a:solidFill>
              <a:highlight>
                <a:schemeClr val="dk2"/>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0ebcd31ce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0ebcd31ce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Lifespan is one word.  ..can be 20-30 years. </a:t>
            </a:r>
            <a:endParaRPr>
              <a:solidFill>
                <a:schemeClr val="dk1"/>
              </a:solidFill>
              <a:highlight>
                <a:schemeClr val="dk2"/>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ebcd31ce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0ebcd31ce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1 Background Color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Title (or write the question)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Pictures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Include Transitions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Answering  question  using  complete  sentences  (multiple sentences if needed to fully explain your answer)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Accuracy of information</a:t>
            </a:r>
            <a:endParaRPr sz="9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900">
                <a:solidFill>
                  <a:schemeClr val="dk1"/>
                </a:solidFill>
              </a:rPr>
              <a:t>6</a:t>
            </a:r>
            <a:endParaRPr sz="9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0ebcd31ceb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0ebcd31ce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1 Background Color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Title (or write the question)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Pictures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Include Transitions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Answering  question  using  complete  sentences  (multiple sentences if needed to fully explain your answer)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Accuracy of information</a:t>
            </a:r>
            <a:endParaRPr sz="9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900">
                <a:solidFill>
                  <a:schemeClr val="dk1"/>
                </a:solidFill>
              </a:rPr>
              <a:t>6</a:t>
            </a:r>
            <a:endParaRPr sz="9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0ebcd31ceb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0ebcd31ceb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1 Background Color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Title (or write the question)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Pictures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Include Transitions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Answering  question  using  complete  sentences  (multiple sentences if needed to fully explain your answer) </a:t>
            </a:r>
            <a:endParaRPr sz="900">
              <a:solidFill>
                <a:schemeClr val="dk1"/>
              </a:solidFill>
            </a:endParaRPr>
          </a:p>
          <a:p>
            <a:pPr indent="0" lvl="0" marL="0" rtl="0" algn="l">
              <a:lnSpc>
                <a:spcPct val="115000"/>
              </a:lnSpc>
              <a:spcBef>
                <a:spcPts val="1600"/>
              </a:spcBef>
              <a:spcAft>
                <a:spcPts val="0"/>
              </a:spcAft>
              <a:buClr>
                <a:schemeClr val="dk1"/>
              </a:buClr>
              <a:buSzPts val="1100"/>
              <a:buFont typeface="Arial"/>
              <a:buNone/>
            </a:pPr>
            <a:r>
              <a:rPr lang="en" sz="900">
                <a:solidFill>
                  <a:schemeClr val="dk1"/>
                </a:solidFill>
              </a:rPr>
              <a:t>1 Accuracy of information</a:t>
            </a:r>
            <a:endParaRPr sz="9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900">
                <a:solidFill>
                  <a:schemeClr val="dk1"/>
                </a:solidFill>
              </a:rPr>
              <a:t>6</a:t>
            </a:r>
            <a:endParaRPr sz="9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0f1a5101c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0f1a5101c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900">
                <a:solidFill>
                  <a:schemeClr val="dk1"/>
                </a:solidFill>
              </a:rPr>
              <a:t>Extra slide not scored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sz="900">
              <a:solidFill>
                <a:schemeClr val="dk1"/>
              </a:solidFill>
              <a:highlight>
                <a:schemeClr val="dk2"/>
              </a:highlight>
            </a:endParaRPr>
          </a:p>
          <a:p>
            <a:pPr indent="0" lvl="0" marL="0" rtl="0" algn="l">
              <a:lnSpc>
                <a:spcPct val="115000"/>
              </a:lnSpc>
              <a:spcBef>
                <a:spcPts val="0"/>
              </a:spcBef>
              <a:spcAft>
                <a:spcPts val="1600"/>
              </a:spcAft>
              <a:buClr>
                <a:schemeClr val="dk1"/>
              </a:buClr>
              <a:buSzPts val="1100"/>
              <a:buFont typeface="Arial"/>
              <a:buNone/>
            </a:pPr>
            <a:r>
              <a:rPr lang="en" sz="900">
                <a:solidFill>
                  <a:schemeClr val="dk1"/>
                </a:solidFill>
                <a:highlight>
                  <a:schemeClr val="dk2"/>
                </a:highlight>
              </a:rPr>
              <a:t>….came from, but we do……</a:t>
            </a:r>
            <a:endParaRPr>
              <a:highlight>
                <a:schemeClr val="dk2"/>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0ebcd31ce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0ebcd31ce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Hammerheads are usually spotted in ……</a:t>
            </a:r>
            <a:endParaRPr>
              <a:solidFill>
                <a:schemeClr val="dk1"/>
              </a:solidFill>
              <a:highlight>
                <a:schemeClr val="dk2"/>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0ebcd31ce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0ebcd31ce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 text is slightly hard to read with its font color.   ….coral reefs, and under the Arctic ice.    This breed of shark prefers oceans with high salt levels.   The variable which create its perfect ecosystem include water movement, water pressure, the amount of light, and the saltiness of water. </a:t>
            </a:r>
            <a:endParaRPr>
              <a:solidFill>
                <a:schemeClr val="dk1"/>
              </a:solidFill>
              <a:highlight>
                <a:schemeClr val="dk2"/>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0ebcd31ce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0ebcd31ce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Great hammerhead sharks have a consistent diet of meat. </a:t>
            </a:r>
            <a:endParaRPr>
              <a:solidFill>
                <a:schemeClr val="dk1"/>
              </a:solidFill>
              <a:highlight>
                <a:schemeClr val="dk2"/>
              </a:highlight>
            </a:endParaRPr>
          </a:p>
          <a:p>
            <a:pPr indent="0" lvl="0" marL="0" rtl="0" algn="l">
              <a:lnSpc>
                <a:spcPct val="115000"/>
              </a:lnSpc>
              <a:spcBef>
                <a:spcPts val="0"/>
              </a:spcBef>
              <a:spcAft>
                <a:spcPts val="16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ebcd31ce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ebcd31ce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There is an extra space in the title between shark and eat.   A list of a couple of the types of food hammerhead sharks eat are;  stingrays, cephalopods, and other small sharks. </a:t>
            </a:r>
            <a:endParaRPr>
              <a:solidFill>
                <a:schemeClr val="dk1"/>
              </a:solidFill>
              <a:highlight>
                <a:schemeClr val="dk2"/>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0ebcd31ce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0ebcd31ce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…are Tiger sharks, Great white sharks, and Killer whales.  </a:t>
            </a:r>
            <a:endParaRPr>
              <a:solidFill>
                <a:schemeClr val="dk1"/>
              </a:solidFill>
              <a:highlight>
                <a:schemeClr val="dk2"/>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ebcd31ce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ebcd31ce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Crustaceans, like shrimp, eat algae. </a:t>
            </a:r>
            <a:endParaRPr>
              <a:solidFill>
                <a:schemeClr val="dk1"/>
              </a:solidFill>
              <a:highlight>
                <a:schemeClr val="dk2"/>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0ebcd31ce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0ebcd31ce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Since the tile is not a sentence…. The Great Hammerhead Shark Adaptations</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“Its” is the possessive form of it.     …not only move faster….</a:t>
            </a:r>
            <a:endParaRPr>
              <a:solidFill>
                <a:schemeClr val="dk1"/>
              </a:solidFill>
              <a:highlight>
                <a:schemeClr val="dk2"/>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livescience.com" TargetMode="External"/><Relationship Id="rId4" Type="http://schemas.openxmlformats.org/officeDocument/2006/relationships/hyperlink" Target="https://ocean.si.edu" TargetMode="External"/><Relationship Id="rId11" Type="http://schemas.openxmlformats.org/officeDocument/2006/relationships/hyperlink" Target="https://www.sharktrust.org" TargetMode="External"/><Relationship Id="rId10" Type="http://schemas.openxmlformats.org/officeDocument/2006/relationships/hyperlink" Target="https://sharksider.com" TargetMode="External"/><Relationship Id="rId9" Type="http://schemas.openxmlformats.org/officeDocument/2006/relationships/hyperlink" Target="https://www.floridamuseum.ufl.edu" TargetMode="External"/><Relationship Id="rId5" Type="http://schemas.openxmlformats.org/officeDocument/2006/relationships/hyperlink" Target="https://www.mysticaquarium.org" TargetMode="External"/><Relationship Id="rId6" Type="http://schemas.openxmlformats.org/officeDocument/2006/relationships/hyperlink" Target="https://www.nationalgeographic.org" TargetMode="External"/><Relationship Id="rId7" Type="http://schemas.openxmlformats.org/officeDocument/2006/relationships/hyperlink" Target="https://oceana.org" TargetMode="External"/><Relationship Id="rId8" Type="http://schemas.openxmlformats.org/officeDocument/2006/relationships/hyperlink" Target="https://sciencing.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4.jpg"/><Relationship Id="rId5"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7.jp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8.jpg"/><Relationship Id="rId4" Type="http://schemas.openxmlformats.org/officeDocument/2006/relationships/image" Target="../media/image17.jp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4294967295"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Nunito"/>
                <a:ea typeface="Nunito"/>
                <a:cs typeface="Nunito"/>
                <a:sym typeface="Nunito"/>
              </a:rPr>
              <a:t>b</a:t>
            </a:r>
            <a:r>
              <a:rPr lang="en">
                <a:solidFill>
                  <a:srgbClr val="000000"/>
                </a:solidFill>
                <a:latin typeface="Nunito"/>
                <a:ea typeface="Nunito"/>
                <a:cs typeface="Nunito"/>
                <a:sym typeface="Nunito"/>
              </a:rPr>
              <a:t>y : Anna Martinez</a:t>
            </a:r>
            <a:endParaRPr>
              <a:solidFill>
                <a:srgbClr val="000000"/>
              </a:solidFill>
              <a:latin typeface="Nunito"/>
              <a:ea typeface="Nunito"/>
              <a:cs typeface="Nunito"/>
              <a:sym typeface="Nunito"/>
            </a:endParaRPr>
          </a:p>
        </p:txBody>
      </p:sp>
      <p:sp>
        <p:nvSpPr>
          <p:cNvPr id="55" name="Google Shape;55;p13"/>
          <p:cNvSpPr txBox="1"/>
          <p:nvPr/>
        </p:nvSpPr>
        <p:spPr>
          <a:xfrm>
            <a:off x="0" y="0"/>
            <a:ext cx="43803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800">
                <a:latin typeface="Oswald"/>
                <a:ea typeface="Oswald"/>
                <a:cs typeface="Oswald"/>
                <a:sym typeface="Oswald"/>
              </a:rPr>
              <a:t>The Great </a:t>
            </a:r>
            <a:r>
              <a:rPr lang="en" sz="4800">
                <a:latin typeface="Oswald"/>
                <a:ea typeface="Oswald"/>
                <a:cs typeface="Oswald"/>
                <a:sym typeface="Oswald"/>
              </a:rPr>
              <a:t>Hammerhead</a:t>
            </a:r>
            <a:r>
              <a:rPr lang="en" sz="4800">
                <a:latin typeface="Oswald"/>
                <a:ea typeface="Oswald"/>
                <a:cs typeface="Oswald"/>
                <a:sym typeface="Oswald"/>
              </a:rPr>
              <a:t> Shark </a:t>
            </a:r>
            <a:endParaRPr sz="4800">
              <a:latin typeface="Oswald"/>
              <a:ea typeface="Oswald"/>
              <a:cs typeface="Oswald"/>
              <a:sym typeface="Oswald"/>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FC5E8"/>
        </a:solidFill>
      </p:bgPr>
    </p:bg>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The Great Hammerhead Shark C</a:t>
            </a:r>
            <a:r>
              <a:rPr lang="en">
                <a:latin typeface="Oswald"/>
                <a:ea typeface="Oswald"/>
                <a:cs typeface="Oswald"/>
                <a:sym typeface="Oswald"/>
              </a:rPr>
              <a:t>haracteristics.</a:t>
            </a:r>
            <a:r>
              <a:rPr lang="en"/>
              <a:t> </a:t>
            </a:r>
            <a:endParaRPr/>
          </a:p>
        </p:txBody>
      </p:sp>
      <p:sp>
        <p:nvSpPr>
          <p:cNvPr id="146" name="Google Shape;146;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latin typeface="Nunito"/>
                <a:ea typeface="Nunito"/>
                <a:cs typeface="Nunito"/>
                <a:sym typeface="Nunito"/>
              </a:rPr>
              <a:t>The Great Hammerhead shark is </a:t>
            </a:r>
            <a:r>
              <a:rPr lang="en" sz="1600">
                <a:latin typeface="Nunito"/>
                <a:ea typeface="Nunito"/>
                <a:cs typeface="Nunito"/>
                <a:sym typeface="Nunito"/>
              </a:rPr>
              <a:t>usually</a:t>
            </a:r>
            <a:r>
              <a:rPr lang="en" sz="1600">
                <a:latin typeface="Nunito"/>
                <a:ea typeface="Nunito"/>
                <a:cs typeface="Nunito"/>
                <a:sym typeface="Nunito"/>
              </a:rPr>
              <a:t> a dusky </a:t>
            </a:r>
            <a:r>
              <a:rPr lang="en" sz="1600">
                <a:latin typeface="Nunito"/>
                <a:ea typeface="Nunito"/>
                <a:cs typeface="Nunito"/>
                <a:sym typeface="Nunito"/>
              </a:rPr>
              <a:t>brown to a light gray on the dorsal surface. They have a stout body and a classic shark body shape with a curved first dorsal fin. Great Hammerhead’s head are flattened and extended that forms a hammer shape. The Great Hammerhead has serrated triangular teeth. Great Hammerheads can reach up to the maximum length of 18-20 feets. The average weight for this shark is 500 pounds, but some can reach up to 1,000 pounds. </a:t>
            </a:r>
            <a:endParaRPr sz="1600">
              <a:latin typeface="Nunito"/>
              <a:ea typeface="Nunito"/>
              <a:cs typeface="Nunito"/>
              <a:sym typeface="Nunito"/>
            </a:endParaRPr>
          </a:p>
        </p:txBody>
      </p:sp>
      <p:pic>
        <p:nvPicPr>
          <p:cNvPr id="147" name="Google Shape;147;p22"/>
          <p:cNvPicPr preferRelativeResize="0"/>
          <p:nvPr/>
        </p:nvPicPr>
        <p:blipFill>
          <a:blip r:embed="rId3">
            <a:alphaModFix/>
          </a:blip>
          <a:stretch>
            <a:fillRect/>
          </a:stretch>
        </p:blipFill>
        <p:spPr>
          <a:xfrm>
            <a:off x="245275" y="2985725"/>
            <a:ext cx="2911000" cy="2157776"/>
          </a:xfrm>
          <a:prstGeom prst="rect">
            <a:avLst/>
          </a:prstGeom>
          <a:noFill/>
          <a:ln>
            <a:noFill/>
          </a:ln>
        </p:spPr>
      </p:pic>
      <p:pic>
        <p:nvPicPr>
          <p:cNvPr id="148" name="Google Shape;148;p22"/>
          <p:cNvPicPr preferRelativeResize="0"/>
          <p:nvPr/>
        </p:nvPicPr>
        <p:blipFill>
          <a:blip r:embed="rId4">
            <a:alphaModFix/>
          </a:blip>
          <a:stretch>
            <a:fillRect/>
          </a:stretch>
        </p:blipFill>
        <p:spPr>
          <a:xfrm>
            <a:off x="3857048" y="2985723"/>
            <a:ext cx="3714699" cy="2072400"/>
          </a:xfrm>
          <a:prstGeom prst="rect">
            <a:avLst/>
          </a:prstGeom>
          <a:noFill/>
          <a:ln>
            <a:noFill/>
          </a:ln>
        </p:spPr>
      </p:pic>
      <p:sp>
        <p:nvSpPr>
          <p:cNvPr id="149" name="Google Shape;149;p22"/>
          <p:cNvSpPr/>
          <p:nvPr/>
        </p:nvSpPr>
        <p:spPr>
          <a:xfrm>
            <a:off x="30450" y="-5075"/>
            <a:ext cx="679500" cy="5436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rot="5400000">
            <a:off x="8464500" y="42775"/>
            <a:ext cx="679500" cy="5436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54" name="Shape 154"/>
        <p:cNvGrpSpPr/>
        <p:nvPr/>
      </p:nvGrpSpPr>
      <p:grpSpPr>
        <a:xfrm>
          <a:off x="0" y="0"/>
          <a:ext cx="0" cy="0"/>
          <a:chOff x="0" y="0"/>
          <a:chExt cx="0" cy="0"/>
        </a:xfrm>
      </p:grpSpPr>
      <p:sp>
        <p:nvSpPr>
          <p:cNvPr id="155" name="Google Shape;155;p23"/>
          <p:cNvSpPr txBox="1"/>
          <p:nvPr>
            <p:ph type="title"/>
          </p:nvPr>
        </p:nvSpPr>
        <p:spPr>
          <a:xfrm>
            <a:off x="238525" y="68675"/>
            <a:ext cx="8520600" cy="85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Male Great White Hammerhead vs Female Great White Hammerhead.</a:t>
            </a:r>
            <a:endParaRPr>
              <a:latin typeface="Oswald"/>
              <a:ea typeface="Oswald"/>
              <a:cs typeface="Oswald"/>
              <a:sym typeface="Oswald"/>
            </a:endParaRPr>
          </a:p>
        </p:txBody>
      </p:sp>
      <p:sp>
        <p:nvSpPr>
          <p:cNvPr id="156" name="Google Shape;15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Nunito"/>
                <a:ea typeface="Nunito"/>
                <a:cs typeface="Nunito"/>
                <a:sym typeface="Nunito"/>
              </a:rPr>
              <a:t>The male Great White Hammerhead can weigh up to 900 pounds and up to 20 feet meanwhile the female Great Hammerhead can usually go up to 880 pounds and around only 8 to 11 feet. </a:t>
            </a:r>
            <a:endParaRPr>
              <a:latin typeface="Nunito"/>
              <a:ea typeface="Nunito"/>
              <a:cs typeface="Nunito"/>
              <a:sym typeface="Nunito"/>
            </a:endParaRPr>
          </a:p>
        </p:txBody>
      </p:sp>
      <p:sp>
        <p:nvSpPr>
          <p:cNvPr id="157" name="Google Shape;157;p23"/>
          <p:cNvSpPr/>
          <p:nvPr/>
        </p:nvSpPr>
        <p:spPr>
          <a:xfrm>
            <a:off x="-900" y="-5075"/>
            <a:ext cx="564600" cy="5853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rot="5400000">
            <a:off x="8501300" y="-32925"/>
            <a:ext cx="669600" cy="683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3"/>
          <p:cNvPicPr preferRelativeResize="0"/>
          <p:nvPr/>
        </p:nvPicPr>
        <p:blipFill>
          <a:blip r:embed="rId3">
            <a:alphaModFix/>
          </a:blip>
          <a:stretch>
            <a:fillRect/>
          </a:stretch>
        </p:blipFill>
        <p:spPr>
          <a:xfrm>
            <a:off x="4405700" y="2571745"/>
            <a:ext cx="4299200" cy="2386050"/>
          </a:xfrm>
          <a:prstGeom prst="rect">
            <a:avLst/>
          </a:prstGeom>
          <a:noFill/>
          <a:ln>
            <a:noFill/>
          </a:ln>
        </p:spPr>
      </p:pic>
      <p:pic>
        <p:nvPicPr>
          <p:cNvPr id="160" name="Google Shape;160;p23"/>
          <p:cNvPicPr preferRelativeResize="0"/>
          <p:nvPr/>
        </p:nvPicPr>
        <p:blipFill>
          <a:blip r:embed="rId4">
            <a:alphaModFix/>
          </a:blip>
          <a:stretch>
            <a:fillRect/>
          </a:stretch>
        </p:blipFill>
        <p:spPr>
          <a:xfrm>
            <a:off x="238531" y="2571750"/>
            <a:ext cx="3874518" cy="238605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64" name="Shape 164"/>
        <p:cNvGrpSpPr/>
        <p:nvPr/>
      </p:nvGrpSpPr>
      <p:grpSpPr>
        <a:xfrm>
          <a:off x="0" y="0"/>
          <a:ext cx="0" cy="0"/>
          <a:chOff x="0" y="0"/>
          <a:chExt cx="0" cy="0"/>
        </a:xfrm>
      </p:grpSpPr>
      <p:sp>
        <p:nvSpPr>
          <p:cNvPr id="165" name="Google Shape;16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Great Hammerhead Shark </a:t>
            </a:r>
            <a:r>
              <a:rPr lang="en">
                <a:latin typeface="Oswald"/>
                <a:ea typeface="Oswald"/>
                <a:cs typeface="Oswald"/>
                <a:sym typeface="Oswald"/>
              </a:rPr>
              <a:t>lifespan</a:t>
            </a:r>
            <a:endParaRPr>
              <a:latin typeface="Oswald"/>
              <a:ea typeface="Oswald"/>
              <a:cs typeface="Oswald"/>
              <a:sym typeface="Oswald"/>
            </a:endParaRPr>
          </a:p>
        </p:txBody>
      </p:sp>
      <p:sp>
        <p:nvSpPr>
          <p:cNvPr id="166" name="Google Shape;166;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Great Hammerhead Sharks lifespan can be 20-30 years. The oldest Great Hammerhead </a:t>
            </a:r>
            <a:r>
              <a:rPr lang="en">
                <a:latin typeface="Nunito"/>
                <a:ea typeface="Nunito"/>
                <a:cs typeface="Nunito"/>
                <a:sym typeface="Nunito"/>
              </a:rPr>
              <a:t>Shark ever</a:t>
            </a:r>
            <a:r>
              <a:rPr lang="en">
                <a:latin typeface="Nunito"/>
                <a:ea typeface="Nunito"/>
                <a:cs typeface="Nunito"/>
                <a:sym typeface="Nunito"/>
              </a:rPr>
              <a:t> recorded was 40 years old.</a:t>
            </a:r>
            <a:endParaRPr>
              <a:latin typeface="Nunito"/>
              <a:ea typeface="Nunito"/>
              <a:cs typeface="Nunito"/>
              <a:sym typeface="Nunito"/>
            </a:endParaRPr>
          </a:p>
          <a:p>
            <a:pPr indent="0" lvl="0" marL="0" rtl="0" algn="l">
              <a:spcBef>
                <a:spcPts val="1600"/>
              </a:spcBef>
              <a:spcAft>
                <a:spcPts val="1600"/>
              </a:spcAft>
              <a:buNone/>
            </a:pPr>
            <a:r>
              <a:t/>
            </a:r>
            <a:endParaRPr>
              <a:latin typeface="Nunito"/>
              <a:ea typeface="Nunito"/>
              <a:cs typeface="Nunito"/>
              <a:sym typeface="Nunito"/>
            </a:endParaRPr>
          </a:p>
        </p:txBody>
      </p:sp>
      <p:pic>
        <p:nvPicPr>
          <p:cNvPr id="167" name="Google Shape;167;p24"/>
          <p:cNvPicPr preferRelativeResize="0"/>
          <p:nvPr/>
        </p:nvPicPr>
        <p:blipFill>
          <a:blip r:embed="rId3">
            <a:alphaModFix/>
          </a:blip>
          <a:stretch>
            <a:fillRect/>
          </a:stretch>
        </p:blipFill>
        <p:spPr>
          <a:xfrm>
            <a:off x="183525" y="2422825"/>
            <a:ext cx="4524375" cy="2438400"/>
          </a:xfrm>
          <a:prstGeom prst="rect">
            <a:avLst/>
          </a:prstGeom>
          <a:noFill/>
          <a:ln>
            <a:noFill/>
          </a:ln>
        </p:spPr>
      </p:pic>
      <p:pic>
        <p:nvPicPr>
          <p:cNvPr id="168" name="Google Shape;168;p24"/>
          <p:cNvPicPr preferRelativeResize="0"/>
          <p:nvPr/>
        </p:nvPicPr>
        <p:blipFill>
          <a:blip r:embed="rId4">
            <a:alphaModFix/>
          </a:blip>
          <a:stretch>
            <a:fillRect/>
          </a:stretch>
        </p:blipFill>
        <p:spPr>
          <a:xfrm>
            <a:off x="4989374" y="2515513"/>
            <a:ext cx="3755051" cy="2253025"/>
          </a:xfrm>
          <a:prstGeom prst="rect">
            <a:avLst/>
          </a:prstGeom>
          <a:noFill/>
          <a:ln>
            <a:noFill/>
          </a:ln>
        </p:spPr>
      </p:pic>
      <p:sp>
        <p:nvSpPr>
          <p:cNvPr id="169" name="Google Shape;169;p24"/>
          <p:cNvSpPr/>
          <p:nvPr/>
        </p:nvSpPr>
        <p:spPr>
          <a:xfrm>
            <a:off x="9550" y="47200"/>
            <a:ext cx="595800" cy="5751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p:nvPr/>
        </p:nvSpPr>
        <p:spPr>
          <a:xfrm flipH="1">
            <a:off x="8435675" y="57650"/>
            <a:ext cx="595800" cy="5751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74" name="Shape 174"/>
        <p:cNvGrpSpPr/>
        <p:nvPr/>
      </p:nvGrpSpPr>
      <p:grpSpPr>
        <a:xfrm>
          <a:off x="0" y="0"/>
          <a:ext cx="0" cy="0"/>
          <a:chOff x="0" y="0"/>
          <a:chExt cx="0" cy="0"/>
        </a:xfrm>
      </p:grpSpPr>
      <p:sp>
        <p:nvSpPr>
          <p:cNvPr id="175" name="Google Shape;175;p25"/>
          <p:cNvSpPr txBox="1"/>
          <p:nvPr>
            <p:ph type="title"/>
          </p:nvPr>
        </p:nvSpPr>
        <p:spPr>
          <a:xfrm>
            <a:off x="311700" y="434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Great Hammerhead Shark Facts </a:t>
            </a:r>
            <a:endParaRPr>
              <a:latin typeface="Oswald"/>
              <a:ea typeface="Oswald"/>
              <a:cs typeface="Oswald"/>
              <a:sym typeface="Oswald"/>
            </a:endParaRPr>
          </a:p>
        </p:txBody>
      </p:sp>
      <p:sp>
        <p:nvSpPr>
          <p:cNvPr id="176" name="Google Shape;17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Nunito"/>
              <a:buChar char="-"/>
            </a:pPr>
            <a:r>
              <a:rPr lang="en">
                <a:latin typeface="Nunito"/>
                <a:ea typeface="Nunito"/>
                <a:cs typeface="Nunito"/>
                <a:sym typeface="Nunito"/>
              </a:rPr>
              <a:t>The position of the Great Hammerhead’s eyes </a:t>
            </a:r>
            <a:r>
              <a:rPr lang="en">
                <a:latin typeface="Nunito"/>
                <a:ea typeface="Nunito"/>
                <a:cs typeface="Nunito"/>
                <a:sym typeface="Nunito"/>
              </a:rPr>
              <a:t>give</a:t>
            </a:r>
            <a:r>
              <a:rPr lang="en">
                <a:latin typeface="Nunito"/>
                <a:ea typeface="Nunito"/>
                <a:cs typeface="Nunito"/>
                <a:sym typeface="Nunito"/>
              </a:rPr>
              <a:t> them a perfect 360</a:t>
            </a:r>
            <a:r>
              <a:rPr lang="en" sz="2400">
                <a:highlight>
                  <a:srgbClr val="B7B7B7"/>
                </a:highlight>
                <a:latin typeface="Nunito"/>
                <a:ea typeface="Nunito"/>
                <a:cs typeface="Nunito"/>
                <a:sym typeface="Nunito"/>
              </a:rPr>
              <a:t>° </a:t>
            </a:r>
            <a:r>
              <a:rPr lang="en">
                <a:highlight>
                  <a:srgbClr val="B7B7B7"/>
                </a:highlight>
                <a:latin typeface="Nunito"/>
                <a:ea typeface="Nunito"/>
                <a:cs typeface="Nunito"/>
                <a:sym typeface="Nunito"/>
              </a:rPr>
              <a:t>vision. </a:t>
            </a:r>
            <a:endParaRPr>
              <a:highlight>
                <a:srgbClr val="B7B7B7"/>
              </a:highlight>
              <a:latin typeface="Nunito"/>
              <a:ea typeface="Nunito"/>
              <a:cs typeface="Nunito"/>
              <a:sym typeface="Nunito"/>
            </a:endParaRPr>
          </a:p>
          <a:p>
            <a:pPr indent="-342900" lvl="0" marL="457200" rtl="0" algn="l">
              <a:spcBef>
                <a:spcPts val="0"/>
              </a:spcBef>
              <a:spcAft>
                <a:spcPts val="0"/>
              </a:spcAft>
              <a:buSzPts val="1800"/>
              <a:buFont typeface="Nunito"/>
              <a:buChar char="-"/>
            </a:pPr>
            <a:r>
              <a:rPr lang="en">
                <a:highlight>
                  <a:srgbClr val="B7B7B7"/>
                </a:highlight>
                <a:latin typeface="Nunito"/>
                <a:ea typeface="Nunito"/>
                <a:cs typeface="Nunito"/>
                <a:sym typeface="Nunito"/>
              </a:rPr>
              <a:t>Regardless of the Great Hammerhead Shark’s </a:t>
            </a:r>
            <a:r>
              <a:rPr lang="en">
                <a:highlight>
                  <a:srgbClr val="B7B7B7"/>
                </a:highlight>
                <a:latin typeface="Nunito"/>
                <a:ea typeface="Nunito"/>
                <a:cs typeface="Nunito"/>
                <a:sym typeface="Nunito"/>
              </a:rPr>
              <a:t>alarming</a:t>
            </a:r>
            <a:r>
              <a:rPr lang="en">
                <a:highlight>
                  <a:srgbClr val="B7B7B7"/>
                </a:highlight>
                <a:latin typeface="Nunito"/>
                <a:ea typeface="Nunito"/>
                <a:cs typeface="Nunito"/>
                <a:sym typeface="Nunito"/>
              </a:rPr>
              <a:t> appearance, their attacks are very rare. </a:t>
            </a:r>
            <a:endParaRPr>
              <a:highlight>
                <a:srgbClr val="B7B7B7"/>
              </a:highlight>
              <a:latin typeface="Nunito"/>
              <a:ea typeface="Nunito"/>
              <a:cs typeface="Nunito"/>
              <a:sym typeface="Nunito"/>
            </a:endParaRPr>
          </a:p>
          <a:p>
            <a:pPr indent="-342900" lvl="0" marL="457200" rtl="0" algn="l">
              <a:spcBef>
                <a:spcPts val="0"/>
              </a:spcBef>
              <a:spcAft>
                <a:spcPts val="0"/>
              </a:spcAft>
              <a:buSzPts val="1800"/>
              <a:buFont typeface="Nunito"/>
              <a:buChar char="-"/>
            </a:pPr>
            <a:r>
              <a:rPr lang="en">
                <a:highlight>
                  <a:srgbClr val="B7B7B7"/>
                </a:highlight>
                <a:latin typeface="Nunito"/>
                <a:ea typeface="Nunito"/>
                <a:cs typeface="Nunito"/>
                <a:sym typeface="Nunito"/>
              </a:rPr>
              <a:t>Great Hammerhead Sharks can get tans! Due to hanging usually in shallow water they can get tan. They can get to light brown to nearly all black. </a:t>
            </a:r>
            <a:endParaRPr>
              <a:highlight>
                <a:srgbClr val="B7B7B7"/>
              </a:highlight>
              <a:latin typeface="Nunito"/>
              <a:ea typeface="Nunito"/>
              <a:cs typeface="Nunito"/>
              <a:sym typeface="Nunito"/>
            </a:endParaRPr>
          </a:p>
        </p:txBody>
      </p:sp>
      <p:pic>
        <p:nvPicPr>
          <p:cNvPr id="177" name="Google Shape;177;p25"/>
          <p:cNvPicPr preferRelativeResize="0"/>
          <p:nvPr/>
        </p:nvPicPr>
        <p:blipFill>
          <a:blip r:embed="rId3">
            <a:alphaModFix/>
          </a:blip>
          <a:stretch>
            <a:fillRect/>
          </a:stretch>
        </p:blipFill>
        <p:spPr>
          <a:xfrm>
            <a:off x="939399" y="3340275"/>
            <a:ext cx="2729125" cy="1736526"/>
          </a:xfrm>
          <a:prstGeom prst="rect">
            <a:avLst/>
          </a:prstGeom>
          <a:noFill/>
          <a:ln>
            <a:noFill/>
          </a:ln>
        </p:spPr>
      </p:pic>
      <p:pic>
        <p:nvPicPr>
          <p:cNvPr id="178" name="Google Shape;178;p25"/>
          <p:cNvPicPr preferRelativeResize="0"/>
          <p:nvPr/>
        </p:nvPicPr>
        <p:blipFill>
          <a:blip r:embed="rId4">
            <a:alphaModFix/>
          </a:blip>
          <a:stretch>
            <a:fillRect/>
          </a:stretch>
        </p:blipFill>
        <p:spPr>
          <a:xfrm>
            <a:off x="4361775" y="3379863"/>
            <a:ext cx="2762250" cy="1657350"/>
          </a:xfrm>
          <a:prstGeom prst="rect">
            <a:avLst/>
          </a:prstGeom>
          <a:noFill/>
          <a:ln>
            <a:noFill/>
          </a:ln>
        </p:spPr>
      </p:pic>
      <p:sp>
        <p:nvSpPr>
          <p:cNvPr id="179" name="Google Shape;179;p25"/>
          <p:cNvSpPr/>
          <p:nvPr/>
        </p:nvSpPr>
        <p:spPr>
          <a:xfrm>
            <a:off x="-900" y="26275"/>
            <a:ext cx="637800" cy="572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5"/>
          <p:cNvSpPr/>
          <p:nvPr/>
        </p:nvSpPr>
        <p:spPr>
          <a:xfrm flipH="1">
            <a:off x="8506200" y="0"/>
            <a:ext cx="637800" cy="572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84" name="Shape 184"/>
        <p:cNvGrpSpPr/>
        <p:nvPr/>
      </p:nvGrpSpPr>
      <p:grpSpPr>
        <a:xfrm>
          <a:off x="0" y="0"/>
          <a:ext cx="0" cy="0"/>
          <a:chOff x="0" y="0"/>
          <a:chExt cx="0" cy="0"/>
        </a:xfrm>
      </p:grpSpPr>
      <p:sp>
        <p:nvSpPr>
          <p:cNvPr id="185" name="Google Shape;18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Great Hammerhead Shark facts PT.2 </a:t>
            </a:r>
            <a:endParaRPr>
              <a:latin typeface="Oswald"/>
              <a:ea typeface="Oswald"/>
              <a:cs typeface="Oswald"/>
              <a:sym typeface="Oswald"/>
            </a:endParaRPr>
          </a:p>
        </p:txBody>
      </p:sp>
      <p:sp>
        <p:nvSpPr>
          <p:cNvPr id="186" name="Google Shape;186;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Nunito"/>
                <a:ea typeface="Nunito"/>
                <a:cs typeface="Nunito"/>
                <a:sym typeface="Nunito"/>
              </a:rPr>
              <a:t>-Great Hammerhead Sharks like to swim sideways!</a:t>
            </a:r>
            <a:endParaRPr>
              <a:latin typeface="Nunito"/>
              <a:ea typeface="Nunito"/>
              <a:cs typeface="Nunito"/>
              <a:sym typeface="Nunito"/>
            </a:endParaRPr>
          </a:p>
          <a:p>
            <a:pPr indent="0" lvl="0" marL="0" rtl="0" algn="l">
              <a:spcBef>
                <a:spcPts val="1600"/>
              </a:spcBef>
              <a:spcAft>
                <a:spcPts val="0"/>
              </a:spcAft>
              <a:buNone/>
            </a:pPr>
            <a:r>
              <a:rPr lang="en">
                <a:latin typeface="Nunito"/>
                <a:ea typeface="Nunito"/>
                <a:cs typeface="Nunito"/>
                <a:sym typeface="Nunito"/>
              </a:rPr>
              <a:t>-Great Hammerheads have a deeper perception that other sharks!</a:t>
            </a:r>
            <a:endParaRPr>
              <a:latin typeface="Nunito"/>
              <a:ea typeface="Nunito"/>
              <a:cs typeface="Nunito"/>
              <a:sym typeface="Nunito"/>
            </a:endParaRPr>
          </a:p>
          <a:p>
            <a:pPr indent="0" lvl="0" marL="0" rtl="0" algn="l">
              <a:spcBef>
                <a:spcPts val="1600"/>
              </a:spcBef>
              <a:spcAft>
                <a:spcPts val="0"/>
              </a:spcAft>
              <a:buNone/>
            </a:pPr>
            <a:r>
              <a:rPr lang="en">
                <a:latin typeface="Nunito"/>
                <a:ea typeface="Nunito"/>
                <a:cs typeface="Nunito"/>
                <a:sym typeface="Nunito"/>
              </a:rPr>
              <a:t>- The longest Great Hammerhead ever recorded was 20 feet long and weighed 991 pounds!</a:t>
            </a:r>
            <a:endParaRPr>
              <a:latin typeface="Nunito"/>
              <a:ea typeface="Nunito"/>
              <a:cs typeface="Nunito"/>
              <a:sym typeface="Nunito"/>
            </a:endParaRPr>
          </a:p>
          <a:p>
            <a:pPr indent="0" lvl="0" marL="0" rtl="0" algn="l">
              <a:spcBef>
                <a:spcPts val="1600"/>
              </a:spcBef>
              <a:spcAft>
                <a:spcPts val="1600"/>
              </a:spcAft>
              <a:buNone/>
            </a:pPr>
            <a:r>
              <a:rPr lang="en">
                <a:latin typeface="Nunito"/>
                <a:ea typeface="Nunito"/>
                <a:cs typeface="Nunito"/>
                <a:sym typeface="Nunito"/>
              </a:rPr>
              <a:t>- Great Hammerheads Sharks </a:t>
            </a:r>
            <a:r>
              <a:rPr lang="en">
                <a:latin typeface="Nunito"/>
                <a:ea typeface="Nunito"/>
                <a:cs typeface="Nunito"/>
                <a:sym typeface="Nunito"/>
              </a:rPr>
              <a:t>scientific</a:t>
            </a:r>
            <a:r>
              <a:rPr lang="en">
                <a:latin typeface="Nunito"/>
                <a:ea typeface="Nunito"/>
                <a:cs typeface="Nunito"/>
                <a:sym typeface="Nunito"/>
              </a:rPr>
              <a:t> name is Syphrna mokarran.</a:t>
            </a:r>
            <a:endParaRPr>
              <a:latin typeface="Nunito"/>
              <a:ea typeface="Nunito"/>
              <a:cs typeface="Nunito"/>
              <a:sym typeface="Nunito"/>
            </a:endParaRPr>
          </a:p>
        </p:txBody>
      </p:sp>
      <p:pic>
        <p:nvPicPr>
          <p:cNvPr id="187" name="Google Shape;187;p26"/>
          <p:cNvPicPr preferRelativeResize="0"/>
          <p:nvPr/>
        </p:nvPicPr>
        <p:blipFill>
          <a:blip r:embed="rId3">
            <a:alphaModFix/>
          </a:blip>
          <a:stretch>
            <a:fillRect/>
          </a:stretch>
        </p:blipFill>
        <p:spPr>
          <a:xfrm>
            <a:off x="438175" y="3447800"/>
            <a:ext cx="2843549" cy="1599500"/>
          </a:xfrm>
          <a:prstGeom prst="rect">
            <a:avLst/>
          </a:prstGeom>
          <a:noFill/>
          <a:ln>
            <a:noFill/>
          </a:ln>
        </p:spPr>
      </p:pic>
      <p:pic>
        <p:nvPicPr>
          <p:cNvPr id="188" name="Google Shape;188;p26"/>
          <p:cNvPicPr preferRelativeResize="0"/>
          <p:nvPr/>
        </p:nvPicPr>
        <p:blipFill>
          <a:blip r:embed="rId4">
            <a:alphaModFix/>
          </a:blip>
          <a:stretch>
            <a:fillRect/>
          </a:stretch>
        </p:blipFill>
        <p:spPr>
          <a:xfrm>
            <a:off x="3954050" y="3389950"/>
            <a:ext cx="2762250" cy="16573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92" name="Shape 192"/>
        <p:cNvGrpSpPr/>
        <p:nvPr/>
      </p:nvGrpSpPr>
      <p:grpSpPr>
        <a:xfrm>
          <a:off x="0" y="0"/>
          <a:ext cx="0" cy="0"/>
          <a:chOff x="0" y="0"/>
          <a:chExt cx="0" cy="0"/>
        </a:xfrm>
      </p:grpSpPr>
      <p:sp>
        <p:nvSpPr>
          <p:cNvPr id="193" name="Google Shape;19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Information Resources </a:t>
            </a:r>
            <a:endParaRPr>
              <a:latin typeface="Oswald"/>
              <a:ea typeface="Oswald"/>
              <a:cs typeface="Oswald"/>
              <a:sym typeface="Oswald"/>
            </a:endParaRPr>
          </a:p>
        </p:txBody>
      </p:sp>
      <p:sp>
        <p:nvSpPr>
          <p:cNvPr id="194" name="Google Shape;19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https://livescience.com</a:t>
            </a:r>
            <a:r>
              <a:rPr lang="en"/>
              <a:t> </a:t>
            </a:r>
            <a:r>
              <a:rPr lang="en" u="sng">
                <a:solidFill>
                  <a:schemeClr val="hlink"/>
                </a:solidFill>
                <a:hlinkClick r:id="rId4"/>
              </a:rPr>
              <a:t>https://ocean.si.edu</a:t>
            </a:r>
            <a:r>
              <a:rPr lang="en"/>
              <a:t> </a:t>
            </a:r>
            <a:r>
              <a:rPr lang="en" u="sng">
                <a:solidFill>
                  <a:schemeClr val="hlink"/>
                </a:solidFill>
                <a:hlinkClick r:id="rId5"/>
              </a:rPr>
              <a:t>https://www.mysticaquarium.org</a:t>
            </a:r>
            <a:endParaRPr/>
          </a:p>
          <a:p>
            <a:pPr indent="0" lvl="0" marL="0" rtl="0" algn="l">
              <a:spcBef>
                <a:spcPts val="1600"/>
              </a:spcBef>
              <a:spcAft>
                <a:spcPts val="0"/>
              </a:spcAft>
              <a:buNone/>
            </a:pPr>
            <a:r>
              <a:rPr lang="en" u="sng">
                <a:solidFill>
                  <a:schemeClr val="hlink"/>
                </a:solidFill>
                <a:hlinkClick r:id="rId6"/>
              </a:rPr>
              <a:t>https://www.nationalgeographic.org</a:t>
            </a:r>
            <a:r>
              <a:rPr lang="en"/>
              <a:t>  </a:t>
            </a:r>
            <a:r>
              <a:rPr lang="en" u="sng">
                <a:solidFill>
                  <a:schemeClr val="hlink"/>
                </a:solidFill>
                <a:hlinkClick r:id="rId7"/>
              </a:rPr>
              <a:t>https://oceana.org</a:t>
            </a:r>
            <a:r>
              <a:rPr lang="en"/>
              <a:t> </a:t>
            </a:r>
            <a:r>
              <a:rPr lang="en" u="sng">
                <a:solidFill>
                  <a:schemeClr val="hlink"/>
                </a:solidFill>
                <a:hlinkClick r:id="rId8"/>
              </a:rPr>
              <a:t>https://sciencing.com</a:t>
            </a:r>
            <a:endParaRPr/>
          </a:p>
          <a:p>
            <a:pPr indent="0" lvl="0" marL="0" rtl="0" algn="l">
              <a:spcBef>
                <a:spcPts val="1600"/>
              </a:spcBef>
              <a:spcAft>
                <a:spcPts val="0"/>
              </a:spcAft>
              <a:buNone/>
            </a:pPr>
            <a:r>
              <a:rPr lang="en" u="sng">
                <a:solidFill>
                  <a:schemeClr val="hlink"/>
                </a:solidFill>
                <a:hlinkClick r:id="rId9"/>
              </a:rPr>
              <a:t>https://www.floridamuseum.ufl.edu</a:t>
            </a:r>
            <a:r>
              <a:rPr lang="en"/>
              <a:t> </a:t>
            </a:r>
            <a:r>
              <a:rPr lang="en" u="sng">
                <a:solidFill>
                  <a:schemeClr val="hlink"/>
                </a:solidFill>
                <a:hlinkClick r:id="rId10"/>
              </a:rPr>
              <a:t>https://sharksider.com</a:t>
            </a:r>
            <a:r>
              <a:rPr lang="en"/>
              <a:t> </a:t>
            </a:r>
            <a:r>
              <a:rPr lang="en" u="sng">
                <a:solidFill>
                  <a:schemeClr val="hlink"/>
                </a:solidFill>
                <a:hlinkClick r:id="rId11"/>
              </a:rPr>
              <a:t>https://www.sharktrust.org</a:t>
            </a:r>
            <a:r>
              <a:rPr lang="en"/>
              <a:t>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98" name="Shape 198"/>
        <p:cNvGrpSpPr/>
        <p:nvPr/>
      </p:nvGrpSpPr>
      <p:grpSpPr>
        <a:xfrm>
          <a:off x="0" y="0"/>
          <a:ext cx="0" cy="0"/>
          <a:chOff x="0" y="0"/>
          <a:chExt cx="0" cy="0"/>
        </a:xfrm>
      </p:grpSpPr>
      <p:sp>
        <p:nvSpPr>
          <p:cNvPr id="199" name="Google Shape;19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1" name="Google Shape;201;p28"/>
          <p:cNvPicPr preferRelativeResize="0"/>
          <p:nvPr/>
        </p:nvPicPr>
        <p:blipFill>
          <a:blip r:embed="rId3">
            <a:alphaModFix/>
          </a:blip>
          <a:stretch>
            <a:fillRect/>
          </a:stretch>
        </p:blipFill>
        <p:spPr>
          <a:xfrm>
            <a:off x="154369" y="83625"/>
            <a:ext cx="3900813" cy="5143501"/>
          </a:xfrm>
          <a:prstGeom prst="rect">
            <a:avLst/>
          </a:prstGeom>
          <a:noFill/>
          <a:ln>
            <a:noFill/>
          </a:ln>
        </p:spPr>
      </p:pic>
      <p:sp>
        <p:nvSpPr>
          <p:cNvPr id="202" name="Google Shape;202;p28"/>
          <p:cNvSpPr txBox="1"/>
          <p:nvPr/>
        </p:nvSpPr>
        <p:spPr>
          <a:xfrm>
            <a:off x="5518950" y="2033500"/>
            <a:ext cx="29586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900">
                <a:latin typeface="Nunito"/>
                <a:ea typeface="Nunito"/>
                <a:cs typeface="Nunito"/>
                <a:sym typeface="Nunito"/>
              </a:rPr>
              <a:t>:)</a:t>
            </a:r>
            <a:endParaRPr sz="4900">
              <a:latin typeface="Nunito"/>
              <a:ea typeface="Nunito"/>
              <a:cs typeface="Nunito"/>
              <a:sym typeface="Nunito"/>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Where does </a:t>
            </a:r>
            <a:r>
              <a:rPr lang="en">
                <a:latin typeface="Oswald"/>
                <a:ea typeface="Oswald"/>
                <a:cs typeface="Oswald"/>
                <a:sym typeface="Oswald"/>
              </a:rPr>
              <a:t>the Great Hammerhead </a:t>
            </a:r>
            <a:r>
              <a:rPr lang="en">
                <a:latin typeface="Oswald"/>
                <a:ea typeface="Oswald"/>
                <a:cs typeface="Oswald"/>
                <a:sym typeface="Oswald"/>
              </a:rPr>
              <a:t>Shark come from?</a:t>
            </a:r>
            <a:endParaRPr>
              <a:latin typeface="Oswald"/>
              <a:ea typeface="Oswald"/>
              <a:cs typeface="Oswald"/>
              <a:sym typeface="Oswald"/>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Nunito"/>
                <a:ea typeface="Nunito"/>
                <a:cs typeface="Nunito"/>
                <a:sym typeface="Nunito"/>
              </a:rPr>
              <a:t>There is no recorded evidence of where the Hammerhead Shark came from but scientists state it most likely first appeared in the ocean over 20 million years ago. </a:t>
            </a:r>
            <a:endParaRPr>
              <a:latin typeface="Nunito"/>
              <a:ea typeface="Nunito"/>
              <a:cs typeface="Nunito"/>
              <a:sym typeface="Nunito"/>
            </a:endParaRPr>
          </a:p>
        </p:txBody>
      </p:sp>
      <p:sp>
        <p:nvSpPr>
          <p:cNvPr id="62" name="Google Shape;62;p14"/>
          <p:cNvSpPr/>
          <p:nvPr/>
        </p:nvSpPr>
        <p:spPr>
          <a:xfrm>
            <a:off x="7561425" y="3992825"/>
            <a:ext cx="1582578" cy="1114074"/>
          </a:xfrm>
          <a:prstGeom prst="lightningBol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4"/>
          <p:cNvPicPr preferRelativeResize="0"/>
          <p:nvPr/>
        </p:nvPicPr>
        <p:blipFill>
          <a:blip r:embed="rId3">
            <a:alphaModFix/>
          </a:blip>
          <a:stretch>
            <a:fillRect/>
          </a:stretch>
        </p:blipFill>
        <p:spPr>
          <a:xfrm>
            <a:off x="190176" y="2164025"/>
            <a:ext cx="3755875" cy="2807125"/>
          </a:xfrm>
          <a:prstGeom prst="rect">
            <a:avLst/>
          </a:prstGeom>
          <a:noFill/>
          <a:ln>
            <a:noFill/>
          </a:ln>
        </p:spPr>
      </p:pic>
      <p:pic>
        <p:nvPicPr>
          <p:cNvPr id="64" name="Google Shape;64;p14"/>
          <p:cNvPicPr preferRelativeResize="0"/>
          <p:nvPr/>
        </p:nvPicPr>
        <p:blipFill>
          <a:blip r:embed="rId4">
            <a:alphaModFix/>
          </a:blip>
          <a:stretch>
            <a:fillRect/>
          </a:stretch>
        </p:blipFill>
        <p:spPr>
          <a:xfrm>
            <a:off x="4571999" y="1944350"/>
            <a:ext cx="2548650" cy="3162550"/>
          </a:xfrm>
          <a:prstGeom prst="rect">
            <a:avLst/>
          </a:prstGeom>
          <a:noFill/>
          <a:ln>
            <a:noFill/>
          </a:ln>
        </p:spPr>
      </p:pic>
    </p:spTree>
  </p:cSld>
  <p:clrMapOvr>
    <a:masterClrMapping/>
  </p:clrMapOvr>
  <mc:AlternateContent>
    <mc:Choice Requires="p14">
      <p:transition spd="slow" p14:dur="10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9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What</a:t>
            </a:r>
            <a:r>
              <a:rPr lang="en">
                <a:latin typeface="Oswald"/>
                <a:ea typeface="Oswald"/>
                <a:cs typeface="Oswald"/>
                <a:sym typeface="Oswald"/>
              </a:rPr>
              <a:t> ecosystem does the</a:t>
            </a:r>
            <a:r>
              <a:rPr lang="en">
                <a:latin typeface="Oswald"/>
                <a:ea typeface="Oswald"/>
                <a:cs typeface="Oswald"/>
                <a:sym typeface="Oswald"/>
              </a:rPr>
              <a:t> Great Hammerhead Shark</a:t>
            </a:r>
            <a:r>
              <a:rPr lang="en">
                <a:latin typeface="Oswald"/>
                <a:ea typeface="Oswald"/>
                <a:cs typeface="Oswald"/>
                <a:sym typeface="Oswald"/>
              </a:rPr>
              <a:t> live in?</a:t>
            </a:r>
            <a:endParaRPr>
              <a:latin typeface="Oswald"/>
              <a:ea typeface="Oswald"/>
              <a:cs typeface="Oswald"/>
              <a:sym typeface="Oswald"/>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Nunito"/>
                <a:ea typeface="Nunito"/>
                <a:cs typeface="Nunito"/>
                <a:sym typeface="Nunito"/>
              </a:rPr>
              <a:t>The Great Hammerhead lives in tropical and </a:t>
            </a:r>
            <a:r>
              <a:rPr lang="en">
                <a:latin typeface="Nunito"/>
                <a:ea typeface="Nunito"/>
                <a:cs typeface="Nunito"/>
                <a:sym typeface="Nunito"/>
              </a:rPr>
              <a:t>temperate</a:t>
            </a:r>
            <a:r>
              <a:rPr lang="en">
                <a:latin typeface="Nunito"/>
                <a:ea typeface="Nunito"/>
                <a:cs typeface="Nunito"/>
                <a:sym typeface="Nunito"/>
              </a:rPr>
              <a:t> waters worldwide. They either live off-shore or near shorelines.  The Great Hammerhead Shark  is usually </a:t>
            </a:r>
            <a:r>
              <a:rPr lang="en">
                <a:latin typeface="Nunito"/>
                <a:ea typeface="Nunito"/>
                <a:cs typeface="Nunito"/>
                <a:sym typeface="Nunito"/>
              </a:rPr>
              <a:t>spotted</a:t>
            </a:r>
            <a:r>
              <a:rPr lang="en">
                <a:latin typeface="Nunito"/>
                <a:ea typeface="Nunito"/>
                <a:cs typeface="Nunito"/>
                <a:sym typeface="Nunito"/>
              </a:rPr>
              <a:t> in the summer seeking more cooler and fresher water. </a:t>
            </a:r>
            <a:endParaRPr>
              <a:latin typeface="Nunito"/>
              <a:ea typeface="Nunito"/>
              <a:cs typeface="Nunito"/>
              <a:sym typeface="Nunito"/>
            </a:endParaRPr>
          </a:p>
        </p:txBody>
      </p:sp>
      <p:pic>
        <p:nvPicPr>
          <p:cNvPr id="71" name="Google Shape;71;p15"/>
          <p:cNvPicPr preferRelativeResize="0"/>
          <p:nvPr/>
        </p:nvPicPr>
        <p:blipFill>
          <a:blip r:embed="rId3">
            <a:alphaModFix/>
          </a:blip>
          <a:stretch>
            <a:fillRect/>
          </a:stretch>
        </p:blipFill>
        <p:spPr>
          <a:xfrm>
            <a:off x="6262701" y="2229575"/>
            <a:ext cx="2800225" cy="1863425"/>
          </a:xfrm>
          <a:prstGeom prst="rect">
            <a:avLst/>
          </a:prstGeom>
          <a:noFill/>
          <a:ln>
            <a:noFill/>
          </a:ln>
        </p:spPr>
      </p:pic>
      <p:pic>
        <p:nvPicPr>
          <p:cNvPr id="72" name="Google Shape;72;p15"/>
          <p:cNvPicPr preferRelativeResize="0"/>
          <p:nvPr/>
        </p:nvPicPr>
        <p:blipFill>
          <a:blip r:embed="rId4">
            <a:alphaModFix/>
          </a:blip>
          <a:stretch>
            <a:fillRect/>
          </a:stretch>
        </p:blipFill>
        <p:spPr>
          <a:xfrm>
            <a:off x="87100" y="2383100"/>
            <a:ext cx="2666300" cy="2666300"/>
          </a:xfrm>
          <a:prstGeom prst="rect">
            <a:avLst/>
          </a:prstGeom>
          <a:noFill/>
          <a:ln>
            <a:noFill/>
          </a:ln>
        </p:spPr>
      </p:pic>
      <p:pic>
        <p:nvPicPr>
          <p:cNvPr id="73" name="Google Shape;73;p15"/>
          <p:cNvPicPr preferRelativeResize="0"/>
          <p:nvPr/>
        </p:nvPicPr>
        <p:blipFill>
          <a:blip r:embed="rId5">
            <a:alphaModFix/>
          </a:blip>
          <a:stretch>
            <a:fillRect/>
          </a:stretch>
        </p:blipFill>
        <p:spPr>
          <a:xfrm>
            <a:off x="3009566" y="2442350"/>
            <a:ext cx="3124875" cy="2340625"/>
          </a:xfrm>
          <a:prstGeom prst="rect">
            <a:avLst/>
          </a:prstGeom>
          <a:noFill/>
          <a:ln>
            <a:noFill/>
          </a:ln>
        </p:spPr>
      </p:pic>
      <p:sp>
        <p:nvSpPr>
          <p:cNvPr id="74" name="Google Shape;74;p15"/>
          <p:cNvSpPr/>
          <p:nvPr/>
        </p:nvSpPr>
        <p:spPr>
          <a:xfrm>
            <a:off x="6731650" y="4343925"/>
            <a:ext cx="1704024" cy="92998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What is it like in the ecosystem?</a:t>
            </a:r>
            <a:r>
              <a:rPr lang="en"/>
              <a:t> </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Nunito"/>
                <a:ea typeface="Nunito"/>
                <a:cs typeface="Nunito"/>
                <a:sym typeface="Nunito"/>
              </a:rPr>
              <a:t>Hammerhead Sharks live in Marine ecosystems and tropical waters. They live in any ocean habitat, the deep ocean, open ocean, coral reefs and unde </a:t>
            </a:r>
            <a:r>
              <a:rPr lang="en">
                <a:solidFill>
                  <a:schemeClr val="dk1"/>
                </a:solidFill>
                <a:latin typeface="Nunito"/>
                <a:ea typeface="Nunito"/>
                <a:cs typeface="Nunito"/>
                <a:sym typeface="Nunito"/>
              </a:rPr>
              <a:t>the</a:t>
            </a:r>
            <a:r>
              <a:rPr lang="en">
                <a:solidFill>
                  <a:schemeClr val="dk1"/>
                </a:solidFill>
                <a:latin typeface="Nunito"/>
                <a:ea typeface="Nunito"/>
                <a:cs typeface="Nunito"/>
                <a:sym typeface="Nunito"/>
              </a:rPr>
              <a:t> </a:t>
            </a:r>
            <a:r>
              <a:rPr lang="en">
                <a:solidFill>
                  <a:schemeClr val="dk1"/>
                </a:solidFill>
                <a:latin typeface="Nunito"/>
                <a:ea typeface="Nunito"/>
                <a:cs typeface="Nunito"/>
                <a:sym typeface="Nunito"/>
              </a:rPr>
              <a:t>Arctic</a:t>
            </a:r>
            <a:r>
              <a:rPr lang="en">
                <a:solidFill>
                  <a:schemeClr val="dk1"/>
                </a:solidFill>
                <a:latin typeface="Nunito"/>
                <a:ea typeface="Nunito"/>
                <a:cs typeface="Nunito"/>
                <a:sym typeface="Nunito"/>
              </a:rPr>
              <a:t> ice. The breed lives in </a:t>
            </a:r>
            <a:r>
              <a:rPr lang="en">
                <a:solidFill>
                  <a:schemeClr val="dk1"/>
                </a:solidFill>
                <a:latin typeface="Nunito"/>
                <a:ea typeface="Nunito"/>
                <a:cs typeface="Nunito"/>
                <a:sym typeface="Nunito"/>
              </a:rPr>
              <a:t>environments</a:t>
            </a:r>
            <a:r>
              <a:rPr lang="en">
                <a:solidFill>
                  <a:schemeClr val="dk1"/>
                </a:solidFill>
                <a:latin typeface="Nunito"/>
                <a:ea typeface="Nunito"/>
                <a:cs typeface="Nunito"/>
                <a:sym typeface="Nunito"/>
              </a:rPr>
              <a:t> with high salt levels. The ecosystem has </a:t>
            </a:r>
            <a:r>
              <a:rPr lang="en">
                <a:solidFill>
                  <a:schemeClr val="dk1"/>
                </a:solidFill>
                <a:latin typeface="Nunito"/>
                <a:ea typeface="Nunito"/>
                <a:cs typeface="Nunito"/>
                <a:sym typeface="Nunito"/>
              </a:rPr>
              <a:t>movement</a:t>
            </a:r>
            <a:r>
              <a:rPr lang="en">
                <a:solidFill>
                  <a:schemeClr val="dk1"/>
                </a:solidFill>
                <a:latin typeface="Nunito"/>
                <a:ea typeface="Nunito"/>
                <a:cs typeface="Nunito"/>
                <a:sym typeface="Nunito"/>
              </a:rPr>
              <a:t> of water, water pressure, amount of light and </a:t>
            </a:r>
            <a:r>
              <a:rPr lang="en">
                <a:solidFill>
                  <a:schemeClr val="dk1"/>
                </a:solidFill>
                <a:latin typeface="Nunito"/>
                <a:ea typeface="Nunito"/>
                <a:cs typeface="Nunito"/>
                <a:sym typeface="Nunito"/>
              </a:rPr>
              <a:t>saltiness</a:t>
            </a:r>
            <a:r>
              <a:rPr lang="en">
                <a:solidFill>
                  <a:schemeClr val="dk1"/>
                </a:solidFill>
                <a:latin typeface="Nunito"/>
                <a:ea typeface="Nunito"/>
                <a:cs typeface="Nunito"/>
                <a:sym typeface="Nunito"/>
              </a:rPr>
              <a:t> of water.</a:t>
            </a:r>
            <a:endParaRPr>
              <a:solidFill>
                <a:schemeClr val="dk1"/>
              </a:solidFill>
              <a:latin typeface="Nunito"/>
              <a:ea typeface="Nunito"/>
              <a:cs typeface="Nunito"/>
              <a:sym typeface="Nunito"/>
            </a:endParaRPr>
          </a:p>
          <a:p>
            <a:pPr indent="0" lvl="0" marL="0" rtl="0" algn="l">
              <a:spcBef>
                <a:spcPts val="1600"/>
              </a:spcBef>
              <a:spcAft>
                <a:spcPts val="0"/>
              </a:spcAft>
              <a:buNone/>
            </a:pPr>
            <a:r>
              <a:t/>
            </a:r>
            <a:endParaRPr>
              <a:latin typeface="Nunito"/>
              <a:ea typeface="Nunito"/>
              <a:cs typeface="Nunito"/>
              <a:sym typeface="Nunito"/>
            </a:endParaRPr>
          </a:p>
          <a:p>
            <a:pPr indent="0" lvl="0" marL="0" rtl="0" algn="l">
              <a:spcBef>
                <a:spcPts val="1600"/>
              </a:spcBef>
              <a:spcAft>
                <a:spcPts val="1600"/>
              </a:spcAft>
              <a:buNone/>
            </a:pPr>
            <a:r>
              <a:t/>
            </a:r>
            <a:endParaRPr>
              <a:latin typeface="Nunito"/>
              <a:ea typeface="Nunito"/>
              <a:cs typeface="Nunito"/>
              <a:sym typeface="Nunito"/>
            </a:endParaRPr>
          </a:p>
        </p:txBody>
      </p:sp>
      <p:sp>
        <p:nvSpPr>
          <p:cNvPr id="81" name="Google Shape;81;p16"/>
          <p:cNvSpPr/>
          <p:nvPr/>
        </p:nvSpPr>
        <p:spPr>
          <a:xfrm>
            <a:off x="5236675" y="87425"/>
            <a:ext cx="1076700" cy="930300"/>
          </a:xfrm>
          <a:prstGeom prst="sun">
            <a:avLst>
              <a:gd fmla="val 25000"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2" name="Google Shape;82;p16"/>
          <p:cNvPicPr preferRelativeResize="0"/>
          <p:nvPr/>
        </p:nvPicPr>
        <p:blipFill>
          <a:blip r:embed="rId3">
            <a:alphaModFix/>
          </a:blip>
          <a:stretch>
            <a:fillRect/>
          </a:stretch>
        </p:blipFill>
        <p:spPr>
          <a:xfrm>
            <a:off x="3896738" y="2845650"/>
            <a:ext cx="2962275" cy="1543050"/>
          </a:xfrm>
          <a:prstGeom prst="rect">
            <a:avLst/>
          </a:prstGeom>
          <a:noFill/>
          <a:ln>
            <a:noFill/>
          </a:ln>
        </p:spPr>
      </p:pic>
      <p:pic>
        <p:nvPicPr>
          <p:cNvPr id="83" name="Google Shape;83;p16"/>
          <p:cNvPicPr preferRelativeResize="0"/>
          <p:nvPr/>
        </p:nvPicPr>
        <p:blipFill>
          <a:blip r:embed="rId4">
            <a:alphaModFix/>
          </a:blip>
          <a:stretch>
            <a:fillRect/>
          </a:stretch>
        </p:blipFill>
        <p:spPr>
          <a:xfrm>
            <a:off x="396075" y="2510050"/>
            <a:ext cx="3327400" cy="2214250"/>
          </a:xfrm>
          <a:prstGeom prst="rect">
            <a:avLst/>
          </a:prstGeom>
          <a:noFill/>
          <a:ln>
            <a:noFill/>
          </a:ln>
        </p:spPr>
      </p:pic>
      <p:pic>
        <p:nvPicPr>
          <p:cNvPr id="84" name="Google Shape;84;p16"/>
          <p:cNvPicPr preferRelativeResize="0"/>
          <p:nvPr/>
        </p:nvPicPr>
        <p:blipFill>
          <a:blip r:embed="rId5">
            <a:alphaModFix/>
          </a:blip>
          <a:stretch>
            <a:fillRect/>
          </a:stretch>
        </p:blipFill>
        <p:spPr>
          <a:xfrm>
            <a:off x="7032300" y="2417750"/>
            <a:ext cx="1988825" cy="1323475"/>
          </a:xfrm>
          <a:prstGeom prst="rect">
            <a:avLst/>
          </a:prstGeom>
          <a:noFill/>
          <a:ln>
            <a:noFill/>
          </a:ln>
        </p:spPr>
      </p:pic>
      <p:sp>
        <p:nvSpPr>
          <p:cNvPr id="85" name="Google Shape;85;p16"/>
          <p:cNvSpPr/>
          <p:nvPr/>
        </p:nvSpPr>
        <p:spPr>
          <a:xfrm rot="5400000">
            <a:off x="8250150" y="-36450"/>
            <a:ext cx="857400" cy="9303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0" y="87425"/>
            <a:ext cx="857400" cy="9303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0" name="Shape 90"/>
        <p:cNvGrpSpPr/>
        <p:nvPr/>
      </p:nvGrpSpPr>
      <p:grpSpPr>
        <a:xfrm>
          <a:off x="0" y="0"/>
          <a:ext cx="0" cy="0"/>
          <a:chOff x="0" y="0"/>
          <a:chExt cx="0" cy="0"/>
        </a:xfrm>
      </p:grpSpPr>
      <p:sp>
        <p:nvSpPr>
          <p:cNvPr id="91" name="Google Shape;9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What type of consumer is the Great Hammerhead Shark?</a:t>
            </a:r>
            <a:endParaRPr>
              <a:latin typeface="Oswald"/>
              <a:ea typeface="Oswald"/>
              <a:cs typeface="Oswald"/>
              <a:sym typeface="Oswald"/>
            </a:endParaRPr>
          </a:p>
        </p:txBody>
      </p:sp>
      <p:sp>
        <p:nvSpPr>
          <p:cNvPr id="92" name="Google Shape;9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The Great Hammerhead Shark is a carnivore. The Great Hammerhead only eats meat and protein. </a:t>
            </a:r>
            <a:endParaRPr>
              <a:latin typeface="Oswald"/>
              <a:ea typeface="Oswald"/>
              <a:cs typeface="Oswald"/>
              <a:sym typeface="Oswald"/>
            </a:endParaRPr>
          </a:p>
          <a:p>
            <a:pPr indent="0" lvl="0" marL="0" rtl="0" algn="l">
              <a:spcBef>
                <a:spcPts val="1600"/>
              </a:spcBef>
              <a:spcAft>
                <a:spcPts val="1600"/>
              </a:spcAft>
              <a:buNone/>
            </a:pPr>
            <a:r>
              <a:t/>
            </a:r>
            <a:endParaRPr>
              <a:latin typeface="Oswald"/>
              <a:ea typeface="Oswald"/>
              <a:cs typeface="Oswald"/>
              <a:sym typeface="Oswald"/>
            </a:endParaRPr>
          </a:p>
        </p:txBody>
      </p:sp>
      <p:pic>
        <p:nvPicPr>
          <p:cNvPr id="93" name="Google Shape;93;p17"/>
          <p:cNvPicPr preferRelativeResize="0"/>
          <p:nvPr/>
        </p:nvPicPr>
        <p:blipFill>
          <a:blip r:embed="rId3">
            <a:alphaModFix/>
          </a:blip>
          <a:stretch>
            <a:fillRect/>
          </a:stretch>
        </p:blipFill>
        <p:spPr>
          <a:xfrm>
            <a:off x="5157425" y="1829500"/>
            <a:ext cx="3100524" cy="3100524"/>
          </a:xfrm>
          <a:prstGeom prst="rect">
            <a:avLst/>
          </a:prstGeom>
          <a:noFill/>
          <a:ln>
            <a:noFill/>
          </a:ln>
        </p:spPr>
      </p:pic>
      <p:pic>
        <p:nvPicPr>
          <p:cNvPr id="94" name="Google Shape;94;p17"/>
          <p:cNvPicPr preferRelativeResize="0"/>
          <p:nvPr/>
        </p:nvPicPr>
        <p:blipFill>
          <a:blip r:embed="rId4">
            <a:alphaModFix/>
          </a:blip>
          <a:stretch>
            <a:fillRect/>
          </a:stretch>
        </p:blipFill>
        <p:spPr>
          <a:xfrm>
            <a:off x="668142" y="1877708"/>
            <a:ext cx="4272625" cy="2843250"/>
          </a:xfrm>
          <a:prstGeom prst="rect">
            <a:avLst/>
          </a:prstGeom>
          <a:noFill/>
          <a:ln>
            <a:noFill/>
          </a:ln>
        </p:spPr>
      </p:pic>
      <p:sp>
        <p:nvSpPr>
          <p:cNvPr id="95" name="Google Shape;95;p17"/>
          <p:cNvSpPr/>
          <p:nvPr/>
        </p:nvSpPr>
        <p:spPr>
          <a:xfrm>
            <a:off x="9550" y="15825"/>
            <a:ext cx="585300" cy="572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8558700" y="0"/>
            <a:ext cx="585300" cy="572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What specific foods does the Great Hammerhead shark eat?</a:t>
            </a:r>
            <a:endParaRPr>
              <a:latin typeface="Oswald"/>
              <a:ea typeface="Oswald"/>
              <a:cs typeface="Oswald"/>
              <a:sym typeface="Oswald"/>
            </a:endParaRPr>
          </a:p>
        </p:txBody>
      </p:sp>
      <p:sp>
        <p:nvSpPr>
          <p:cNvPr id="102" name="Google Shape;102;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000">
                <a:latin typeface="Nunito"/>
                <a:ea typeface="Nunito"/>
                <a:cs typeface="Nunito"/>
                <a:sym typeface="Nunito"/>
              </a:rPr>
              <a:t>A list a couple of the the types of food the Hammerhead Shark eats is, stingrays, cephalopods and other small sharks. The Hammerhead Shark usually hunts on the seafloor. The Hammerhead </a:t>
            </a:r>
            <a:r>
              <a:rPr lang="en" sz="2000">
                <a:latin typeface="Nunito"/>
                <a:ea typeface="Nunito"/>
                <a:cs typeface="Nunito"/>
                <a:sym typeface="Nunito"/>
              </a:rPr>
              <a:t>particularly</a:t>
            </a:r>
            <a:r>
              <a:rPr lang="en" sz="2000">
                <a:latin typeface="Nunito"/>
                <a:ea typeface="Nunito"/>
                <a:cs typeface="Nunito"/>
                <a:sym typeface="Nunito"/>
              </a:rPr>
              <a:t> uses their heads to pin down stingrays to feast on their wings.</a:t>
            </a:r>
            <a:r>
              <a:rPr lang="en" sz="2300">
                <a:latin typeface="Nunito"/>
                <a:ea typeface="Nunito"/>
                <a:cs typeface="Nunito"/>
                <a:sym typeface="Nunito"/>
              </a:rPr>
              <a:t> </a:t>
            </a:r>
            <a:endParaRPr sz="2300">
              <a:latin typeface="Nunito"/>
              <a:ea typeface="Nunito"/>
              <a:cs typeface="Nunito"/>
              <a:sym typeface="Nunito"/>
            </a:endParaRPr>
          </a:p>
        </p:txBody>
      </p:sp>
      <p:pic>
        <p:nvPicPr>
          <p:cNvPr id="103" name="Google Shape;103;p18"/>
          <p:cNvPicPr preferRelativeResize="0"/>
          <p:nvPr/>
        </p:nvPicPr>
        <p:blipFill>
          <a:blip r:embed="rId3">
            <a:alphaModFix/>
          </a:blip>
          <a:stretch>
            <a:fillRect/>
          </a:stretch>
        </p:blipFill>
        <p:spPr>
          <a:xfrm>
            <a:off x="585450" y="2740550"/>
            <a:ext cx="3250376" cy="1828325"/>
          </a:xfrm>
          <a:prstGeom prst="rect">
            <a:avLst/>
          </a:prstGeom>
          <a:noFill/>
          <a:ln>
            <a:noFill/>
          </a:ln>
        </p:spPr>
      </p:pic>
      <p:pic>
        <p:nvPicPr>
          <p:cNvPr id="104" name="Google Shape;104;p18"/>
          <p:cNvPicPr preferRelativeResize="0"/>
          <p:nvPr/>
        </p:nvPicPr>
        <p:blipFill>
          <a:blip r:embed="rId4">
            <a:alphaModFix/>
          </a:blip>
          <a:stretch>
            <a:fillRect/>
          </a:stretch>
        </p:blipFill>
        <p:spPr>
          <a:xfrm>
            <a:off x="4033025" y="2862150"/>
            <a:ext cx="3324250" cy="2077650"/>
          </a:xfrm>
          <a:prstGeom prst="rect">
            <a:avLst/>
          </a:prstGeom>
          <a:noFill/>
          <a:ln>
            <a:noFill/>
          </a:ln>
        </p:spPr>
      </p:pic>
      <p:sp>
        <p:nvSpPr>
          <p:cNvPr id="105" name="Google Shape;105;p18"/>
          <p:cNvSpPr/>
          <p:nvPr/>
        </p:nvSpPr>
        <p:spPr>
          <a:xfrm>
            <a:off x="30450" y="5375"/>
            <a:ext cx="857400" cy="9303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p:nvPr/>
        </p:nvSpPr>
        <p:spPr>
          <a:xfrm rot="5400000">
            <a:off x="8250150" y="-36450"/>
            <a:ext cx="857400" cy="9303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rot="-5400000">
            <a:off x="0" y="4213200"/>
            <a:ext cx="857400" cy="9303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rot="10800000">
            <a:off x="8250150" y="4213200"/>
            <a:ext cx="857400" cy="9303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Does the Hammerhead Shark have any predators?</a:t>
            </a:r>
            <a:r>
              <a:rPr lang="en"/>
              <a:t> </a:t>
            </a:r>
            <a:endParaRPr/>
          </a:p>
        </p:txBody>
      </p:sp>
      <p:sp>
        <p:nvSpPr>
          <p:cNvPr id="114" name="Google Shape;11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Nunito"/>
                <a:ea typeface="Nunito"/>
                <a:cs typeface="Nunito"/>
                <a:sym typeface="Nunito"/>
              </a:rPr>
              <a:t>Yes, the Hammerhead Shark does have predators. Their predators are The Tiger Shark, The Great White Shark and The Killer Whale. Some Hammerhead Sharks are their own predators, sometimes eating the smaller versions of their species. </a:t>
            </a:r>
            <a:endParaRPr>
              <a:latin typeface="Nunito"/>
              <a:ea typeface="Nunito"/>
              <a:cs typeface="Nunito"/>
              <a:sym typeface="Nunito"/>
            </a:endParaRPr>
          </a:p>
        </p:txBody>
      </p:sp>
      <p:pic>
        <p:nvPicPr>
          <p:cNvPr id="115" name="Google Shape;115;p19"/>
          <p:cNvPicPr preferRelativeResize="0"/>
          <p:nvPr/>
        </p:nvPicPr>
        <p:blipFill>
          <a:blip r:embed="rId3">
            <a:alphaModFix/>
          </a:blip>
          <a:stretch>
            <a:fillRect/>
          </a:stretch>
        </p:blipFill>
        <p:spPr>
          <a:xfrm flipH="1">
            <a:off x="400475" y="2733950"/>
            <a:ext cx="3122325" cy="1756299"/>
          </a:xfrm>
          <a:prstGeom prst="rect">
            <a:avLst/>
          </a:prstGeom>
          <a:noFill/>
          <a:ln>
            <a:noFill/>
          </a:ln>
        </p:spPr>
      </p:pic>
      <p:pic>
        <p:nvPicPr>
          <p:cNvPr id="116" name="Google Shape;116;p19"/>
          <p:cNvPicPr preferRelativeResize="0"/>
          <p:nvPr/>
        </p:nvPicPr>
        <p:blipFill>
          <a:blip r:embed="rId4">
            <a:alphaModFix/>
          </a:blip>
          <a:stretch>
            <a:fillRect/>
          </a:stretch>
        </p:blipFill>
        <p:spPr>
          <a:xfrm>
            <a:off x="3742094" y="2655400"/>
            <a:ext cx="2638149" cy="1604876"/>
          </a:xfrm>
          <a:prstGeom prst="rect">
            <a:avLst/>
          </a:prstGeom>
          <a:noFill/>
          <a:ln>
            <a:noFill/>
          </a:ln>
        </p:spPr>
      </p:pic>
      <p:pic>
        <p:nvPicPr>
          <p:cNvPr id="117" name="Google Shape;117;p19"/>
          <p:cNvPicPr preferRelativeResize="0"/>
          <p:nvPr/>
        </p:nvPicPr>
        <p:blipFill>
          <a:blip r:embed="rId5">
            <a:alphaModFix/>
          </a:blip>
          <a:stretch>
            <a:fillRect/>
          </a:stretch>
        </p:blipFill>
        <p:spPr>
          <a:xfrm>
            <a:off x="6599550" y="2174725"/>
            <a:ext cx="1825599" cy="2394150"/>
          </a:xfrm>
          <a:prstGeom prst="rect">
            <a:avLst/>
          </a:prstGeom>
          <a:noFill/>
          <a:ln>
            <a:noFill/>
          </a:ln>
        </p:spPr>
      </p:pic>
      <p:sp>
        <p:nvSpPr>
          <p:cNvPr id="118" name="Google Shape;118;p19"/>
          <p:cNvSpPr/>
          <p:nvPr/>
        </p:nvSpPr>
        <p:spPr>
          <a:xfrm>
            <a:off x="51300" y="26275"/>
            <a:ext cx="857400" cy="7842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9"/>
          <p:cNvSpPr/>
          <p:nvPr/>
        </p:nvSpPr>
        <p:spPr>
          <a:xfrm>
            <a:off x="51300" y="26275"/>
            <a:ext cx="857400" cy="7842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p:nvPr/>
        </p:nvSpPr>
        <p:spPr>
          <a:xfrm flipH="1">
            <a:off x="8286600" y="26275"/>
            <a:ext cx="857400" cy="7842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141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What is the typical food chain for the Great Hammerhead Shark?</a:t>
            </a:r>
            <a:endParaRPr>
              <a:latin typeface="Oswald"/>
              <a:ea typeface="Oswald"/>
              <a:cs typeface="Oswald"/>
              <a:sym typeface="Oswald"/>
            </a:endParaRPr>
          </a:p>
        </p:txBody>
      </p:sp>
      <p:sp>
        <p:nvSpPr>
          <p:cNvPr id="126" name="Google Shape;12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Nunito"/>
                <a:ea typeface="Nunito"/>
                <a:cs typeface="Nunito"/>
                <a:sym typeface="Nunito"/>
              </a:rPr>
              <a:t>The Hammerhead Shark is the apex predator of their food chain. The Hammerhead sharks eats the stingray. The stingray eats invertebrates and crustaceans. The Crustaceans, like shrimp, eat algae. Algae is a producer so it gets </a:t>
            </a:r>
            <a:r>
              <a:rPr lang="en">
                <a:latin typeface="Nunito"/>
                <a:ea typeface="Nunito"/>
                <a:cs typeface="Nunito"/>
                <a:sym typeface="Nunito"/>
              </a:rPr>
              <a:t>its</a:t>
            </a:r>
            <a:r>
              <a:rPr lang="en">
                <a:latin typeface="Nunito"/>
                <a:ea typeface="Nunito"/>
                <a:cs typeface="Nunito"/>
                <a:sym typeface="Nunito"/>
              </a:rPr>
              <a:t> food from the sun.</a:t>
            </a:r>
            <a:endParaRPr>
              <a:latin typeface="Nunito"/>
              <a:ea typeface="Nunito"/>
              <a:cs typeface="Nunito"/>
              <a:sym typeface="Nunito"/>
            </a:endParaRPr>
          </a:p>
        </p:txBody>
      </p:sp>
      <p:pic>
        <p:nvPicPr>
          <p:cNvPr id="127" name="Google Shape;127;p20"/>
          <p:cNvPicPr preferRelativeResize="0"/>
          <p:nvPr/>
        </p:nvPicPr>
        <p:blipFill>
          <a:blip r:embed="rId3">
            <a:alphaModFix/>
          </a:blip>
          <a:stretch>
            <a:fillRect/>
          </a:stretch>
        </p:blipFill>
        <p:spPr>
          <a:xfrm>
            <a:off x="208175" y="2571750"/>
            <a:ext cx="3593699" cy="2021450"/>
          </a:xfrm>
          <a:prstGeom prst="rect">
            <a:avLst/>
          </a:prstGeom>
          <a:noFill/>
          <a:ln>
            <a:noFill/>
          </a:ln>
        </p:spPr>
      </p:pic>
      <p:pic>
        <p:nvPicPr>
          <p:cNvPr id="128" name="Google Shape;128;p20"/>
          <p:cNvPicPr preferRelativeResize="0"/>
          <p:nvPr/>
        </p:nvPicPr>
        <p:blipFill>
          <a:blip r:embed="rId4">
            <a:alphaModFix/>
          </a:blip>
          <a:stretch>
            <a:fillRect/>
          </a:stretch>
        </p:blipFill>
        <p:spPr>
          <a:xfrm>
            <a:off x="4896204" y="2463275"/>
            <a:ext cx="3222525" cy="2413800"/>
          </a:xfrm>
          <a:prstGeom prst="rect">
            <a:avLst/>
          </a:prstGeom>
          <a:noFill/>
          <a:ln>
            <a:noFill/>
          </a:ln>
        </p:spPr>
      </p:pic>
      <p:sp>
        <p:nvSpPr>
          <p:cNvPr id="129" name="Google Shape;129;p20"/>
          <p:cNvSpPr/>
          <p:nvPr/>
        </p:nvSpPr>
        <p:spPr>
          <a:xfrm>
            <a:off x="20000" y="36725"/>
            <a:ext cx="742200" cy="572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486550" y="141850"/>
            <a:ext cx="742200" cy="572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pu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34" name="Shape 134"/>
        <p:cNvGrpSpPr/>
        <p:nvPr/>
      </p:nvGrpSpPr>
      <p:grpSpPr>
        <a:xfrm>
          <a:off x="0" y="0"/>
          <a:ext cx="0" cy="0"/>
          <a:chOff x="0" y="0"/>
          <a:chExt cx="0" cy="0"/>
        </a:xfrm>
      </p:grpSpPr>
      <p:sp>
        <p:nvSpPr>
          <p:cNvPr id="135" name="Google Shape;135;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a:ea typeface="Oswald"/>
                <a:cs typeface="Oswald"/>
                <a:sym typeface="Oswald"/>
              </a:rPr>
              <a:t>The Great Hammerhead </a:t>
            </a:r>
            <a:r>
              <a:rPr lang="en">
                <a:latin typeface="Oswald"/>
                <a:ea typeface="Oswald"/>
                <a:cs typeface="Oswald"/>
                <a:sym typeface="Oswald"/>
              </a:rPr>
              <a:t>Sharks</a:t>
            </a:r>
            <a:r>
              <a:rPr lang="en">
                <a:latin typeface="Oswald"/>
                <a:ea typeface="Oswald"/>
                <a:cs typeface="Oswald"/>
                <a:sym typeface="Oswald"/>
              </a:rPr>
              <a:t> </a:t>
            </a:r>
            <a:r>
              <a:rPr lang="en">
                <a:latin typeface="Oswald"/>
                <a:ea typeface="Oswald"/>
                <a:cs typeface="Oswald"/>
                <a:sym typeface="Oswald"/>
              </a:rPr>
              <a:t>adaptations.</a:t>
            </a:r>
            <a:endParaRPr>
              <a:latin typeface="Oswald"/>
              <a:ea typeface="Oswald"/>
              <a:cs typeface="Oswald"/>
              <a:sym typeface="Oswald"/>
            </a:endParaRPr>
          </a:p>
        </p:txBody>
      </p:sp>
      <p:sp>
        <p:nvSpPr>
          <p:cNvPr id="136" name="Google Shape;136;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Nunito"/>
                <a:ea typeface="Nunito"/>
                <a:cs typeface="Nunito"/>
                <a:sym typeface="Nunito"/>
              </a:rPr>
              <a:t>The Great Hammerhead Shark has many useful </a:t>
            </a:r>
            <a:r>
              <a:rPr lang="en">
                <a:latin typeface="Nunito"/>
                <a:ea typeface="Nunito"/>
                <a:cs typeface="Nunito"/>
                <a:sym typeface="Nunito"/>
              </a:rPr>
              <a:t>adaptations. One of the many is its sleek and aerodynamic bodies. Their body help them not only move faster but it also helps them make quick and sharp turns in fast occurrences in order to catch prey and escape from predators. </a:t>
            </a:r>
            <a:endParaRPr>
              <a:latin typeface="Nunito"/>
              <a:ea typeface="Nunito"/>
              <a:cs typeface="Nunito"/>
              <a:sym typeface="Nunito"/>
            </a:endParaRPr>
          </a:p>
        </p:txBody>
      </p:sp>
      <p:sp>
        <p:nvSpPr>
          <p:cNvPr id="137" name="Google Shape;137;p21"/>
          <p:cNvSpPr/>
          <p:nvPr/>
        </p:nvSpPr>
        <p:spPr>
          <a:xfrm>
            <a:off x="40900" y="26275"/>
            <a:ext cx="554100" cy="5727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8529900" y="26275"/>
            <a:ext cx="614100" cy="719100"/>
          </a:xfrm>
          <a:prstGeom prst="halfFrame">
            <a:avLst>
              <a:gd fmla="val 33333" name="adj1"/>
              <a:gd fmla="val 3333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21"/>
          <p:cNvPicPr preferRelativeResize="0"/>
          <p:nvPr/>
        </p:nvPicPr>
        <p:blipFill>
          <a:blip r:embed="rId3">
            <a:alphaModFix/>
          </a:blip>
          <a:stretch>
            <a:fillRect/>
          </a:stretch>
        </p:blipFill>
        <p:spPr>
          <a:xfrm>
            <a:off x="459077" y="2791300"/>
            <a:ext cx="3026510" cy="1903600"/>
          </a:xfrm>
          <a:prstGeom prst="rect">
            <a:avLst/>
          </a:prstGeom>
          <a:noFill/>
          <a:ln>
            <a:noFill/>
          </a:ln>
        </p:spPr>
      </p:pic>
      <p:pic>
        <p:nvPicPr>
          <p:cNvPr id="140" name="Google Shape;140;p21"/>
          <p:cNvPicPr preferRelativeResize="0"/>
          <p:nvPr/>
        </p:nvPicPr>
        <p:blipFill>
          <a:blip r:embed="rId4">
            <a:alphaModFix/>
          </a:blip>
          <a:stretch>
            <a:fillRect/>
          </a:stretch>
        </p:blipFill>
        <p:spPr>
          <a:xfrm>
            <a:off x="4366400" y="2492975"/>
            <a:ext cx="3839300" cy="2150000"/>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