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5143500" cx="9144000"/>
  <p:notesSz cx="6858000" cy="9144000"/>
  <p:embeddedFontLst>
    <p:embeddedFont>
      <p:font typeface="Roboto"/>
      <p:regular r:id="rId21"/>
      <p:bold r:id="rId22"/>
      <p:italic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font" Target="fonts/Roboto-bold.fntdata"/><Relationship Id="rId10" Type="http://schemas.openxmlformats.org/officeDocument/2006/relationships/slide" Target="slides/slide5.xml"/><Relationship Id="rId21" Type="http://schemas.openxmlformats.org/officeDocument/2006/relationships/font" Target="fonts/Roboto-regular.fntdata"/><Relationship Id="rId13" Type="http://schemas.openxmlformats.org/officeDocument/2006/relationships/slide" Target="slides/slide8.xml"/><Relationship Id="rId24" Type="http://schemas.openxmlformats.org/officeDocument/2006/relationships/font" Target="fonts/Roboto-boldItalic.fntdata"/><Relationship Id="rId12" Type="http://schemas.openxmlformats.org/officeDocument/2006/relationships/slide" Target="slides/slide7.xml"/><Relationship Id="rId23" Type="http://schemas.openxmlformats.org/officeDocument/2006/relationships/font" Target="fonts/Roboto-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1 Background Color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Title (or write the question)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Pictures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Include Transitions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Answering question using complete sentences (multiple sentences if needed to fully explain your answer)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Accuracy of information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6</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10f2dfea47f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10f2dfea47f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1 Background Color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Title (or write the question)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Pictures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Include Transitions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0 Answering question using complete sentences (multiple sentences if needed to fully explain your answer)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Accuracy of information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solidFill>
                  <a:schemeClr val="dk1"/>
                </a:solidFill>
              </a:rPr>
              <a:t>5</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highlight>
                  <a:schemeClr val="dk2"/>
                </a:highlight>
              </a:rPr>
              <a:t>Please put a question mark at the end of the title. </a:t>
            </a:r>
            <a:endParaRPr>
              <a:solidFill>
                <a:schemeClr val="dk1"/>
              </a:solidFill>
              <a:highlight>
                <a:schemeClr val="dk2"/>
              </a:highlight>
            </a:endParaRPr>
          </a:p>
          <a:p>
            <a:pPr indent="0" lvl="0" marL="0" rtl="0" algn="l">
              <a:spcBef>
                <a:spcPts val="0"/>
              </a:spcBef>
              <a:spcAft>
                <a:spcPts val="0"/>
              </a:spcAft>
              <a:buClr>
                <a:schemeClr val="dk1"/>
              </a:buClr>
              <a:buSzPts val="1100"/>
              <a:buFont typeface="Arial"/>
              <a:buNone/>
            </a:pPr>
            <a:r>
              <a:rPr lang="en">
                <a:solidFill>
                  <a:schemeClr val="dk1"/>
                </a:solidFill>
                <a:highlight>
                  <a:schemeClr val="dk2"/>
                </a:highlight>
              </a:rPr>
              <a:t>On the average pigeons live for 6 years–which is not bad for a bird.  That is about the age of a first grader.    Don’t use </a:t>
            </a:r>
            <a:r>
              <a:rPr lang="en">
                <a:solidFill>
                  <a:schemeClr val="dk1"/>
                </a:solidFill>
                <a:highlight>
                  <a:schemeClr val="dk2"/>
                </a:highlight>
              </a:rPr>
              <a:t>colloquial</a:t>
            </a:r>
            <a:r>
              <a:rPr lang="en">
                <a:solidFill>
                  <a:schemeClr val="dk1"/>
                </a:solidFill>
                <a:highlight>
                  <a:schemeClr val="dk2"/>
                </a:highlight>
              </a:rPr>
              <a:t> words and slang. </a:t>
            </a:r>
            <a:endParaRPr>
              <a:solidFill>
                <a:schemeClr val="dk1"/>
              </a:solidFill>
              <a:highlight>
                <a:schemeClr val="dk2"/>
              </a:highligh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10f2dfea47f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10f2dfea47f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1 Background Color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Title (or write the question)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Pictures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Include Transitions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0 Answering question using complete sentences (multiple sentences if needed to fully explain your answer)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Accuracy of information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solidFill>
                  <a:schemeClr val="dk1"/>
                </a:solidFill>
              </a:rPr>
              <a:t>5</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highlight>
                  <a:schemeClr val="dk2"/>
                </a:highlight>
              </a:rPr>
              <a:t>Possibly Fun Facts.</a:t>
            </a:r>
            <a:endParaRPr>
              <a:solidFill>
                <a:schemeClr val="dk1"/>
              </a:solidFill>
              <a:highlight>
                <a:schemeClr val="dk2"/>
              </a:highlight>
            </a:endParaRPr>
          </a:p>
          <a:p>
            <a:pPr indent="0" lvl="0" marL="0" rtl="0" algn="l">
              <a:spcBef>
                <a:spcPts val="0"/>
              </a:spcBef>
              <a:spcAft>
                <a:spcPts val="0"/>
              </a:spcAft>
              <a:buNone/>
            </a:pPr>
            <a:r>
              <a:t/>
            </a:r>
            <a:endParaRPr>
              <a:solidFill>
                <a:schemeClr val="dk1"/>
              </a:solidFill>
              <a:highlight>
                <a:schemeClr val="dk2"/>
              </a:highlight>
            </a:endParaRPr>
          </a:p>
          <a:p>
            <a:pPr indent="0" lvl="0" marL="0" rtl="0" algn="l">
              <a:spcBef>
                <a:spcPts val="0"/>
              </a:spcBef>
              <a:spcAft>
                <a:spcPts val="0"/>
              </a:spcAft>
              <a:buNone/>
            </a:pPr>
            <a:r>
              <a:t/>
            </a:r>
            <a:endParaRPr>
              <a:solidFill>
                <a:schemeClr val="dk1"/>
              </a:solidFill>
              <a:highlight>
                <a:schemeClr val="dk2"/>
              </a:highlight>
            </a:endParaRPr>
          </a:p>
          <a:p>
            <a:pPr indent="0" lvl="0" marL="0" rtl="0" algn="l">
              <a:spcBef>
                <a:spcPts val="0"/>
              </a:spcBef>
              <a:spcAft>
                <a:spcPts val="0"/>
              </a:spcAft>
              <a:buClr>
                <a:schemeClr val="dk1"/>
              </a:buClr>
              <a:buSzPts val="1100"/>
              <a:buFont typeface="Arial"/>
              <a:buNone/>
            </a:pPr>
            <a:r>
              <a:rPr lang="en">
                <a:solidFill>
                  <a:schemeClr val="dk1"/>
                </a:solidFill>
                <a:highlight>
                  <a:schemeClr val="dk2"/>
                </a:highlight>
              </a:rPr>
              <a:t>Every sentence needs the first word capitalized, and punctuation on the end. </a:t>
            </a:r>
            <a:endParaRPr>
              <a:solidFill>
                <a:schemeClr val="dk1"/>
              </a:solidFill>
              <a:highlight>
                <a:schemeClr val="dk2"/>
              </a:highligh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10f2dfea47f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10f2dfea47f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highlight>
                  <a:schemeClr val="dk2"/>
                </a:highlight>
              </a:rPr>
              <a:t>Not scored extra slide. </a:t>
            </a:r>
            <a:endParaRPr>
              <a:solidFill>
                <a:schemeClr val="dk1"/>
              </a:solidFill>
              <a:highlight>
                <a:schemeClr val="dk2"/>
              </a:highlight>
            </a:endParaRPr>
          </a:p>
          <a:p>
            <a:pPr indent="0" lvl="0" marL="0" rtl="0" algn="l">
              <a:spcBef>
                <a:spcPts val="0"/>
              </a:spcBef>
              <a:spcAft>
                <a:spcPts val="0"/>
              </a:spcAft>
              <a:buNone/>
            </a:pPr>
            <a:r>
              <a:t/>
            </a:r>
            <a:endParaRPr>
              <a:solidFill>
                <a:schemeClr val="dk1"/>
              </a:solidFill>
              <a:highlight>
                <a:schemeClr val="dk2"/>
              </a:highlight>
            </a:endParaRPr>
          </a:p>
          <a:p>
            <a:pPr indent="0" lvl="0" marL="0" rtl="0" algn="l">
              <a:spcBef>
                <a:spcPts val="0"/>
              </a:spcBef>
              <a:spcAft>
                <a:spcPts val="0"/>
              </a:spcAft>
              <a:buNone/>
            </a:pPr>
            <a:r>
              <a:t/>
            </a:r>
            <a:endParaRPr>
              <a:solidFill>
                <a:schemeClr val="dk1"/>
              </a:solidFill>
              <a:highlight>
                <a:schemeClr val="dk2"/>
              </a:highlight>
            </a:endParaRPr>
          </a:p>
          <a:p>
            <a:pPr indent="0" lvl="0" marL="0" rtl="0" algn="l">
              <a:spcBef>
                <a:spcPts val="0"/>
              </a:spcBef>
              <a:spcAft>
                <a:spcPts val="0"/>
              </a:spcAft>
              <a:buNone/>
            </a:pPr>
            <a:r>
              <a:t/>
            </a:r>
            <a:endParaRPr>
              <a:solidFill>
                <a:schemeClr val="dk1"/>
              </a:solidFill>
              <a:highlight>
                <a:schemeClr val="dk2"/>
              </a:highlight>
            </a:endParaRPr>
          </a:p>
          <a:p>
            <a:pPr indent="0" lvl="0" marL="0" rtl="0" algn="l">
              <a:spcBef>
                <a:spcPts val="0"/>
              </a:spcBef>
              <a:spcAft>
                <a:spcPts val="0"/>
              </a:spcAft>
              <a:buNone/>
            </a:pPr>
            <a:r>
              <a:t/>
            </a:r>
            <a:endParaRPr>
              <a:solidFill>
                <a:schemeClr val="dk1"/>
              </a:solidFill>
              <a:highlight>
                <a:schemeClr val="dk2"/>
              </a:highlight>
            </a:endParaRPr>
          </a:p>
          <a:p>
            <a:pPr indent="0" lvl="0" marL="0" rtl="0" algn="l">
              <a:spcBef>
                <a:spcPts val="0"/>
              </a:spcBef>
              <a:spcAft>
                <a:spcPts val="0"/>
              </a:spcAft>
              <a:buClr>
                <a:schemeClr val="dk1"/>
              </a:buClr>
              <a:buSzPts val="1100"/>
              <a:buFont typeface="Arial"/>
              <a:buNone/>
            </a:pPr>
            <a:r>
              <a:rPr lang="en">
                <a:solidFill>
                  <a:schemeClr val="dk1"/>
                </a:solidFill>
                <a:highlight>
                  <a:schemeClr val="dk2"/>
                </a:highlight>
              </a:rPr>
              <a:t>Moe Fun-ish</a:t>
            </a:r>
            <a:r>
              <a:rPr lang="en">
                <a:solidFill>
                  <a:schemeClr val="dk1"/>
                </a:solidFill>
                <a:highlight>
                  <a:schemeClr val="dk2"/>
                </a:highlight>
              </a:rPr>
              <a:t> Facts.</a:t>
            </a:r>
            <a:endParaRPr>
              <a:solidFill>
                <a:schemeClr val="dk1"/>
              </a:solidFill>
              <a:highlight>
                <a:schemeClr val="dk2"/>
              </a:highlight>
            </a:endParaRPr>
          </a:p>
          <a:p>
            <a:pPr indent="0" lvl="0" marL="0" rtl="0" algn="l">
              <a:spcBef>
                <a:spcPts val="0"/>
              </a:spcBef>
              <a:spcAft>
                <a:spcPts val="0"/>
              </a:spcAft>
              <a:buClr>
                <a:schemeClr val="dk1"/>
              </a:buClr>
              <a:buSzPts val="1100"/>
              <a:buFont typeface="Arial"/>
              <a:buNone/>
            </a:pPr>
            <a:r>
              <a:t/>
            </a:r>
            <a:endParaRPr>
              <a:solidFill>
                <a:schemeClr val="dk1"/>
              </a:solidFill>
              <a:highlight>
                <a:schemeClr val="dk2"/>
              </a:highlight>
            </a:endParaRPr>
          </a:p>
          <a:p>
            <a:pPr indent="0" lvl="0" marL="0" rtl="0" algn="l">
              <a:spcBef>
                <a:spcPts val="0"/>
              </a:spcBef>
              <a:spcAft>
                <a:spcPts val="0"/>
              </a:spcAft>
              <a:buClr>
                <a:schemeClr val="dk1"/>
              </a:buClr>
              <a:buSzPts val="1100"/>
              <a:buFont typeface="Arial"/>
              <a:buNone/>
            </a:pPr>
            <a:r>
              <a:t/>
            </a:r>
            <a:endParaRPr>
              <a:solidFill>
                <a:schemeClr val="dk1"/>
              </a:solidFill>
              <a:highlight>
                <a:schemeClr val="dk2"/>
              </a:highlight>
            </a:endParaRPr>
          </a:p>
          <a:p>
            <a:pPr indent="0" lvl="0" marL="0" rtl="0" algn="l">
              <a:spcBef>
                <a:spcPts val="0"/>
              </a:spcBef>
              <a:spcAft>
                <a:spcPts val="0"/>
              </a:spcAft>
              <a:buNone/>
            </a:pPr>
            <a:r>
              <a:rPr lang="en">
                <a:solidFill>
                  <a:schemeClr val="dk1"/>
                </a:solidFill>
                <a:highlight>
                  <a:schemeClr val="dk2"/>
                </a:highlight>
              </a:rPr>
              <a:t>Every sentence needs the first word capitalized, and punctuation on the end. </a:t>
            </a:r>
            <a:endParaRPr>
              <a:solidFill>
                <a:schemeClr val="dk1"/>
              </a:solidFill>
              <a:highlight>
                <a:schemeClr val="dk2"/>
              </a:highlight>
            </a:endParaRPr>
          </a:p>
          <a:p>
            <a:pPr indent="0" lvl="0" marL="0" rtl="0" algn="l">
              <a:spcBef>
                <a:spcPts val="0"/>
              </a:spcBef>
              <a:spcAft>
                <a:spcPts val="0"/>
              </a:spcAft>
              <a:buClr>
                <a:schemeClr val="dk1"/>
              </a:buClr>
              <a:buSzPts val="1100"/>
              <a:buFont typeface="Arial"/>
              <a:buNone/>
            </a:pPr>
            <a:r>
              <a:t/>
            </a:r>
            <a:endParaRPr>
              <a:solidFill>
                <a:schemeClr val="dk1"/>
              </a:solidFill>
              <a:highlight>
                <a:schemeClr val="dk2"/>
              </a:highligh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10f2dfea47f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10f2dfea47f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6</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10f2dfea47f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10f2dfea47f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Not scored extra slide.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10f2dfea47f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10f2dfea47f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Not scored extra slide.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9b37954909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9b37954909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1 Background Color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Title (or write the question)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Pictures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Include Transitions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0 Answering question using complete sentences (multiple sentences if needed to fully explain your answer)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Accuracy of information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solidFill>
                  <a:schemeClr val="dk1"/>
                </a:solidFill>
              </a:rPr>
              <a:t>5. </a:t>
            </a:r>
            <a:endParaRPr>
              <a:solidFill>
                <a:schemeClr val="dk1"/>
              </a:solidFill>
            </a:endParaRPr>
          </a:p>
          <a:p>
            <a:pPr indent="0" lvl="0" marL="0" rtl="0" algn="l">
              <a:spcBef>
                <a:spcPts val="0"/>
              </a:spcBef>
              <a:spcAft>
                <a:spcPts val="0"/>
              </a:spcAft>
              <a:buNone/>
            </a:pPr>
            <a:r>
              <a:rPr lang="en">
                <a:solidFill>
                  <a:schemeClr val="dk1"/>
                </a:solidFill>
                <a:highlight>
                  <a:schemeClr val="dk2"/>
                </a:highlight>
              </a:rPr>
              <a:t>Title  either Where did this </a:t>
            </a:r>
            <a:r>
              <a:rPr lang="en">
                <a:solidFill>
                  <a:schemeClr val="dk1"/>
                </a:solidFill>
                <a:highlight>
                  <a:schemeClr val="dk2"/>
                </a:highlight>
              </a:rPr>
              <a:t>fantastic</a:t>
            </a:r>
            <a:r>
              <a:rPr lang="en">
                <a:solidFill>
                  <a:schemeClr val="dk1"/>
                </a:solidFill>
                <a:highlight>
                  <a:schemeClr val="dk2"/>
                </a:highlight>
              </a:rPr>
              <a:t> bird come from?  Or   Where This Fantastic Bird Comes From</a:t>
            </a:r>
            <a:endParaRPr>
              <a:solidFill>
                <a:schemeClr val="dk1"/>
              </a:solidFill>
              <a:highlight>
                <a:schemeClr val="dk2"/>
              </a:highlight>
            </a:endParaRPr>
          </a:p>
          <a:p>
            <a:pPr indent="0" lvl="0" marL="0" rtl="0" algn="l">
              <a:spcBef>
                <a:spcPts val="0"/>
              </a:spcBef>
              <a:spcAft>
                <a:spcPts val="0"/>
              </a:spcAft>
              <a:buNone/>
            </a:pPr>
            <a:r>
              <a:t/>
            </a:r>
            <a:endParaRPr>
              <a:solidFill>
                <a:schemeClr val="dk1"/>
              </a:solidFill>
              <a:highlight>
                <a:schemeClr val="dk2"/>
              </a:highlight>
            </a:endParaRPr>
          </a:p>
          <a:p>
            <a:pPr indent="0" lvl="0" marL="0" rtl="0" algn="l">
              <a:spcBef>
                <a:spcPts val="0"/>
              </a:spcBef>
              <a:spcAft>
                <a:spcPts val="0"/>
              </a:spcAft>
              <a:buClr>
                <a:schemeClr val="dk1"/>
              </a:buClr>
              <a:buSzPts val="1100"/>
              <a:buFont typeface="Arial"/>
              <a:buNone/>
            </a:pPr>
            <a:r>
              <a:rPr lang="en">
                <a:solidFill>
                  <a:schemeClr val="dk1"/>
                </a:solidFill>
                <a:highlight>
                  <a:schemeClr val="dk2"/>
                </a:highlight>
              </a:rPr>
              <a:t>There is an extra space between </a:t>
            </a:r>
            <a:r>
              <a:rPr lang="en">
                <a:solidFill>
                  <a:schemeClr val="dk1"/>
                </a:solidFill>
                <a:highlight>
                  <a:schemeClr val="dk2"/>
                </a:highlight>
              </a:rPr>
              <a:t>originally</a:t>
            </a:r>
            <a:r>
              <a:rPr lang="en">
                <a:solidFill>
                  <a:schemeClr val="dk1"/>
                </a:solidFill>
                <a:highlight>
                  <a:schemeClr val="dk2"/>
                </a:highlight>
              </a:rPr>
              <a:t> and from.   Please write out New York City. </a:t>
            </a:r>
            <a:endParaRPr>
              <a:solidFill>
                <a:schemeClr val="dk1"/>
              </a:solidFill>
              <a:highlight>
                <a:schemeClr val="dk2"/>
              </a:highligh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10c5528e98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10c5528e98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1 Background Color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Title (or write the question)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Pictures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Include Transitions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5 Answering question using complete sentences (multiple sentences if needed to fully explain your answer)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Accuracy of information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solidFill>
                  <a:schemeClr val="dk1"/>
                </a:solidFill>
              </a:rPr>
              <a:t>5</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highlight>
                  <a:schemeClr val="dk2"/>
                </a:highlight>
              </a:rPr>
              <a:t>NYC.  They live in…  ..parks, but also….   Including () rats, humans, and other birds. </a:t>
            </a:r>
            <a:endParaRPr>
              <a:solidFill>
                <a:schemeClr val="dk1"/>
              </a:solidFill>
              <a:highlight>
                <a:schemeClr val="dk2"/>
              </a:highligh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10c5528e989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10c5528e989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1 Background Color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Title (or write the question)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Pictures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Include Transitions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0 Answering question using complete sentences (multiple sentences if needed to fully explain your answer)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Accuracy of information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solidFill>
                  <a:schemeClr val="dk1"/>
                </a:solidFill>
              </a:rPr>
              <a:t>5</a:t>
            </a:r>
            <a:endParaRPr>
              <a:solidFill>
                <a:schemeClr val="dk1"/>
              </a:solidFill>
            </a:endParaRPr>
          </a:p>
          <a:p>
            <a:pPr indent="0" lvl="0" marL="0" rtl="0" algn="l">
              <a:spcBef>
                <a:spcPts val="0"/>
              </a:spcBef>
              <a:spcAft>
                <a:spcPts val="0"/>
              </a:spcAft>
              <a:buNone/>
            </a:pPr>
            <a:r>
              <a:t/>
            </a:r>
            <a:endParaRPr>
              <a:solidFill>
                <a:schemeClr val="dk1"/>
              </a:solidFill>
              <a:highlight>
                <a:schemeClr val="dk2"/>
              </a:highlight>
            </a:endParaRPr>
          </a:p>
          <a:p>
            <a:pPr indent="0" lvl="0" marL="0" rtl="0" algn="l">
              <a:spcBef>
                <a:spcPts val="0"/>
              </a:spcBef>
              <a:spcAft>
                <a:spcPts val="0"/>
              </a:spcAft>
              <a:buClr>
                <a:schemeClr val="dk1"/>
              </a:buClr>
              <a:buSzPts val="1100"/>
              <a:buFont typeface="Arial"/>
              <a:buNone/>
            </a:pPr>
            <a:r>
              <a:rPr lang="en">
                <a:solidFill>
                  <a:schemeClr val="dk1"/>
                </a:solidFill>
                <a:highlight>
                  <a:schemeClr val="dk2"/>
                </a:highlight>
              </a:rPr>
              <a:t>There should always be a space after a comma.   Goes.. not gose. exclamation point after though. </a:t>
            </a:r>
            <a:endParaRPr>
              <a:solidFill>
                <a:schemeClr val="dk1"/>
              </a:solidFill>
              <a:highlight>
                <a:schemeClr val="dk2"/>
              </a:highligh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10c5528e989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10c5528e989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1 Background Color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Title (or write the question)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Pictures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Include Transitions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0 Answering question using complete sentences (multiple sentences if needed to fully explain your answer)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Accuracy of information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solidFill>
                  <a:schemeClr val="dk1"/>
                </a:solidFill>
              </a:rPr>
              <a:t>5</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highlight>
                  <a:schemeClr val="dk2"/>
                </a:highlight>
              </a:rPr>
              <a:t>If the title is not a sentence the use capital letters..  Pigeon Food</a:t>
            </a:r>
            <a:endParaRPr>
              <a:solidFill>
                <a:schemeClr val="dk1"/>
              </a:solidFill>
              <a:highlight>
                <a:schemeClr val="dk2"/>
              </a:highlight>
            </a:endParaRPr>
          </a:p>
          <a:p>
            <a:pPr indent="0" lvl="0" marL="0" rtl="0" algn="l">
              <a:spcBef>
                <a:spcPts val="0"/>
              </a:spcBef>
              <a:spcAft>
                <a:spcPts val="0"/>
              </a:spcAft>
              <a:buClr>
                <a:schemeClr val="dk1"/>
              </a:buClr>
              <a:buSzPts val="1100"/>
              <a:buFont typeface="Arial"/>
              <a:buNone/>
            </a:pPr>
            <a:r>
              <a:rPr lang="en">
                <a:solidFill>
                  <a:schemeClr val="dk1"/>
                </a:solidFill>
                <a:highlight>
                  <a:schemeClr val="dk2"/>
                </a:highlight>
              </a:rPr>
              <a:t>….eat seeds, berries, acorns, grasses, and earthworms.  However, in the city…..get fed bread crumbs, popcorn, and other….</a:t>
            </a:r>
            <a:endParaRPr>
              <a:solidFill>
                <a:schemeClr val="dk1"/>
              </a:solidFill>
              <a:highlight>
                <a:schemeClr val="dk2"/>
              </a:highligh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10c5528e989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10c5528e989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1 Background Color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Title (or write the question)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Pictures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Include Transitions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0 Answering question using complete sentences (multiple sentences if needed to fully explain your answer)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Accuracy of information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solidFill>
                  <a:schemeClr val="dk1"/>
                </a:solidFill>
              </a:rPr>
              <a:t>5</a:t>
            </a:r>
            <a:endParaRPr>
              <a:solidFill>
                <a:schemeClr val="dk1"/>
              </a:solidFill>
            </a:endParaRPr>
          </a:p>
          <a:p>
            <a:pPr indent="0" lvl="0" marL="0" rtl="0" algn="l">
              <a:spcBef>
                <a:spcPts val="0"/>
              </a:spcBef>
              <a:spcAft>
                <a:spcPts val="0"/>
              </a:spcAft>
              <a:buNone/>
            </a:pPr>
            <a:r>
              <a:rPr lang="en">
                <a:solidFill>
                  <a:schemeClr val="dk1"/>
                </a:solidFill>
                <a:highlight>
                  <a:schemeClr val="dk2"/>
                </a:highlight>
              </a:rPr>
              <a:t>Sadly, the world…  Pigeon killers are commonly racoons, opossums, and red tailed…  </a:t>
            </a:r>
            <a:endParaRPr>
              <a:solidFill>
                <a:schemeClr val="dk1"/>
              </a:solidFill>
              <a:highlight>
                <a:schemeClr val="dk2"/>
              </a:highlight>
            </a:endParaRPr>
          </a:p>
          <a:p>
            <a:pPr indent="0" lvl="0" marL="0" rtl="0" algn="l">
              <a:spcBef>
                <a:spcPts val="0"/>
              </a:spcBef>
              <a:spcAft>
                <a:spcPts val="0"/>
              </a:spcAft>
              <a:buClr>
                <a:schemeClr val="dk1"/>
              </a:buClr>
              <a:buSzPts val="1100"/>
              <a:buFont typeface="Arial"/>
              <a:buNone/>
            </a:pPr>
            <a:r>
              <a:rPr lang="en">
                <a:solidFill>
                  <a:schemeClr val="dk1"/>
                </a:solidFill>
                <a:highlight>
                  <a:schemeClr val="dk2"/>
                </a:highlight>
              </a:rPr>
              <a:t>Delete the space after the (... put a period after ).     The epic fight of the century! —&gt;</a:t>
            </a:r>
            <a:endParaRPr>
              <a:solidFill>
                <a:schemeClr val="dk1"/>
              </a:solidFill>
              <a:highlight>
                <a:schemeClr val="dk2"/>
              </a:highligh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10f2dfea47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10f2dfea47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1 Background Color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Title (or write the question)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Pictures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Include Transitions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0 Answering question using complete sentences (multiple sentences if needed to fully explain your answer)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Accuracy of information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solidFill>
                  <a:schemeClr val="dk1"/>
                </a:solidFill>
              </a:rPr>
              <a:t>5</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highlight>
                  <a:schemeClr val="dk2"/>
                </a:highlight>
              </a:rPr>
              <a:t>When the title is not a sentence use caps.   The Food Chain   </a:t>
            </a:r>
            <a:endParaRPr>
              <a:solidFill>
                <a:schemeClr val="dk1"/>
              </a:solidFill>
              <a:highlight>
                <a:schemeClr val="dk2"/>
              </a:highlight>
            </a:endParaRPr>
          </a:p>
          <a:p>
            <a:pPr indent="0" lvl="0" marL="0" rtl="0" algn="l">
              <a:spcBef>
                <a:spcPts val="0"/>
              </a:spcBef>
              <a:spcAft>
                <a:spcPts val="0"/>
              </a:spcAft>
              <a:buClr>
                <a:schemeClr val="dk1"/>
              </a:buClr>
              <a:buSzPts val="1100"/>
              <a:buFont typeface="Arial"/>
              <a:buNone/>
            </a:pPr>
            <a:r>
              <a:rPr lang="en">
                <a:solidFill>
                  <a:schemeClr val="dk1"/>
                </a:solidFill>
                <a:highlight>
                  <a:schemeClr val="dk2"/>
                </a:highlight>
              </a:rPr>
              <a:t>…simple.  First, it eats…..gets eaten by an opossum… gets eaten by a hawk. </a:t>
            </a:r>
            <a:endParaRPr>
              <a:solidFill>
                <a:schemeClr val="dk1"/>
              </a:solidFill>
              <a:highlight>
                <a:schemeClr val="dk2"/>
              </a:highligh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10f2dfea47f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10f2dfea47f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1 Background Color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Title (or write the question)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Pictures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Include Transitions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0 Answering question using complete sentences (multiple sentences if needed to fully explain your answer)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Accuracy of information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solidFill>
                  <a:schemeClr val="dk1"/>
                </a:solidFill>
              </a:rPr>
              <a:t>5</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highlight>
                  <a:schemeClr val="dk2"/>
                </a:highlight>
              </a:rPr>
              <a:t>…can tell their only…is to start bothering…so they can be…fat.</a:t>
            </a:r>
            <a:endParaRPr>
              <a:solidFill>
                <a:schemeClr val="dk1"/>
              </a:solidFill>
              <a:highlight>
                <a:schemeClr val="dk2"/>
              </a:highligh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10f2dfea47f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10f2dfea47f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1 Background Color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Title (or write the question)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Pictures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Include Transitions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0 Answering question using complete sentences (multiple sentences if needed to fully explain your answer)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Accuracy of information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solidFill>
                  <a:schemeClr val="dk1"/>
                </a:solidFill>
              </a:rPr>
              <a:t>5</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highlight>
                  <a:schemeClr val="dk2"/>
                </a:highlight>
              </a:rPr>
              <a:t>What does the Rock pigeon look like?</a:t>
            </a:r>
            <a:endParaRPr>
              <a:solidFill>
                <a:schemeClr val="dk1"/>
              </a:solidFill>
              <a:highlight>
                <a:schemeClr val="dk2"/>
              </a:highlight>
            </a:endParaRPr>
          </a:p>
          <a:p>
            <a:pPr indent="0" lvl="0" marL="0" rtl="0" algn="l">
              <a:spcBef>
                <a:spcPts val="0"/>
              </a:spcBef>
              <a:spcAft>
                <a:spcPts val="0"/>
              </a:spcAft>
              <a:buClr>
                <a:schemeClr val="dk1"/>
              </a:buClr>
              <a:buSzPts val="1100"/>
              <a:buFont typeface="Arial"/>
              <a:buNone/>
            </a:pPr>
            <a:r>
              <a:rPr lang="en">
                <a:solidFill>
                  <a:schemeClr val="dk1"/>
                </a:solidFill>
                <a:highlight>
                  <a:schemeClr val="dk2"/>
                </a:highlight>
              </a:rPr>
              <a:t>…..oz.  Typically, the females…but they are slightly.   As for looks, this …feathers circulating.</a:t>
            </a:r>
            <a:r>
              <a:rPr lang="en">
                <a:solidFill>
                  <a:schemeClr val="dk1"/>
                </a:solidFill>
              </a:rPr>
              <a:t>.</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mc:Choice Requires="p14">
      <p:transition spd="slow" p14:dur="1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www.audubon.org/field-guide/bird/rock-pigeon" TargetMode="External"/><Relationship Id="rId4" Type="http://schemas.openxmlformats.org/officeDocument/2006/relationships/hyperlink" Target="https://www.allaboutbirds.org/guide/Rock_Pigeon/overview" TargetMode="External"/><Relationship Id="rId5" Type="http://schemas.openxmlformats.org/officeDocument/2006/relationships/hyperlink" Target="https://ebird.org/species/rocpig"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92858" y="1887600"/>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 Rock Dove</a:t>
            </a:r>
            <a:endParaRPr/>
          </a:p>
        </p:txBody>
      </p:sp>
      <p:sp>
        <p:nvSpPr>
          <p:cNvPr id="55" name="Google Shape;55;p13"/>
          <p:cNvSpPr txBox="1"/>
          <p:nvPr>
            <p:ph idx="1" type="subTitle"/>
          </p:nvPr>
        </p:nvSpPr>
        <p:spPr>
          <a:xfrm>
            <a:off x="-198975" y="3940200"/>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00"/>
                </a:solidFill>
              </a:rPr>
              <a:t>By Delilah.A.Osorio</a:t>
            </a:r>
            <a:endParaRPr>
              <a:solidFill>
                <a:srgbClr val="0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16" name="Shape 116"/>
        <p:cNvGrpSpPr/>
        <p:nvPr/>
      </p:nvGrpSpPr>
      <p:grpSpPr>
        <a:xfrm>
          <a:off x="0" y="0"/>
          <a:ext cx="0" cy="0"/>
          <a:chOff x="0" y="0"/>
          <a:chExt cx="0" cy="0"/>
        </a:xfrm>
      </p:grpSpPr>
      <p:sp>
        <p:nvSpPr>
          <p:cNvPr id="117" name="Google Shape;117;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long can the rock </a:t>
            </a:r>
            <a:r>
              <a:rPr lang="en"/>
              <a:t>pigeon</a:t>
            </a:r>
            <a:r>
              <a:rPr lang="en"/>
              <a:t> live?</a:t>
            </a:r>
            <a:endParaRPr/>
          </a:p>
        </p:txBody>
      </p:sp>
      <p:sp>
        <p:nvSpPr>
          <p:cNvPr id="118" name="Google Shape;118;p22"/>
          <p:cNvSpPr txBox="1"/>
          <p:nvPr>
            <p:ph idx="1" type="body"/>
          </p:nvPr>
        </p:nvSpPr>
        <p:spPr>
          <a:xfrm>
            <a:off x="311700" y="1152475"/>
            <a:ext cx="8520600" cy="3416400"/>
          </a:xfrm>
          <a:prstGeom prst="rect">
            <a:avLst/>
          </a:prstGeom>
          <a:solidFill>
            <a:schemeClr val="lt1"/>
          </a:solidFill>
        </p:spPr>
        <p:txBody>
          <a:bodyPr anchorCtr="0" anchor="t" bIns="91425" lIns="91425" spcFirstLastPara="1" rIns="91425" wrap="square" tIns="91425">
            <a:noAutofit/>
          </a:bodyPr>
          <a:lstStyle/>
          <a:p>
            <a:pPr indent="0" lvl="0" marL="0" rtl="0" algn="l">
              <a:spcBef>
                <a:spcPts val="0"/>
              </a:spcBef>
              <a:spcAft>
                <a:spcPts val="1600"/>
              </a:spcAft>
              <a:buNone/>
            </a:pPr>
            <a:r>
              <a:rPr lang="en" sz="2400">
                <a:solidFill>
                  <a:srgbClr val="20124D"/>
                </a:solidFill>
              </a:rPr>
              <a:t>On the </a:t>
            </a:r>
            <a:r>
              <a:rPr lang="en" sz="2400">
                <a:solidFill>
                  <a:srgbClr val="20124D"/>
                </a:solidFill>
              </a:rPr>
              <a:t>average Pigeons live for</a:t>
            </a:r>
            <a:r>
              <a:rPr lang="en" sz="2400">
                <a:solidFill>
                  <a:srgbClr val="20124D"/>
                </a:solidFill>
              </a:rPr>
              <a:t> 6 years which is not bad for a bird–thats like what the age of a </a:t>
            </a:r>
            <a:r>
              <a:rPr lang="en" sz="2400">
                <a:solidFill>
                  <a:srgbClr val="20124D"/>
                </a:solidFill>
              </a:rPr>
              <a:t>first</a:t>
            </a:r>
            <a:r>
              <a:rPr lang="en" sz="2400">
                <a:solidFill>
                  <a:srgbClr val="20124D"/>
                </a:solidFill>
              </a:rPr>
              <a:t> </a:t>
            </a:r>
            <a:r>
              <a:rPr lang="en" sz="2400">
                <a:solidFill>
                  <a:srgbClr val="20124D"/>
                </a:solidFill>
              </a:rPr>
              <a:t>grader</a:t>
            </a:r>
            <a:r>
              <a:rPr lang="en" sz="2400">
                <a:solidFill>
                  <a:srgbClr val="20124D"/>
                </a:solidFill>
              </a:rPr>
              <a:t>.</a:t>
            </a:r>
            <a:endParaRPr sz="2400">
              <a:solidFill>
                <a:srgbClr val="20124D"/>
              </a:solidFill>
            </a:endParaRPr>
          </a:p>
        </p:txBody>
      </p:sp>
      <p:pic>
        <p:nvPicPr>
          <p:cNvPr id="119" name="Google Shape;119;p22"/>
          <p:cNvPicPr preferRelativeResize="0"/>
          <p:nvPr/>
        </p:nvPicPr>
        <p:blipFill>
          <a:blip r:embed="rId3">
            <a:alphaModFix/>
          </a:blip>
          <a:stretch>
            <a:fillRect/>
          </a:stretch>
        </p:blipFill>
        <p:spPr>
          <a:xfrm>
            <a:off x="1344000" y="2066625"/>
            <a:ext cx="5470026" cy="30768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23" name="Shape 123"/>
        <p:cNvGrpSpPr/>
        <p:nvPr/>
      </p:nvGrpSpPr>
      <p:grpSpPr>
        <a:xfrm>
          <a:off x="0" y="0"/>
          <a:ext cx="0" cy="0"/>
          <a:chOff x="0" y="0"/>
          <a:chExt cx="0" cy="0"/>
        </a:xfrm>
      </p:grpSpPr>
      <p:sp>
        <p:nvSpPr>
          <p:cNvPr id="124" name="Google Shape;124;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Fun Facts</a:t>
            </a:r>
            <a:endParaRPr/>
          </a:p>
        </p:txBody>
      </p:sp>
      <p:sp>
        <p:nvSpPr>
          <p:cNvPr id="125" name="Google Shape;125;p23"/>
          <p:cNvSpPr txBox="1"/>
          <p:nvPr>
            <p:ph idx="1" type="body"/>
          </p:nvPr>
        </p:nvSpPr>
        <p:spPr>
          <a:xfrm>
            <a:off x="311700" y="1152475"/>
            <a:ext cx="8520600" cy="3416400"/>
          </a:xfrm>
          <a:prstGeom prst="rect">
            <a:avLst/>
          </a:prstGeom>
          <a:solidFill>
            <a:schemeClr val="lt1"/>
          </a:solidFill>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20124D"/>
                </a:solidFill>
              </a:rPr>
              <a:t>1: The birds </a:t>
            </a:r>
            <a:r>
              <a:rPr lang="en" sz="2400">
                <a:solidFill>
                  <a:srgbClr val="20124D"/>
                </a:solidFill>
              </a:rPr>
              <a:t>scientific</a:t>
            </a:r>
            <a:r>
              <a:rPr lang="en" sz="2400">
                <a:solidFill>
                  <a:srgbClr val="20124D"/>
                </a:solidFill>
              </a:rPr>
              <a:t> name is the “</a:t>
            </a:r>
            <a:r>
              <a:rPr lang="en" sz="2400">
                <a:solidFill>
                  <a:srgbClr val="20124D"/>
                </a:solidFill>
                <a:highlight>
                  <a:srgbClr val="FFFFFF"/>
                </a:highlight>
                <a:latin typeface="Roboto"/>
                <a:ea typeface="Roboto"/>
                <a:cs typeface="Roboto"/>
                <a:sym typeface="Roboto"/>
              </a:rPr>
              <a:t>Columba livia</a:t>
            </a:r>
            <a:r>
              <a:rPr lang="en" sz="2400">
                <a:solidFill>
                  <a:srgbClr val="20124D"/>
                </a:solidFill>
              </a:rPr>
              <a:t>”.</a:t>
            </a:r>
            <a:endParaRPr sz="2400">
              <a:solidFill>
                <a:srgbClr val="20124D"/>
              </a:solidFill>
            </a:endParaRPr>
          </a:p>
          <a:p>
            <a:pPr indent="0" lvl="0" marL="0" rtl="0" algn="l">
              <a:spcBef>
                <a:spcPts val="1600"/>
              </a:spcBef>
              <a:spcAft>
                <a:spcPts val="0"/>
              </a:spcAft>
              <a:buNone/>
            </a:pPr>
            <a:r>
              <a:rPr lang="en" sz="2400">
                <a:solidFill>
                  <a:srgbClr val="20124D"/>
                </a:solidFill>
              </a:rPr>
              <a:t>2: It takes 6 </a:t>
            </a:r>
            <a:r>
              <a:rPr lang="en" sz="2400">
                <a:solidFill>
                  <a:srgbClr val="20124D"/>
                </a:solidFill>
              </a:rPr>
              <a:t>months</a:t>
            </a:r>
            <a:r>
              <a:rPr lang="en" sz="2400">
                <a:solidFill>
                  <a:srgbClr val="20124D"/>
                </a:solidFill>
              </a:rPr>
              <a:t> for them to become adults.</a:t>
            </a:r>
            <a:endParaRPr sz="2400">
              <a:solidFill>
                <a:srgbClr val="20124D"/>
              </a:solidFill>
            </a:endParaRPr>
          </a:p>
          <a:p>
            <a:pPr indent="0" lvl="0" marL="0" rtl="0" algn="l">
              <a:spcBef>
                <a:spcPts val="1600"/>
              </a:spcBef>
              <a:spcAft>
                <a:spcPts val="0"/>
              </a:spcAft>
              <a:buNone/>
            </a:pPr>
            <a:r>
              <a:rPr lang="en" sz="2400">
                <a:solidFill>
                  <a:srgbClr val="20124D"/>
                </a:solidFill>
              </a:rPr>
              <a:t>3: There speed can reach up to (</a:t>
            </a:r>
            <a:r>
              <a:rPr lang="en" sz="2400">
                <a:solidFill>
                  <a:srgbClr val="20124D"/>
                </a:solidFill>
                <a:highlight>
                  <a:srgbClr val="FFFFFF"/>
                </a:highlight>
                <a:latin typeface="Roboto"/>
                <a:ea typeface="Roboto"/>
                <a:cs typeface="Roboto"/>
                <a:sym typeface="Roboto"/>
              </a:rPr>
              <a:t>93 mph</a:t>
            </a:r>
            <a:r>
              <a:rPr lang="en" sz="2400">
                <a:solidFill>
                  <a:srgbClr val="20124D"/>
                </a:solidFill>
              </a:rPr>
              <a:t>).</a:t>
            </a:r>
            <a:endParaRPr sz="2400">
              <a:solidFill>
                <a:srgbClr val="20124D"/>
              </a:solidFill>
            </a:endParaRPr>
          </a:p>
          <a:p>
            <a:pPr indent="0" lvl="0" marL="0" rtl="0" algn="l">
              <a:spcBef>
                <a:spcPts val="1600"/>
              </a:spcBef>
              <a:spcAft>
                <a:spcPts val="1600"/>
              </a:spcAft>
              <a:buNone/>
            </a:pPr>
            <a:r>
              <a:rPr lang="en" sz="2400">
                <a:solidFill>
                  <a:srgbClr val="20124D"/>
                </a:solidFill>
              </a:rPr>
              <a:t>4: They feed </a:t>
            </a:r>
            <a:r>
              <a:rPr lang="en" sz="2400">
                <a:solidFill>
                  <a:srgbClr val="20124D"/>
                </a:solidFill>
              </a:rPr>
              <a:t>their</a:t>
            </a:r>
            <a:r>
              <a:rPr lang="en" sz="2400">
                <a:solidFill>
                  <a:srgbClr val="20124D"/>
                </a:solidFill>
              </a:rPr>
              <a:t> </a:t>
            </a:r>
            <a:r>
              <a:rPr lang="en" sz="2400">
                <a:solidFill>
                  <a:srgbClr val="20124D"/>
                </a:solidFill>
              </a:rPr>
              <a:t>babies</a:t>
            </a:r>
            <a:r>
              <a:rPr lang="en" sz="2400">
                <a:solidFill>
                  <a:srgbClr val="20124D"/>
                </a:solidFill>
              </a:rPr>
              <a:t> “Pigeon milk”.</a:t>
            </a:r>
            <a:endParaRPr sz="2400">
              <a:solidFill>
                <a:srgbClr val="20124D"/>
              </a:solidFill>
            </a:endParaRPr>
          </a:p>
        </p:txBody>
      </p:sp>
      <p:pic>
        <p:nvPicPr>
          <p:cNvPr id="126" name="Google Shape;126;p23"/>
          <p:cNvPicPr preferRelativeResize="0"/>
          <p:nvPr/>
        </p:nvPicPr>
        <p:blipFill>
          <a:blip r:embed="rId3">
            <a:alphaModFix/>
          </a:blip>
          <a:stretch>
            <a:fillRect/>
          </a:stretch>
        </p:blipFill>
        <p:spPr>
          <a:xfrm>
            <a:off x="5961125" y="2995050"/>
            <a:ext cx="3182874" cy="21484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30" name="Shape 130"/>
        <p:cNvGrpSpPr/>
        <p:nvPr/>
      </p:nvGrpSpPr>
      <p:grpSpPr>
        <a:xfrm>
          <a:off x="0" y="0"/>
          <a:ext cx="0" cy="0"/>
          <a:chOff x="0" y="0"/>
          <a:chExt cx="0" cy="0"/>
        </a:xfrm>
      </p:grpSpPr>
      <p:sp>
        <p:nvSpPr>
          <p:cNvPr id="131" name="Google Shape;131;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More Fun-ish Facts</a:t>
            </a:r>
            <a:endParaRPr/>
          </a:p>
        </p:txBody>
      </p:sp>
      <p:sp>
        <p:nvSpPr>
          <p:cNvPr id="132" name="Google Shape;132;p24"/>
          <p:cNvSpPr txBox="1"/>
          <p:nvPr>
            <p:ph idx="1" type="body"/>
          </p:nvPr>
        </p:nvSpPr>
        <p:spPr>
          <a:xfrm>
            <a:off x="311700" y="1152475"/>
            <a:ext cx="8520600" cy="3416400"/>
          </a:xfrm>
          <a:prstGeom prst="rect">
            <a:avLst/>
          </a:prstGeom>
          <a:solidFill>
            <a:schemeClr val="lt1"/>
          </a:solidFill>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0124D"/>
                </a:solidFill>
              </a:rPr>
              <a:t>1: They incubate </a:t>
            </a:r>
            <a:r>
              <a:rPr lang="en">
                <a:solidFill>
                  <a:srgbClr val="20124D"/>
                </a:solidFill>
              </a:rPr>
              <a:t>their</a:t>
            </a:r>
            <a:r>
              <a:rPr lang="en">
                <a:solidFill>
                  <a:srgbClr val="20124D"/>
                </a:solidFill>
              </a:rPr>
              <a:t> eggs for usually 16-19 days.</a:t>
            </a:r>
            <a:endParaRPr>
              <a:solidFill>
                <a:srgbClr val="20124D"/>
              </a:solidFill>
            </a:endParaRPr>
          </a:p>
          <a:p>
            <a:pPr indent="0" lvl="0" marL="0" rtl="0" algn="l">
              <a:spcBef>
                <a:spcPts val="1600"/>
              </a:spcBef>
              <a:spcAft>
                <a:spcPts val="0"/>
              </a:spcAft>
              <a:buNone/>
            </a:pPr>
            <a:r>
              <a:rPr lang="en">
                <a:solidFill>
                  <a:srgbClr val="20124D"/>
                </a:solidFill>
              </a:rPr>
              <a:t>2: Most ( not all) </a:t>
            </a:r>
            <a:r>
              <a:rPr lang="en">
                <a:solidFill>
                  <a:srgbClr val="20124D"/>
                </a:solidFill>
              </a:rPr>
              <a:t>pigeons</a:t>
            </a:r>
            <a:r>
              <a:rPr lang="en">
                <a:solidFill>
                  <a:srgbClr val="20124D"/>
                </a:solidFill>
              </a:rPr>
              <a:t> are family men by that I mean they mate for life.</a:t>
            </a:r>
            <a:endParaRPr>
              <a:solidFill>
                <a:srgbClr val="20124D"/>
              </a:solidFill>
            </a:endParaRPr>
          </a:p>
          <a:p>
            <a:pPr indent="0" lvl="0" marL="0" rtl="0" algn="l">
              <a:spcBef>
                <a:spcPts val="1600"/>
              </a:spcBef>
              <a:spcAft>
                <a:spcPts val="0"/>
              </a:spcAft>
              <a:buNone/>
            </a:pPr>
            <a:r>
              <a:rPr lang="en">
                <a:solidFill>
                  <a:srgbClr val="20124D"/>
                </a:solidFill>
              </a:rPr>
              <a:t>3: They may raise up to 5 children per brood.</a:t>
            </a:r>
            <a:endParaRPr>
              <a:solidFill>
                <a:srgbClr val="20124D"/>
              </a:solidFill>
            </a:endParaRPr>
          </a:p>
          <a:p>
            <a:pPr indent="0" lvl="0" marL="0" rtl="0" algn="l">
              <a:spcBef>
                <a:spcPts val="1600"/>
              </a:spcBef>
              <a:spcAft>
                <a:spcPts val="1600"/>
              </a:spcAft>
              <a:buNone/>
            </a:pPr>
            <a:r>
              <a:rPr lang="en">
                <a:solidFill>
                  <a:srgbClr val="20124D"/>
                </a:solidFill>
              </a:rPr>
              <a:t>4: They are known as the common pigeon </a:t>
            </a:r>
            <a:r>
              <a:rPr lang="en">
                <a:solidFill>
                  <a:srgbClr val="20124D"/>
                </a:solidFill>
              </a:rPr>
              <a:t>due</a:t>
            </a:r>
            <a:r>
              <a:rPr lang="en">
                <a:solidFill>
                  <a:srgbClr val="20124D"/>
                </a:solidFill>
              </a:rPr>
              <a:t> to the fact that there are </a:t>
            </a:r>
            <a:r>
              <a:rPr lang="en">
                <a:solidFill>
                  <a:srgbClr val="20124D"/>
                </a:solidFill>
              </a:rPr>
              <a:t>domesticated</a:t>
            </a:r>
            <a:r>
              <a:rPr lang="en">
                <a:solidFill>
                  <a:srgbClr val="20124D"/>
                </a:solidFill>
              </a:rPr>
              <a:t> faster than other Pigeons.</a:t>
            </a:r>
            <a:endParaRPr>
              <a:solidFill>
                <a:srgbClr val="20124D"/>
              </a:solidFill>
            </a:endParaRPr>
          </a:p>
        </p:txBody>
      </p:sp>
      <p:pic>
        <p:nvPicPr>
          <p:cNvPr id="133" name="Google Shape;133;p24"/>
          <p:cNvPicPr preferRelativeResize="0"/>
          <p:nvPr/>
        </p:nvPicPr>
        <p:blipFill>
          <a:blip r:embed="rId3">
            <a:alphaModFix/>
          </a:blip>
          <a:stretch>
            <a:fillRect/>
          </a:stretch>
        </p:blipFill>
        <p:spPr>
          <a:xfrm>
            <a:off x="5875813" y="3120050"/>
            <a:ext cx="2828925" cy="16192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37" name="Shape 137"/>
        <p:cNvGrpSpPr/>
        <p:nvPr/>
      </p:nvGrpSpPr>
      <p:grpSpPr>
        <a:xfrm>
          <a:off x="0" y="0"/>
          <a:ext cx="0" cy="0"/>
          <a:chOff x="0" y="0"/>
          <a:chExt cx="0" cy="0"/>
        </a:xfrm>
      </p:grpSpPr>
      <p:sp>
        <p:nvSpPr>
          <p:cNvPr id="138" name="Google Shape;138;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Sites</a:t>
            </a:r>
            <a:endParaRPr/>
          </a:p>
        </p:txBody>
      </p:sp>
      <p:sp>
        <p:nvSpPr>
          <p:cNvPr id="139" name="Google Shape;139;p2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https://www.audubon.org/field-guide/bird/rock-pigeon</a:t>
            </a:r>
            <a:endParaRPr/>
          </a:p>
          <a:p>
            <a:pPr indent="0" lvl="0" marL="0" rtl="0" algn="l">
              <a:spcBef>
                <a:spcPts val="1600"/>
              </a:spcBef>
              <a:spcAft>
                <a:spcPts val="0"/>
              </a:spcAft>
              <a:buNone/>
            </a:pPr>
            <a:r>
              <a:rPr lang="en" u="sng">
                <a:solidFill>
                  <a:schemeClr val="hlink"/>
                </a:solidFill>
                <a:hlinkClick r:id="rId4"/>
              </a:rPr>
              <a:t>https://www.allaboutbirds.org/guide/Rock_Pigeon/overview</a:t>
            </a:r>
            <a:endParaRPr/>
          </a:p>
          <a:p>
            <a:pPr indent="0" lvl="0" marL="0" rtl="0" algn="l">
              <a:spcBef>
                <a:spcPts val="1600"/>
              </a:spcBef>
              <a:spcAft>
                <a:spcPts val="0"/>
              </a:spcAft>
              <a:buNone/>
            </a:pPr>
            <a:r>
              <a:rPr lang="en" u="sng">
                <a:solidFill>
                  <a:schemeClr val="hlink"/>
                </a:solidFill>
                <a:hlinkClick r:id="rId5"/>
              </a:rPr>
              <a:t>https://ebird.org/species/rocpig</a:t>
            </a:r>
            <a:endParaRPr/>
          </a:p>
          <a:p>
            <a:pPr indent="0" lvl="0" marL="0" rtl="0" algn="l">
              <a:spcBef>
                <a:spcPts val="1600"/>
              </a:spcBef>
              <a:spcAft>
                <a:spcPts val="1600"/>
              </a:spcAft>
              <a:buNone/>
            </a:pPr>
            <a:r>
              <a:rPr lang="en">
                <a:solidFill>
                  <a:schemeClr val="lt1"/>
                </a:solidFill>
              </a:rPr>
              <a:t>.0.</a:t>
            </a:r>
            <a:endParaRPr>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C47D"/>
        </a:solidFill>
      </p:bgPr>
    </p:bg>
    <p:spTree>
      <p:nvGrpSpPr>
        <p:cNvPr id="143" name="Shape 143"/>
        <p:cNvGrpSpPr/>
        <p:nvPr/>
      </p:nvGrpSpPr>
      <p:grpSpPr>
        <a:xfrm>
          <a:off x="0" y="0"/>
          <a:ext cx="0" cy="0"/>
          <a:chOff x="0" y="0"/>
          <a:chExt cx="0" cy="0"/>
        </a:xfrm>
      </p:grpSpPr>
      <p:sp>
        <p:nvSpPr>
          <p:cNvPr id="144" name="Google Shape;144;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Brewster</a:t>
            </a:r>
            <a:endParaRPr/>
          </a:p>
        </p:txBody>
      </p:sp>
      <p:sp>
        <p:nvSpPr>
          <p:cNvPr id="145" name="Google Shape;145;p26"/>
          <p:cNvSpPr txBox="1"/>
          <p:nvPr>
            <p:ph idx="1" type="body"/>
          </p:nvPr>
        </p:nvSpPr>
        <p:spPr>
          <a:xfrm>
            <a:off x="311700" y="113202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74E13"/>
                </a:solidFill>
              </a:rPr>
              <a:t>Now that you have read all the </a:t>
            </a:r>
            <a:r>
              <a:rPr lang="en">
                <a:solidFill>
                  <a:srgbClr val="274E13"/>
                </a:solidFill>
              </a:rPr>
              <a:t>science</a:t>
            </a:r>
            <a:r>
              <a:rPr lang="en">
                <a:solidFill>
                  <a:srgbClr val="274E13"/>
                </a:solidFill>
              </a:rPr>
              <a:t> stuff </a:t>
            </a:r>
            <a:r>
              <a:rPr lang="en">
                <a:solidFill>
                  <a:srgbClr val="274E13"/>
                </a:solidFill>
              </a:rPr>
              <a:t>it's</a:t>
            </a:r>
            <a:r>
              <a:rPr lang="en">
                <a:solidFill>
                  <a:srgbClr val="274E13"/>
                </a:solidFill>
              </a:rPr>
              <a:t> time for you to know the real reason why I picked the Rock Pigeon or just Pigeon in g</a:t>
            </a:r>
            <a:r>
              <a:rPr lang="en">
                <a:solidFill>
                  <a:srgbClr val="274E13"/>
                </a:solidFill>
              </a:rPr>
              <a:t>eneral</a:t>
            </a:r>
            <a:endParaRPr>
              <a:solidFill>
                <a:srgbClr val="274E13"/>
              </a:solidFill>
            </a:endParaRPr>
          </a:p>
          <a:p>
            <a:pPr indent="0" lvl="0" marL="0" rtl="0" algn="l">
              <a:spcBef>
                <a:spcPts val="1600"/>
              </a:spcBef>
              <a:spcAft>
                <a:spcPts val="0"/>
              </a:spcAft>
              <a:buNone/>
            </a:pPr>
            <a:r>
              <a:t/>
            </a:r>
            <a:endParaRPr>
              <a:solidFill>
                <a:srgbClr val="274E13"/>
              </a:solidFill>
            </a:endParaRPr>
          </a:p>
          <a:p>
            <a:pPr indent="0" lvl="0" marL="0" rtl="0" algn="l">
              <a:spcBef>
                <a:spcPts val="1600"/>
              </a:spcBef>
              <a:spcAft>
                <a:spcPts val="0"/>
              </a:spcAft>
              <a:buNone/>
            </a:pPr>
            <a:r>
              <a:rPr lang="en">
                <a:solidFill>
                  <a:srgbClr val="274E13"/>
                </a:solidFill>
              </a:rPr>
              <a:t>It's because of him; yes this fine specimen of a man</a:t>
            </a:r>
            <a:endParaRPr>
              <a:solidFill>
                <a:srgbClr val="274E13"/>
              </a:solidFill>
            </a:endParaRPr>
          </a:p>
          <a:p>
            <a:pPr indent="0" lvl="0" marL="0" rtl="0" algn="l">
              <a:spcBef>
                <a:spcPts val="1600"/>
              </a:spcBef>
              <a:spcAft>
                <a:spcPts val="0"/>
              </a:spcAft>
              <a:buNone/>
            </a:pPr>
            <a:r>
              <a:rPr lang="en">
                <a:solidFill>
                  <a:srgbClr val="274E13"/>
                </a:solidFill>
              </a:rPr>
              <a:t>His name is Brewster and he's the best he sells you </a:t>
            </a:r>
            <a:endParaRPr>
              <a:solidFill>
                <a:srgbClr val="274E13"/>
              </a:solidFill>
            </a:endParaRPr>
          </a:p>
          <a:p>
            <a:pPr indent="0" lvl="0" marL="0" rtl="0" algn="l">
              <a:spcBef>
                <a:spcPts val="1600"/>
              </a:spcBef>
              <a:spcAft>
                <a:spcPts val="0"/>
              </a:spcAft>
              <a:buNone/>
            </a:pPr>
            <a:r>
              <a:rPr lang="en">
                <a:solidFill>
                  <a:srgbClr val="274E13"/>
                </a:solidFill>
              </a:rPr>
              <a:t>Coffee for 200 bell ( dollars)</a:t>
            </a:r>
            <a:endParaRPr>
              <a:solidFill>
                <a:srgbClr val="274E13"/>
              </a:solidFill>
            </a:endParaRPr>
          </a:p>
          <a:p>
            <a:pPr indent="0" lvl="0" marL="0" rtl="0" algn="l">
              <a:spcBef>
                <a:spcPts val="1600"/>
              </a:spcBef>
              <a:spcAft>
                <a:spcPts val="0"/>
              </a:spcAft>
              <a:buNone/>
            </a:pPr>
            <a:r>
              <a:t/>
            </a:r>
            <a:endParaRPr>
              <a:solidFill>
                <a:srgbClr val="274E13"/>
              </a:solidFill>
            </a:endParaRPr>
          </a:p>
          <a:p>
            <a:pPr indent="0" lvl="0" marL="0" rtl="0" algn="l">
              <a:spcBef>
                <a:spcPts val="1600"/>
              </a:spcBef>
              <a:spcAft>
                <a:spcPts val="1600"/>
              </a:spcAft>
              <a:buNone/>
            </a:pPr>
            <a:r>
              <a:t/>
            </a:r>
            <a:endParaRPr/>
          </a:p>
        </p:txBody>
      </p:sp>
      <p:pic>
        <p:nvPicPr>
          <p:cNvPr id="146" name="Google Shape;146;p26"/>
          <p:cNvPicPr preferRelativeResize="0"/>
          <p:nvPr/>
        </p:nvPicPr>
        <p:blipFill rotWithShape="1">
          <a:blip r:embed="rId3">
            <a:alphaModFix/>
          </a:blip>
          <a:srcRect b="0" l="0" r="26702" t="26702"/>
          <a:stretch/>
        </p:blipFill>
        <p:spPr>
          <a:xfrm>
            <a:off x="5796300" y="2571750"/>
            <a:ext cx="2933700" cy="15621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C47D"/>
        </a:solidFill>
      </p:bgPr>
    </p:bg>
    <p:spTree>
      <p:nvGrpSpPr>
        <p:cNvPr id="150" name="Shape 150"/>
        <p:cNvGrpSpPr/>
        <p:nvPr/>
      </p:nvGrpSpPr>
      <p:grpSpPr>
        <a:xfrm>
          <a:off x="0" y="0"/>
          <a:ext cx="0" cy="0"/>
          <a:chOff x="0" y="0"/>
          <a:chExt cx="0" cy="0"/>
        </a:xfrm>
      </p:grpSpPr>
      <p:sp>
        <p:nvSpPr>
          <p:cNvPr id="151" name="Google Shape;151;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Snazy</a:t>
            </a:r>
            <a:endParaRPr/>
          </a:p>
        </p:txBody>
      </p:sp>
      <p:sp>
        <p:nvSpPr>
          <p:cNvPr id="152" name="Google Shape;152;p2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r>
              <a:rPr lang="en">
                <a:solidFill>
                  <a:srgbClr val="274E13"/>
                </a:solidFill>
              </a:rPr>
              <a:t>Look at him </a:t>
            </a:r>
            <a:r>
              <a:rPr lang="en">
                <a:solidFill>
                  <a:srgbClr val="274E13"/>
                </a:solidFill>
              </a:rPr>
              <a:t>he's</a:t>
            </a:r>
            <a:r>
              <a:rPr lang="en">
                <a:solidFill>
                  <a:srgbClr val="274E13"/>
                </a:solidFill>
              </a:rPr>
              <a:t> just the best,  a true pigeon </a:t>
            </a:r>
            <a:endParaRPr>
              <a:solidFill>
                <a:srgbClr val="274E13"/>
              </a:solidFill>
            </a:endParaRPr>
          </a:p>
          <a:p>
            <a:pPr indent="0" lvl="0" marL="0" rtl="0" algn="l">
              <a:spcBef>
                <a:spcPts val="1600"/>
              </a:spcBef>
              <a:spcAft>
                <a:spcPts val="0"/>
              </a:spcAft>
              <a:buNone/>
            </a:pPr>
            <a:r>
              <a:rPr lang="en">
                <a:solidFill>
                  <a:srgbClr val="274E13"/>
                </a:solidFill>
              </a:rPr>
              <a:t>He even has a scandal</a:t>
            </a:r>
            <a:endParaRPr>
              <a:solidFill>
                <a:srgbClr val="274E13"/>
              </a:solidFill>
            </a:endParaRPr>
          </a:p>
          <a:p>
            <a:pPr indent="0" lvl="0" marL="0" rtl="0" algn="l">
              <a:spcBef>
                <a:spcPts val="1600"/>
              </a:spcBef>
              <a:spcAft>
                <a:spcPts val="0"/>
              </a:spcAft>
              <a:buNone/>
            </a:pPr>
            <a:r>
              <a:rPr lang="en">
                <a:solidFill>
                  <a:srgbClr val="274E13"/>
                </a:solidFill>
              </a:rPr>
              <a:t>“The dark secret of Brewster Pigeon milk?!?!”</a:t>
            </a:r>
            <a:endParaRPr>
              <a:solidFill>
                <a:srgbClr val="274E13"/>
              </a:solidFill>
            </a:endParaRPr>
          </a:p>
          <a:p>
            <a:pPr indent="0" lvl="0" marL="0" rtl="0" algn="l">
              <a:spcBef>
                <a:spcPts val="1600"/>
              </a:spcBef>
              <a:spcAft>
                <a:spcPts val="1600"/>
              </a:spcAft>
              <a:buNone/>
            </a:pPr>
            <a:r>
              <a:t/>
            </a:r>
            <a:endParaRPr>
              <a:solidFill>
                <a:srgbClr val="274E13"/>
              </a:solidFill>
            </a:endParaRPr>
          </a:p>
        </p:txBody>
      </p:sp>
      <p:pic>
        <p:nvPicPr>
          <p:cNvPr id="153" name="Google Shape;153;p27"/>
          <p:cNvPicPr preferRelativeResize="0"/>
          <p:nvPr/>
        </p:nvPicPr>
        <p:blipFill>
          <a:blip r:embed="rId3">
            <a:alphaModFix/>
          </a:blip>
          <a:stretch>
            <a:fillRect/>
          </a:stretch>
        </p:blipFill>
        <p:spPr>
          <a:xfrm>
            <a:off x="5320075" y="536575"/>
            <a:ext cx="3086100" cy="4648200"/>
          </a:xfrm>
          <a:prstGeom prst="rect">
            <a:avLst/>
          </a:prstGeom>
          <a:noFill/>
          <a:ln>
            <a:noFill/>
          </a:ln>
        </p:spPr>
      </p:pic>
      <p:pic>
        <p:nvPicPr>
          <p:cNvPr id="154" name="Google Shape;154;p27"/>
          <p:cNvPicPr preferRelativeResize="0"/>
          <p:nvPr/>
        </p:nvPicPr>
        <p:blipFill>
          <a:blip r:embed="rId4">
            <a:alphaModFix/>
          </a:blip>
          <a:stretch>
            <a:fillRect/>
          </a:stretch>
        </p:blipFill>
        <p:spPr>
          <a:xfrm>
            <a:off x="0" y="2685000"/>
            <a:ext cx="4189475" cy="23565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59" name="Shape 59"/>
        <p:cNvGrpSpPr/>
        <p:nvPr/>
      </p:nvGrpSpPr>
      <p:grpSpPr>
        <a:xfrm>
          <a:off x="0" y="0"/>
          <a:ext cx="0" cy="0"/>
          <a:chOff x="0" y="0"/>
          <a:chExt cx="0" cy="0"/>
        </a:xfrm>
      </p:grpSpPr>
      <p:sp>
        <p:nvSpPr>
          <p:cNvPr id="60" name="Google Shape;60;p14"/>
          <p:cNvSpPr txBox="1"/>
          <p:nvPr>
            <p:ph type="title"/>
          </p:nvPr>
        </p:nvSpPr>
        <p:spPr>
          <a:xfrm>
            <a:off x="311700" y="445025"/>
            <a:ext cx="8520600" cy="572700"/>
          </a:xfrm>
          <a:prstGeom prst="rect">
            <a:avLst/>
          </a:prstGeom>
          <a:solidFill>
            <a:srgbClr val="999999"/>
          </a:solidFill>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Where This Fantastic Bird Comes From</a:t>
            </a:r>
            <a:endParaRPr>
              <a:solidFill>
                <a:srgbClr val="FFFFFF"/>
              </a:solidFill>
            </a:endParaRPr>
          </a:p>
        </p:txBody>
      </p:sp>
      <p:sp>
        <p:nvSpPr>
          <p:cNvPr id="61" name="Google Shape;61;p14"/>
          <p:cNvSpPr txBox="1"/>
          <p:nvPr>
            <p:ph idx="1" type="body"/>
          </p:nvPr>
        </p:nvSpPr>
        <p:spPr>
          <a:xfrm>
            <a:off x="311700" y="1152475"/>
            <a:ext cx="8520600" cy="3416400"/>
          </a:xfrm>
          <a:prstGeom prst="rect">
            <a:avLst/>
          </a:prstGeom>
          <a:solidFill>
            <a:schemeClr val="dk2"/>
          </a:solidFill>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20124D"/>
                </a:solidFill>
                <a:highlight>
                  <a:srgbClr val="FFFFFF"/>
                </a:highlight>
              </a:rPr>
              <a:t>Pigeons are </a:t>
            </a:r>
            <a:r>
              <a:rPr lang="en" sz="3000">
                <a:solidFill>
                  <a:srgbClr val="20124D"/>
                </a:solidFill>
                <a:highlight>
                  <a:srgbClr val="FFFFFF"/>
                </a:highlight>
              </a:rPr>
              <a:t>originally</a:t>
            </a:r>
            <a:r>
              <a:rPr lang="en" sz="3000">
                <a:solidFill>
                  <a:srgbClr val="20124D"/>
                </a:solidFill>
                <a:highlight>
                  <a:srgbClr val="FFFFFF"/>
                </a:highlight>
              </a:rPr>
              <a:t> </a:t>
            </a:r>
            <a:r>
              <a:rPr lang="en" sz="3000">
                <a:solidFill>
                  <a:srgbClr val="20124D"/>
                </a:solidFill>
                <a:highlight>
                  <a:srgbClr val="FFFFFF"/>
                </a:highlight>
              </a:rPr>
              <a:t>from</a:t>
            </a:r>
            <a:r>
              <a:rPr lang="en" sz="3000">
                <a:solidFill>
                  <a:srgbClr val="20124D"/>
                </a:solidFill>
                <a:highlight>
                  <a:srgbClr val="FFFFFF"/>
                </a:highlight>
              </a:rPr>
              <a:t> </a:t>
            </a:r>
            <a:r>
              <a:rPr b="1" lang="en" sz="3000">
                <a:solidFill>
                  <a:srgbClr val="20124D"/>
                </a:solidFill>
                <a:highlight>
                  <a:srgbClr val="FFFFFF"/>
                </a:highlight>
              </a:rPr>
              <a:t>Europe to North Africa but the rock </a:t>
            </a:r>
            <a:r>
              <a:rPr b="1" lang="en" sz="3000">
                <a:solidFill>
                  <a:srgbClr val="20124D"/>
                </a:solidFill>
                <a:highlight>
                  <a:srgbClr val="FFFFFF"/>
                </a:highlight>
              </a:rPr>
              <a:t>pigeon</a:t>
            </a:r>
            <a:r>
              <a:rPr b="1" lang="en" sz="3000">
                <a:solidFill>
                  <a:srgbClr val="20124D"/>
                </a:solidFill>
                <a:highlight>
                  <a:srgbClr val="FFFFFF"/>
                </a:highlight>
              </a:rPr>
              <a:t> is </a:t>
            </a:r>
            <a:r>
              <a:rPr b="1" lang="en" sz="3000">
                <a:solidFill>
                  <a:srgbClr val="20124D"/>
                </a:solidFill>
                <a:highlight>
                  <a:srgbClr val="FFFFFF"/>
                </a:highlight>
              </a:rPr>
              <a:t>commonly</a:t>
            </a:r>
            <a:r>
              <a:rPr b="1" lang="en" sz="3000">
                <a:solidFill>
                  <a:srgbClr val="20124D"/>
                </a:solidFill>
                <a:highlight>
                  <a:srgbClr val="FFFFFF"/>
                </a:highlight>
              </a:rPr>
              <a:t> found in big citys such as NYC(New York City).</a:t>
            </a:r>
            <a:endParaRPr sz="3000">
              <a:solidFill>
                <a:srgbClr val="20124D"/>
              </a:solidFill>
              <a:highlight>
                <a:srgbClr val="FFFFFF"/>
              </a:highlight>
            </a:endParaRPr>
          </a:p>
          <a:p>
            <a:pPr indent="0" lvl="0" marL="0" rtl="0" algn="l">
              <a:spcBef>
                <a:spcPts val="1600"/>
              </a:spcBef>
              <a:spcAft>
                <a:spcPts val="1600"/>
              </a:spcAft>
              <a:buNone/>
            </a:pPr>
            <a:r>
              <a:t/>
            </a:r>
            <a:endParaRPr sz="3000">
              <a:solidFill>
                <a:srgbClr val="20124D"/>
              </a:solidFill>
              <a:highlight>
                <a:srgbClr val="FFFFFF"/>
              </a:highlight>
              <a:latin typeface="Roboto"/>
              <a:ea typeface="Roboto"/>
              <a:cs typeface="Roboto"/>
              <a:sym typeface="Roboto"/>
            </a:endParaRPr>
          </a:p>
        </p:txBody>
      </p:sp>
      <p:pic>
        <p:nvPicPr>
          <p:cNvPr id="62" name="Google Shape;62;p14"/>
          <p:cNvPicPr preferRelativeResize="0"/>
          <p:nvPr/>
        </p:nvPicPr>
        <p:blipFill>
          <a:blip r:embed="rId3">
            <a:alphaModFix/>
          </a:blip>
          <a:stretch>
            <a:fillRect/>
          </a:stretch>
        </p:blipFill>
        <p:spPr>
          <a:xfrm>
            <a:off x="6988124" y="2725353"/>
            <a:ext cx="1844175" cy="24181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66" name="Shape 66"/>
        <p:cNvGrpSpPr/>
        <p:nvPr/>
      </p:nvGrpSpPr>
      <p:grpSpPr>
        <a:xfrm>
          <a:off x="0" y="0"/>
          <a:ext cx="0" cy="0"/>
          <a:chOff x="0" y="0"/>
          <a:chExt cx="0" cy="0"/>
        </a:xfrm>
      </p:grpSpPr>
      <p:sp>
        <p:nvSpPr>
          <p:cNvPr id="67" name="Google Shape;67;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Their E</a:t>
            </a:r>
            <a:r>
              <a:rPr lang="en"/>
              <a:t>cosystem</a:t>
            </a:r>
            <a:endParaRPr/>
          </a:p>
        </p:txBody>
      </p:sp>
      <p:sp>
        <p:nvSpPr>
          <p:cNvPr id="68" name="Google Shape;68;p15"/>
          <p:cNvSpPr txBox="1"/>
          <p:nvPr>
            <p:ph idx="1" type="body"/>
          </p:nvPr>
        </p:nvSpPr>
        <p:spPr>
          <a:xfrm>
            <a:off x="311700" y="1152475"/>
            <a:ext cx="8520600" cy="3416400"/>
          </a:xfrm>
          <a:prstGeom prst="rect">
            <a:avLst/>
          </a:prstGeom>
          <a:solidFill>
            <a:schemeClr val="lt1"/>
          </a:solidFill>
        </p:spPr>
        <p:txBody>
          <a:bodyPr anchorCtr="0" anchor="t" bIns="91425" lIns="91425" spcFirstLastPara="1" rIns="91425" wrap="square" tIns="91425">
            <a:noAutofit/>
          </a:bodyPr>
          <a:lstStyle/>
          <a:p>
            <a:pPr indent="0" lvl="0" marL="0" rtl="0" algn="l">
              <a:spcBef>
                <a:spcPts val="0"/>
              </a:spcBef>
              <a:spcAft>
                <a:spcPts val="1600"/>
              </a:spcAft>
              <a:buNone/>
            </a:pPr>
            <a:r>
              <a:rPr lang="en">
                <a:solidFill>
                  <a:srgbClr val="20124D"/>
                </a:solidFill>
              </a:rPr>
              <a:t>Ahh the Rock Pigeon, found often in the </a:t>
            </a:r>
            <a:r>
              <a:rPr lang="en">
                <a:solidFill>
                  <a:srgbClr val="20124D"/>
                </a:solidFill>
              </a:rPr>
              <a:t>concrete</a:t>
            </a:r>
            <a:r>
              <a:rPr lang="en">
                <a:solidFill>
                  <a:srgbClr val="20124D"/>
                </a:solidFill>
              </a:rPr>
              <a:t> jungle that is NYC. They live in trees in and parks, but also </a:t>
            </a:r>
            <a:r>
              <a:rPr lang="en">
                <a:solidFill>
                  <a:srgbClr val="20124D"/>
                </a:solidFill>
              </a:rPr>
              <a:t>perch</a:t>
            </a:r>
            <a:r>
              <a:rPr lang="en">
                <a:solidFill>
                  <a:srgbClr val="20124D"/>
                </a:solidFill>
              </a:rPr>
              <a:t> on buildings. They share this </a:t>
            </a:r>
            <a:r>
              <a:rPr lang="en">
                <a:solidFill>
                  <a:srgbClr val="20124D"/>
                </a:solidFill>
              </a:rPr>
              <a:t>location</a:t>
            </a:r>
            <a:r>
              <a:rPr lang="en">
                <a:solidFill>
                  <a:srgbClr val="20124D"/>
                </a:solidFill>
              </a:rPr>
              <a:t> with many a creature including (but not limited to) rats, humans, and other birds.</a:t>
            </a:r>
            <a:endParaRPr>
              <a:solidFill>
                <a:srgbClr val="20124D"/>
              </a:solidFill>
            </a:endParaRPr>
          </a:p>
        </p:txBody>
      </p:sp>
      <p:pic>
        <p:nvPicPr>
          <p:cNvPr id="69" name="Google Shape;69;p15"/>
          <p:cNvPicPr preferRelativeResize="0"/>
          <p:nvPr/>
        </p:nvPicPr>
        <p:blipFill>
          <a:blip r:embed="rId3">
            <a:alphaModFix/>
          </a:blip>
          <a:stretch>
            <a:fillRect/>
          </a:stretch>
        </p:blipFill>
        <p:spPr>
          <a:xfrm>
            <a:off x="3" y="2322475"/>
            <a:ext cx="9144000" cy="28210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73" name="Shape 73"/>
        <p:cNvGrpSpPr/>
        <p:nvPr/>
      </p:nvGrpSpPr>
      <p:grpSpPr>
        <a:xfrm>
          <a:off x="0" y="0"/>
          <a:ext cx="0" cy="0"/>
          <a:chOff x="0" y="0"/>
          <a:chExt cx="0" cy="0"/>
        </a:xfrm>
      </p:grpSpPr>
      <p:sp>
        <p:nvSpPr>
          <p:cNvPr id="74" name="Google Shape;74;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Ecosystem but more in depth</a:t>
            </a:r>
            <a:endParaRPr/>
          </a:p>
        </p:txBody>
      </p:sp>
      <p:sp>
        <p:nvSpPr>
          <p:cNvPr id="75" name="Google Shape;75;p16"/>
          <p:cNvSpPr txBox="1"/>
          <p:nvPr>
            <p:ph idx="1" type="body"/>
          </p:nvPr>
        </p:nvSpPr>
        <p:spPr>
          <a:xfrm>
            <a:off x="311700" y="1076275"/>
            <a:ext cx="8520600" cy="3416400"/>
          </a:xfrm>
          <a:prstGeom prst="rect">
            <a:avLst/>
          </a:prstGeom>
          <a:solidFill>
            <a:schemeClr val="lt1"/>
          </a:solidFill>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0124D"/>
                </a:solidFill>
              </a:rPr>
              <a:t>The </a:t>
            </a:r>
            <a:r>
              <a:rPr lang="en">
                <a:solidFill>
                  <a:srgbClr val="20124D"/>
                </a:solidFill>
              </a:rPr>
              <a:t>common</a:t>
            </a:r>
            <a:r>
              <a:rPr lang="en">
                <a:solidFill>
                  <a:srgbClr val="20124D"/>
                </a:solidFill>
              </a:rPr>
              <a:t> </a:t>
            </a:r>
            <a:r>
              <a:rPr lang="en">
                <a:solidFill>
                  <a:srgbClr val="20124D"/>
                </a:solidFill>
              </a:rPr>
              <a:t>temperature</a:t>
            </a:r>
            <a:r>
              <a:rPr lang="en">
                <a:solidFill>
                  <a:srgbClr val="20124D"/>
                </a:solidFill>
              </a:rPr>
              <a:t> in NYC were the Rock Dove is found is between 28, 85 degrees </a:t>
            </a:r>
            <a:r>
              <a:rPr lang="en">
                <a:solidFill>
                  <a:srgbClr val="20124D"/>
                </a:solidFill>
              </a:rPr>
              <a:t>normally</a:t>
            </a:r>
            <a:r>
              <a:rPr lang="en">
                <a:solidFill>
                  <a:srgbClr val="20124D"/>
                </a:solidFill>
              </a:rPr>
              <a:t>. It </a:t>
            </a:r>
            <a:r>
              <a:rPr lang="en">
                <a:solidFill>
                  <a:srgbClr val="20124D"/>
                </a:solidFill>
              </a:rPr>
              <a:t>rarely</a:t>
            </a:r>
            <a:r>
              <a:rPr lang="en">
                <a:solidFill>
                  <a:srgbClr val="20124D"/>
                </a:solidFill>
              </a:rPr>
              <a:t> goes any higher or lower than that.</a:t>
            </a:r>
            <a:endParaRPr>
              <a:solidFill>
                <a:srgbClr val="20124D"/>
              </a:solidFill>
            </a:endParaRPr>
          </a:p>
          <a:p>
            <a:pPr indent="0" lvl="0" marL="0" rtl="0" algn="l">
              <a:spcBef>
                <a:spcPts val="1600"/>
              </a:spcBef>
              <a:spcAft>
                <a:spcPts val="0"/>
              </a:spcAft>
              <a:buNone/>
            </a:pPr>
            <a:r>
              <a:rPr lang="en">
                <a:solidFill>
                  <a:srgbClr val="20124D"/>
                </a:solidFill>
              </a:rPr>
              <a:t>                                                                              They do be chillin though!</a:t>
            </a:r>
            <a:endParaRPr>
              <a:solidFill>
                <a:srgbClr val="20124D"/>
              </a:solidFill>
            </a:endParaRPr>
          </a:p>
          <a:p>
            <a:pPr indent="0" lvl="0" marL="0" rtl="0" algn="l">
              <a:spcBef>
                <a:spcPts val="1600"/>
              </a:spcBef>
              <a:spcAft>
                <a:spcPts val="1600"/>
              </a:spcAft>
              <a:buNone/>
            </a:pPr>
            <a:r>
              <a:rPr lang="en">
                <a:solidFill>
                  <a:srgbClr val="20124D"/>
                </a:solidFill>
              </a:rPr>
              <a:t>                                                                                   &lt;---------------</a:t>
            </a:r>
            <a:endParaRPr>
              <a:solidFill>
                <a:srgbClr val="20124D"/>
              </a:solidFill>
            </a:endParaRPr>
          </a:p>
        </p:txBody>
      </p:sp>
      <p:pic>
        <p:nvPicPr>
          <p:cNvPr id="76" name="Google Shape;76;p16"/>
          <p:cNvPicPr preferRelativeResize="0"/>
          <p:nvPr/>
        </p:nvPicPr>
        <p:blipFill>
          <a:blip r:embed="rId3">
            <a:alphaModFix/>
          </a:blip>
          <a:stretch>
            <a:fillRect/>
          </a:stretch>
        </p:blipFill>
        <p:spPr>
          <a:xfrm>
            <a:off x="0" y="2041250"/>
            <a:ext cx="5252924" cy="3282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80" name="Shape 80"/>
        <p:cNvGrpSpPr/>
        <p:nvPr/>
      </p:nvGrpSpPr>
      <p:grpSpPr>
        <a:xfrm>
          <a:off x="0" y="0"/>
          <a:ext cx="0" cy="0"/>
          <a:chOff x="0" y="0"/>
          <a:chExt cx="0" cy="0"/>
        </a:xfrm>
      </p:grpSpPr>
      <p:sp>
        <p:nvSpPr>
          <p:cNvPr id="81" name="Google Shape;81;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Pigeon Food</a:t>
            </a:r>
            <a:endParaRPr/>
          </a:p>
        </p:txBody>
      </p:sp>
      <p:sp>
        <p:nvSpPr>
          <p:cNvPr id="82" name="Google Shape;82;p17"/>
          <p:cNvSpPr txBox="1"/>
          <p:nvPr>
            <p:ph idx="1" type="body"/>
          </p:nvPr>
        </p:nvSpPr>
        <p:spPr>
          <a:xfrm>
            <a:off x="311700" y="1164650"/>
            <a:ext cx="8520600" cy="3416400"/>
          </a:xfrm>
          <a:prstGeom prst="rect">
            <a:avLst/>
          </a:prstGeom>
          <a:solidFill>
            <a:schemeClr val="lt1"/>
          </a:solidFill>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0124D"/>
                </a:solidFill>
              </a:rPr>
              <a:t>The Rock Pigeon has a somewhat </a:t>
            </a:r>
            <a:r>
              <a:rPr lang="en">
                <a:solidFill>
                  <a:srgbClr val="20124D"/>
                </a:solidFill>
              </a:rPr>
              <a:t>omnivorous diet, so if you ever wanted to eat like a pigeon now you can so listen up. In the wild they eat seeds, berries, acorns some grasses, and earthworms, however, in the city these birds are FAT, they get fed bread crumbs, popcorn, and other things birds should probably not eat.</a:t>
            </a:r>
            <a:endParaRPr>
              <a:solidFill>
                <a:srgbClr val="20124D"/>
              </a:solidFill>
            </a:endParaRPr>
          </a:p>
          <a:p>
            <a:pPr indent="0" lvl="0" marL="0" rtl="0" algn="l">
              <a:spcBef>
                <a:spcPts val="1600"/>
              </a:spcBef>
              <a:spcAft>
                <a:spcPts val="1600"/>
              </a:spcAft>
              <a:buNone/>
            </a:pPr>
            <a:r>
              <a:t/>
            </a:r>
            <a:endParaRPr>
              <a:solidFill>
                <a:srgbClr val="20124D"/>
              </a:solidFill>
            </a:endParaRPr>
          </a:p>
        </p:txBody>
      </p:sp>
      <p:pic>
        <p:nvPicPr>
          <p:cNvPr id="83" name="Google Shape;83;p17"/>
          <p:cNvPicPr preferRelativeResize="0"/>
          <p:nvPr/>
        </p:nvPicPr>
        <p:blipFill>
          <a:blip r:embed="rId3">
            <a:alphaModFix/>
          </a:blip>
          <a:stretch>
            <a:fillRect/>
          </a:stretch>
        </p:blipFill>
        <p:spPr>
          <a:xfrm>
            <a:off x="0" y="2571750"/>
            <a:ext cx="3864589" cy="25717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87" name="Shape 87"/>
        <p:cNvGrpSpPr/>
        <p:nvPr/>
      </p:nvGrpSpPr>
      <p:grpSpPr>
        <a:xfrm>
          <a:off x="0" y="0"/>
          <a:ext cx="0" cy="0"/>
          <a:chOff x="0" y="0"/>
          <a:chExt cx="0" cy="0"/>
        </a:xfrm>
      </p:grpSpPr>
      <p:sp>
        <p:nvSpPr>
          <p:cNvPr id="88" name="Google Shape;88;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Pigeon Murders</a:t>
            </a:r>
            <a:endParaRPr/>
          </a:p>
        </p:txBody>
      </p:sp>
      <p:sp>
        <p:nvSpPr>
          <p:cNvPr id="89" name="Google Shape;89;p18"/>
          <p:cNvSpPr txBox="1"/>
          <p:nvPr>
            <p:ph idx="1" type="body"/>
          </p:nvPr>
        </p:nvSpPr>
        <p:spPr>
          <a:xfrm>
            <a:off x="311700" y="1152475"/>
            <a:ext cx="8520600" cy="3416400"/>
          </a:xfrm>
          <a:prstGeom prst="rect">
            <a:avLst/>
          </a:prstGeom>
          <a:solidFill>
            <a:schemeClr val="lt1"/>
          </a:solidFill>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20124D"/>
                </a:solidFill>
              </a:rPr>
              <a:t>Sadly, the </a:t>
            </a:r>
            <a:r>
              <a:rPr lang="en" sz="2400">
                <a:solidFill>
                  <a:srgbClr val="20124D"/>
                </a:solidFill>
              </a:rPr>
              <a:t>world is not perfect, and whether it be for food or debt many a pigeons are taken off the planet. The pigeon killers are commonly racoons, opossums, and red tailed hawks.( idk man im just saying that if you make a pigeon real fat by feeding it junk food it may die from obesity).</a:t>
            </a:r>
            <a:endParaRPr sz="2400">
              <a:solidFill>
                <a:srgbClr val="20124D"/>
              </a:solidFill>
            </a:endParaRPr>
          </a:p>
          <a:p>
            <a:pPr indent="0" lvl="0" marL="0" rtl="0" algn="l">
              <a:spcBef>
                <a:spcPts val="1600"/>
              </a:spcBef>
              <a:spcAft>
                <a:spcPts val="0"/>
              </a:spcAft>
              <a:buNone/>
            </a:pPr>
            <a:r>
              <a:rPr lang="en" sz="2400">
                <a:solidFill>
                  <a:srgbClr val="20124D"/>
                </a:solidFill>
              </a:rPr>
              <a:t>Epic fight of the century----&gt;</a:t>
            </a:r>
            <a:endParaRPr sz="2400">
              <a:solidFill>
                <a:srgbClr val="20124D"/>
              </a:solidFill>
            </a:endParaRPr>
          </a:p>
          <a:p>
            <a:pPr indent="0" lvl="0" marL="0" rtl="0" algn="l">
              <a:spcBef>
                <a:spcPts val="1600"/>
              </a:spcBef>
              <a:spcAft>
                <a:spcPts val="1600"/>
              </a:spcAft>
              <a:buNone/>
            </a:pPr>
            <a:r>
              <a:t/>
            </a:r>
            <a:endParaRPr sz="2400">
              <a:solidFill>
                <a:srgbClr val="20124D"/>
              </a:solidFill>
            </a:endParaRPr>
          </a:p>
        </p:txBody>
      </p:sp>
      <p:pic>
        <p:nvPicPr>
          <p:cNvPr id="90" name="Google Shape;90;p18"/>
          <p:cNvPicPr preferRelativeResize="0"/>
          <p:nvPr/>
        </p:nvPicPr>
        <p:blipFill>
          <a:blip r:embed="rId3">
            <a:alphaModFix/>
          </a:blip>
          <a:stretch>
            <a:fillRect/>
          </a:stretch>
        </p:blipFill>
        <p:spPr>
          <a:xfrm>
            <a:off x="5228651" y="3256650"/>
            <a:ext cx="1468950" cy="18868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94" name="Shape 94"/>
        <p:cNvGrpSpPr/>
        <p:nvPr/>
      </p:nvGrpSpPr>
      <p:grpSpPr>
        <a:xfrm>
          <a:off x="0" y="0"/>
          <a:ext cx="0" cy="0"/>
          <a:chOff x="0" y="0"/>
          <a:chExt cx="0" cy="0"/>
        </a:xfrm>
      </p:grpSpPr>
      <p:sp>
        <p:nvSpPr>
          <p:cNvPr id="95" name="Google Shape;95;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Food Chain</a:t>
            </a:r>
            <a:endParaRPr/>
          </a:p>
        </p:txBody>
      </p:sp>
      <p:sp>
        <p:nvSpPr>
          <p:cNvPr id="96" name="Google Shape;96;p19"/>
          <p:cNvSpPr txBox="1"/>
          <p:nvPr>
            <p:ph idx="1" type="body"/>
          </p:nvPr>
        </p:nvSpPr>
        <p:spPr>
          <a:xfrm>
            <a:off x="311700" y="1152475"/>
            <a:ext cx="8520600" cy="3416400"/>
          </a:xfrm>
          <a:prstGeom prst="rect">
            <a:avLst/>
          </a:prstGeom>
          <a:solidFill>
            <a:schemeClr val="lt1"/>
          </a:solidFill>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0124D"/>
                </a:solidFill>
              </a:rPr>
              <a:t>So the food chain of the pigeon is simple first it eats seeds then it gets eaten by an o</a:t>
            </a:r>
            <a:r>
              <a:rPr lang="en">
                <a:solidFill>
                  <a:srgbClr val="20124D"/>
                </a:solidFill>
              </a:rPr>
              <a:t>possum then the opossum get eaten by a hawk.</a:t>
            </a:r>
            <a:endParaRPr>
              <a:solidFill>
                <a:srgbClr val="20124D"/>
              </a:solidFill>
            </a:endParaRPr>
          </a:p>
          <a:p>
            <a:pPr indent="0" lvl="0" marL="0" rtl="0" algn="l">
              <a:spcBef>
                <a:spcPts val="1600"/>
              </a:spcBef>
              <a:spcAft>
                <a:spcPts val="1600"/>
              </a:spcAft>
              <a:buNone/>
            </a:pPr>
            <a:r>
              <a:t/>
            </a:r>
            <a:endParaRPr>
              <a:solidFill>
                <a:srgbClr val="20124D"/>
              </a:solidFill>
            </a:endParaRPr>
          </a:p>
        </p:txBody>
      </p:sp>
      <p:pic>
        <p:nvPicPr>
          <p:cNvPr id="97" name="Google Shape;97;p19"/>
          <p:cNvPicPr preferRelativeResize="0"/>
          <p:nvPr/>
        </p:nvPicPr>
        <p:blipFill>
          <a:blip r:embed="rId3">
            <a:alphaModFix/>
          </a:blip>
          <a:stretch>
            <a:fillRect/>
          </a:stretch>
        </p:blipFill>
        <p:spPr>
          <a:xfrm>
            <a:off x="5050603" y="2017425"/>
            <a:ext cx="3669250" cy="31260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01" name="Shape 101"/>
        <p:cNvGrpSpPr/>
        <p:nvPr/>
      </p:nvGrpSpPr>
      <p:grpSpPr>
        <a:xfrm>
          <a:off x="0" y="0"/>
          <a:ext cx="0" cy="0"/>
          <a:chOff x="0" y="0"/>
          <a:chExt cx="0" cy="0"/>
        </a:xfrm>
      </p:grpSpPr>
      <p:sp>
        <p:nvSpPr>
          <p:cNvPr id="102" name="Google Shape;102;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Adaptations</a:t>
            </a:r>
            <a:r>
              <a:rPr lang="en"/>
              <a:t>?</a:t>
            </a:r>
            <a:endParaRPr/>
          </a:p>
        </p:txBody>
      </p:sp>
      <p:sp>
        <p:nvSpPr>
          <p:cNvPr id="103" name="Google Shape;103;p20"/>
          <p:cNvSpPr txBox="1"/>
          <p:nvPr>
            <p:ph idx="1" type="body"/>
          </p:nvPr>
        </p:nvSpPr>
        <p:spPr>
          <a:xfrm>
            <a:off x="311700" y="1152475"/>
            <a:ext cx="8520600" cy="3416400"/>
          </a:xfrm>
          <a:prstGeom prst="rect">
            <a:avLst/>
          </a:prstGeom>
          <a:solidFill>
            <a:schemeClr val="lt1"/>
          </a:solidFill>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0124D"/>
                </a:solidFill>
              </a:rPr>
              <a:t>As far as I can tell there only </a:t>
            </a:r>
            <a:r>
              <a:rPr lang="en">
                <a:solidFill>
                  <a:srgbClr val="20124D"/>
                </a:solidFill>
              </a:rPr>
              <a:t>adaptation</a:t>
            </a:r>
            <a:r>
              <a:rPr lang="en">
                <a:solidFill>
                  <a:srgbClr val="20124D"/>
                </a:solidFill>
              </a:rPr>
              <a:t> was to start </a:t>
            </a:r>
            <a:r>
              <a:rPr lang="en">
                <a:solidFill>
                  <a:srgbClr val="20124D"/>
                </a:solidFill>
              </a:rPr>
              <a:t>bothering</a:t>
            </a:r>
            <a:r>
              <a:rPr lang="en">
                <a:solidFill>
                  <a:srgbClr val="20124D"/>
                </a:solidFill>
              </a:rPr>
              <a:t> humans for food so they </a:t>
            </a:r>
            <a:r>
              <a:rPr lang="en">
                <a:solidFill>
                  <a:srgbClr val="20124D"/>
                </a:solidFill>
              </a:rPr>
              <a:t>can</a:t>
            </a:r>
            <a:r>
              <a:rPr lang="en">
                <a:solidFill>
                  <a:srgbClr val="20124D"/>
                </a:solidFill>
              </a:rPr>
              <a:t> be fed and get fat.</a:t>
            </a:r>
            <a:endParaRPr>
              <a:solidFill>
                <a:srgbClr val="20124D"/>
              </a:solidFill>
            </a:endParaRPr>
          </a:p>
          <a:p>
            <a:pPr indent="0" lvl="0" marL="0" rtl="0" algn="l">
              <a:spcBef>
                <a:spcPts val="1600"/>
              </a:spcBef>
              <a:spcAft>
                <a:spcPts val="0"/>
              </a:spcAft>
              <a:buNone/>
            </a:pPr>
            <a:r>
              <a:t/>
            </a:r>
            <a:endParaRPr>
              <a:solidFill>
                <a:srgbClr val="20124D"/>
              </a:solidFill>
            </a:endParaRPr>
          </a:p>
          <a:p>
            <a:pPr indent="0" lvl="0" marL="0" rtl="0" algn="l">
              <a:spcBef>
                <a:spcPts val="1600"/>
              </a:spcBef>
              <a:spcAft>
                <a:spcPts val="0"/>
              </a:spcAft>
              <a:buNone/>
            </a:pPr>
            <a:r>
              <a:t/>
            </a:r>
            <a:endParaRPr>
              <a:solidFill>
                <a:srgbClr val="20124D"/>
              </a:solidFill>
            </a:endParaRPr>
          </a:p>
          <a:p>
            <a:pPr indent="0" lvl="0" marL="0" rtl="0" algn="l">
              <a:spcBef>
                <a:spcPts val="1600"/>
              </a:spcBef>
              <a:spcAft>
                <a:spcPts val="1600"/>
              </a:spcAft>
              <a:buNone/>
            </a:pPr>
            <a:r>
              <a:t/>
            </a:r>
            <a:endParaRPr>
              <a:solidFill>
                <a:srgbClr val="20124D"/>
              </a:solidFill>
            </a:endParaRPr>
          </a:p>
        </p:txBody>
      </p:sp>
      <p:pic>
        <p:nvPicPr>
          <p:cNvPr id="104" name="Google Shape;104;p20"/>
          <p:cNvPicPr preferRelativeResize="0"/>
          <p:nvPr/>
        </p:nvPicPr>
        <p:blipFill>
          <a:blip r:embed="rId3">
            <a:alphaModFix/>
          </a:blip>
          <a:stretch>
            <a:fillRect/>
          </a:stretch>
        </p:blipFill>
        <p:spPr>
          <a:xfrm>
            <a:off x="0" y="1992000"/>
            <a:ext cx="3781800" cy="3151500"/>
          </a:xfrm>
          <a:prstGeom prst="rect">
            <a:avLst/>
          </a:prstGeom>
          <a:noFill/>
          <a:ln>
            <a:noFill/>
          </a:ln>
        </p:spPr>
      </p:pic>
      <p:pic>
        <p:nvPicPr>
          <p:cNvPr id="105" name="Google Shape;105;p20"/>
          <p:cNvPicPr preferRelativeResize="0"/>
          <p:nvPr/>
        </p:nvPicPr>
        <p:blipFill>
          <a:blip r:embed="rId4">
            <a:alphaModFix/>
          </a:blip>
          <a:stretch>
            <a:fillRect/>
          </a:stretch>
        </p:blipFill>
        <p:spPr>
          <a:xfrm>
            <a:off x="4201200" y="1860650"/>
            <a:ext cx="4377150" cy="32828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09" name="Shape 109"/>
        <p:cNvGrpSpPr/>
        <p:nvPr/>
      </p:nvGrpSpPr>
      <p:grpSpPr>
        <a:xfrm>
          <a:off x="0" y="0"/>
          <a:ext cx="0" cy="0"/>
          <a:chOff x="0" y="0"/>
          <a:chExt cx="0" cy="0"/>
        </a:xfrm>
      </p:grpSpPr>
      <p:sp>
        <p:nvSpPr>
          <p:cNvPr id="110" name="Google Shape;110;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D</a:t>
            </a:r>
            <a:r>
              <a:rPr lang="en"/>
              <a:t>oes T</a:t>
            </a:r>
            <a:r>
              <a:rPr lang="en"/>
              <a:t>he Rock P</a:t>
            </a:r>
            <a:r>
              <a:rPr lang="en"/>
              <a:t>igeon</a:t>
            </a:r>
            <a:r>
              <a:rPr lang="en"/>
              <a:t> Look Like?</a:t>
            </a:r>
            <a:endParaRPr/>
          </a:p>
        </p:txBody>
      </p:sp>
      <p:sp>
        <p:nvSpPr>
          <p:cNvPr id="111" name="Google Shape;111;p21"/>
          <p:cNvSpPr txBox="1"/>
          <p:nvPr>
            <p:ph idx="1" type="body"/>
          </p:nvPr>
        </p:nvSpPr>
        <p:spPr>
          <a:xfrm>
            <a:off x="311700" y="1152475"/>
            <a:ext cx="8520600" cy="3416400"/>
          </a:xfrm>
          <a:prstGeom prst="rect">
            <a:avLst/>
          </a:prstGeom>
          <a:solidFill>
            <a:schemeClr val="lt1"/>
          </a:solidFill>
        </p:spPr>
        <p:txBody>
          <a:bodyPr anchorCtr="0" anchor="t" bIns="91425" lIns="91425" spcFirstLastPara="1" rIns="91425" wrap="square" tIns="91425">
            <a:noAutofit/>
          </a:bodyPr>
          <a:lstStyle/>
          <a:p>
            <a:pPr indent="0" lvl="0" marL="0" rtl="0" algn="l">
              <a:spcBef>
                <a:spcPts val="0"/>
              </a:spcBef>
              <a:spcAft>
                <a:spcPts val="1600"/>
              </a:spcAft>
              <a:buNone/>
            </a:pPr>
            <a:r>
              <a:rPr lang="en" sz="2400">
                <a:solidFill>
                  <a:srgbClr val="20124D"/>
                </a:solidFill>
              </a:rPr>
              <a:t>Adult males weigh </a:t>
            </a:r>
            <a:r>
              <a:rPr lang="en" sz="2400">
                <a:solidFill>
                  <a:srgbClr val="20124D"/>
                </a:solidFill>
                <a:highlight>
                  <a:srgbClr val="FFFFFF"/>
                </a:highlight>
              </a:rPr>
              <a:t>8.4 – 13 ounces.  T</a:t>
            </a:r>
            <a:r>
              <a:rPr lang="en" sz="2400">
                <a:solidFill>
                  <a:srgbClr val="20124D"/>
                </a:solidFill>
                <a:highlight>
                  <a:srgbClr val="FFFFFF"/>
                </a:highlight>
              </a:rPr>
              <a:t>ypically the females weight is around the same but they are slightly smaller. As for looks this bird is grey with some more colorful feathers circulating around its neck.</a:t>
            </a:r>
            <a:endParaRPr sz="2400">
              <a:solidFill>
                <a:srgbClr val="20124D"/>
              </a:solidFill>
            </a:endParaRPr>
          </a:p>
        </p:txBody>
      </p:sp>
      <p:pic>
        <p:nvPicPr>
          <p:cNvPr id="112" name="Google Shape;112;p21"/>
          <p:cNvPicPr preferRelativeResize="0"/>
          <p:nvPr/>
        </p:nvPicPr>
        <p:blipFill>
          <a:blip r:embed="rId3">
            <a:alphaModFix/>
          </a:blip>
          <a:stretch>
            <a:fillRect/>
          </a:stretch>
        </p:blipFill>
        <p:spPr>
          <a:xfrm>
            <a:off x="5403308" y="2571750"/>
            <a:ext cx="3428993" cy="25717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