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Roboto"/>
      <p:regular r:id="rId18"/>
      <p:bold r:id="rId19"/>
      <p:italic r:id="rId20"/>
      <p:boldItalic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italic.fntdata"/><Relationship Id="rId11" Type="http://schemas.openxmlformats.org/officeDocument/2006/relationships/slide" Target="slides/slide6.xml"/><Relationship Id="rId10" Type="http://schemas.openxmlformats.org/officeDocument/2006/relationships/slide" Target="slides/slide5.xml"/><Relationship Id="rId21" Type="http://schemas.openxmlformats.org/officeDocument/2006/relationships/font" Target="fonts/Roboto-bold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Roboto-bold.fntdata"/><Relationship Id="rId6" Type="http://schemas.openxmlformats.org/officeDocument/2006/relationships/slide" Target="slides/slide1.xml"/><Relationship Id="rId18" Type="http://schemas.openxmlformats.org/officeDocument/2006/relationships/font" Target="fonts/Roboto-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Answering question using complete sentences (multiple sentences if needed to fully explain your answer)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6</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0f0d701aff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10f0d701aff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Title (or write the question)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Answering question using complete sentences (multiple sentences if needed to fully explain your answer)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solidFill>
                  <a:schemeClr val="dk1"/>
                </a:solidFill>
              </a:rPr>
              <a:t>5</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highlight>
                  <a:schemeClr val="dk2"/>
                </a:highlight>
              </a:rPr>
              <a:t>This slide has no title. </a:t>
            </a:r>
            <a:endParaRPr>
              <a:solidFill>
                <a:schemeClr val="dk1"/>
              </a:solidFill>
              <a:highlight>
                <a:schemeClr val="dk2"/>
              </a:highligh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0f3746b79c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10f3746b79c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Answering question using complete sentences (multiple sentences if needed to fully explain your answer)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solidFill>
                  <a:schemeClr val="dk1"/>
                </a:solidFill>
              </a:rPr>
              <a:t>5</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highlight>
                  <a:schemeClr val="dk2"/>
                </a:highlight>
              </a:rPr>
              <a:t>Please highlight the first bullet pont also.    #8   …species becuase they are under threat from……</a:t>
            </a:r>
            <a:endParaRPr>
              <a:solidFill>
                <a:schemeClr val="dk1"/>
              </a:solidFill>
              <a:highlight>
                <a:schemeClr val="dk2"/>
              </a:highligh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0f3746b79c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10f3746b79c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Title (or write the question)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Answering question using complete sentences (multiple sentences if needed to fully explain your answer)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solidFill>
                  <a:schemeClr val="dk1"/>
                </a:solidFill>
              </a:rPr>
              <a:t>5</a:t>
            </a:r>
            <a:endParaRPr>
              <a:solidFill>
                <a:schemeClr val="dk1"/>
              </a:solidFill>
            </a:endParaRPr>
          </a:p>
          <a:p>
            <a:pPr indent="0" lvl="0" marL="0" rtl="0" algn="l">
              <a:spcBef>
                <a:spcPts val="0"/>
              </a:spcBef>
              <a:spcAft>
                <a:spcPts val="0"/>
              </a:spcAft>
              <a:buNone/>
            </a:pPr>
            <a:r>
              <a:rPr lang="en">
                <a:solidFill>
                  <a:schemeClr val="dk1"/>
                </a:solidFill>
              </a:rPr>
              <a:t>This slide is missing the title..</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You seem to be missing 2 slides of the 14 slide minimum..  </a:t>
            </a:r>
            <a:r>
              <a:rPr lang="en">
                <a:solidFill>
                  <a:schemeClr val="dk1"/>
                </a:solidFill>
              </a:rPr>
              <a:t>t</a:t>
            </a:r>
            <a:r>
              <a:rPr lang="en">
                <a:solidFill>
                  <a:schemeClr val="dk1"/>
                </a:solidFill>
              </a:rPr>
              <a:t>hat s 12 points off the top. </a:t>
            </a: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9b3795490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9b3795490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Answering question using complete sentences (multiple sentences if needed to fully explain your answer)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solidFill>
                  <a:schemeClr val="dk1"/>
                </a:solidFill>
              </a:rPr>
              <a:t>5</a:t>
            </a:r>
            <a:endParaRPr>
              <a:solidFill>
                <a:schemeClr val="dk1"/>
              </a:solidFill>
            </a:endParaRPr>
          </a:p>
          <a:p>
            <a:pPr indent="0" lvl="0" marL="0" rtl="0" algn="l">
              <a:spcBef>
                <a:spcPts val="0"/>
              </a:spcBef>
              <a:spcAft>
                <a:spcPts val="0"/>
              </a:spcAft>
              <a:buNone/>
            </a:pPr>
            <a:r>
              <a:rPr lang="en">
                <a:solidFill>
                  <a:schemeClr val="dk1"/>
                </a:solidFill>
                <a:highlight>
                  <a:schemeClr val="dk2"/>
                </a:highlight>
              </a:rPr>
              <a:t>Since you used a sentence for your title the capitalization would be.. Sun bears originated from Southern Asia to Eastern India. </a:t>
            </a:r>
            <a:endParaRPr>
              <a:solidFill>
                <a:schemeClr val="dk1"/>
              </a:solidFill>
              <a:highlight>
                <a:schemeClr val="dk2"/>
              </a:highlight>
            </a:endParaRPr>
          </a:p>
          <a:p>
            <a:pPr indent="0" lvl="0" marL="0" rtl="0" algn="l">
              <a:spcBef>
                <a:spcPts val="0"/>
              </a:spcBef>
              <a:spcAft>
                <a:spcPts val="0"/>
              </a:spcAft>
              <a:buNone/>
            </a:pPr>
            <a:r>
              <a:t/>
            </a:r>
            <a:endParaRPr>
              <a:solidFill>
                <a:schemeClr val="dk1"/>
              </a:solidFill>
              <a:highlight>
                <a:schemeClr val="dk2"/>
              </a:highlight>
            </a:endParaRPr>
          </a:p>
          <a:p>
            <a:pPr indent="0" lvl="0" marL="0" rtl="0" algn="l">
              <a:spcBef>
                <a:spcPts val="0"/>
              </a:spcBef>
              <a:spcAft>
                <a:spcPts val="0"/>
              </a:spcAft>
              <a:buClr>
                <a:schemeClr val="dk1"/>
              </a:buClr>
              <a:buSzPts val="1100"/>
              <a:buFont typeface="Arial"/>
              <a:buNone/>
            </a:pPr>
            <a:r>
              <a:rPr lang="en">
                <a:solidFill>
                  <a:schemeClr val="dk1"/>
                </a:solidFill>
                <a:highlight>
                  <a:schemeClr val="dk2"/>
                </a:highlight>
              </a:rPr>
              <a:t>In the paragraph capitalize Asia</a:t>
            </a:r>
            <a:r>
              <a:rPr lang="en">
                <a:solidFill>
                  <a:schemeClr val="dk1"/>
                </a:solidFill>
              </a:rPr>
              <a:t>. </a:t>
            </a:r>
            <a:endParaRPr>
              <a:solidFill>
                <a:schemeClr val="dk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g10ebcf6dca0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g10ebcf6dca0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Answering question using complete sentences (multiple sentences if needed to fully explain your answer)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solidFill>
                  <a:schemeClr val="dk1"/>
                </a:solidFill>
              </a:rPr>
              <a:t>6</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10ebcf6dca0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10ebcf6dca0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Answering question using complete sentences (multiple sentences if needed to fully explain your answer)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solidFill>
                  <a:schemeClr val="dk1"/>
                </a:solidFill>
              </a:rPr>
              <a:t>5</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highlight>
                  <a:schemeClr val="dk2"/>
                </a:highlight>
              </a:rPr>
              <a:t>California needs </a:t>
            </a:r>
            <a:r>
              <a:rPr lang="en">
                <a:solidFill>
                  <a:schemeClr val="dk1"/>
                </a:solidFill>
                <a:highlight>
                  <a:schemeClr val="dk2"/>
                </a:highlight>
              </a:rPr>
              <a:t>capitalized.</a:t>
            </a:r>
            <a:r>
              <a:rPr lang="en">
                <a:solidFill>
                  <a:schemeClr val="dk1"/>
                </a:solidFill>
                <a:highlight>
                  <a:schemeClr val="dk2"/>
                </a:highlight>
              </a:rPr>
              <a:t> </a:t>
            </a:r>
            <a:endParaRPr>
              <a:solidFill>
                <a:schemeClr val="dk1"/>
              </a:solidFill>
              <a:highlight>
                <a:schemeClr val="dk2"/>
              </a:highligh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10eff61910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10eff61910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Answering question using complete sentences (multiple sentences if needed to fully explain your answer)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solidFill>
                  <a:schemeClr val="dk1"/>
                </a:solidFill>
              </a:rPr>
              <a:t>5</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highlight>
                  <a:schemeClr val="dk2"/>
                </a:highlight>
              </a:rPr>
              <a:t>If the word following starts with a vowel use “an” not “a”.   …Bear is an Omnivore. </a:t>
            </a:r>
            <a:endParaRPr>
              <a:solidFill>
                <a:schemeClr val="dk1"/>
              </a:solidFill>
              <a:highlight>
                <a:schemeClr val="dk2"/>
              </a:highligh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10eff61910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10eff61910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Answering question using complete sentences (multiple sentences if needed to fully explain your answer)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solidFill>
                  <a:schemeClr val="dk1"/>
                </a:solidFill>
              </a:rPr>
              <a:t>5</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highlight>
                  <a:schemeClr val="dk2"/>
                </a:highlight>
              </a:rPr>
              <a:t>In the paragraph…  The Sun bears … the list should be lowercase. </a:t>
            </a:r>
            <a:endParaRPr>
              <a:solidFill>
                <a:schemeClr val="dk1"/>
              </a:solidFill>
              <a:highlight>
                <a:schemeClr val="dk2"/>
              </a:highligh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10eff61910e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10eff61910e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0 Background Color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Title (or write the question)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Answering question using complete sentences (multiple sentences if needed to fully explain your answer)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solidFill>
                  <a:schemeClr val="dk1"/>
                </a:solidFill>
              </a:rPr>
              <a:t>4</a:t>
            </a:r>
            <a:endParaRPr>
              <a:solidFill>
                <a:schemeClr val="dk1"/>
              </a:solidFill>
            </a:endParaRPr>
          </a:p>
          <a:p>
            <a:pPr indent="0" lvl="0" marL="0" rtl="0" algn="l">
              <a:spcBef>
                <a:spcPts val="0"/>
              </a:spcBef>
              <a:spcAft>
                <a:spcPts val="0"/>
              </a:spcAft>
              <a:buNone/>
            </a:pPr>
            <a:r>
              <a:rPr lang="en">
                <a:solidFill>
                  <a:schemeClr val="dk1"/>
                </a:solidFill>
                <a:highlight>
                  <a:schemeClr val="dk2"/>
                </a:highlight>
              </a:rPr>
              <a:t>The text is hard to read against the background.  This slide has no title.  ….of a Sun bear usually</a:t>
            </a:r>
            <a:endParaRPr>
              <a:solidFill>
                <a:schemeClr val="dk1"/>
              </a:solidFill>
              <a:highlight>
                <a:schemeClr val="dk2"/>
              </a:highlight>
            </a:endParaRPr>
          </a:p>
          <a:p>
            <a:pPr indent="0" lvl="0" marL="0" rtl="0" algn="l">
              <a:spcBef>
                <a:spcPts val="0"/>
              </a:spcBef>
              <a:spcAft>
                <a:spcPts val="0"/>
              </a:spcAft>
              <a:buClr>
                <a:schemeClr val="dk1"/>
              </a:buClr>
              <a:buSzPts val="1100"/>
              <a:buFont typeface="Arial"/>
              <a:buNone/>
            </a:pPr>
            <a:r>
              <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10eff61910e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10eff61910e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Title (or write the question)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Answering question using complete sentences (multiple sentences if needed to fully explain your answer)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solidFill>
                  <a:schemeClr val="dk1"/>
                </a:solidFill>
              </a:rPr>
              <a:t>4</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highlight>
                  <a:schemeClr val="dk2"/>
                </a:highlight>
              </a:rPr>
              <a:t>This slide has not title…  you have to first write the name before using the word “they”...  Start the sentence with The Sun bear has a ……  then they is acceptable.      No period after “ease”.</a:t>
            </a:r>
            <a:endParaRPr>
              <a:solidFill>
                <a:schemeClr val="dk1"/>
              </a:solidFill>
              <a:highlight>
                <a:schemeClr val="dk2"/>
              </a:highligh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10eff61910e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10eff61910e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1 Background Color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Title (or write the question)</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Pictures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Include Transitions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0 Answering question using complete sentences (multiple sentences if needed to fully explain your answer)</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Accuracy of information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
                <a:solidFill>
                  <a:schemeClr val="dk1"/>
                </a:solidFill>
              </a:rPr>
              <a:t>5</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highlight>
                  <a:schemeClr val="dk2"/>
                </a:highlight>
              </a:rPr>
              <a:t>Sun bears… </a:t>
            </a:r>
            <a:endParaRPr>
              <a:solidFill>
                <a:schemeClr val="dk1"/>
              </a:solidFill>
              <a:highlight>
                <a:schemeClr val="dk2"/>
              </a:highligh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1000">
        <p:fade thruBlk="1"/>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nationalgeographic.com/animals/mammals/facts/sun-bear" TargetMode="External"/><Relationship Id="rId4" Type="http://schemas.openxmlformats.org/officeDocument/2006/relationships/hyperlink" Target="https://onekindplanet.org/animal/sun-bea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2113492" y="-538800"/>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chemeClr val="accent1"/>
                </a:solidFill>
                <a:highlight>
                  <a:schemeClr val="lt1"/>
                </a:highlight>
              </a:rPr>
              <a:t>Sun Bear </a:t>
            </a:r>
            <a:r>
              <a:rPr lang="en" sz="1050">
                <a:solidFill>
                  <a:schemeClr val="accent1"/>
                </a:solidFill>
                <a:highlight>
                  <a:schemeClr val="lt1"/>
                </a:highlight>
              </a:rPr>
              <a:t>Helarctos malayanus</a:t>
            </a:r>
            <a:endParaRPr sz="1000">
              <a:solidFill>
                <a:schemeClr val="accent1"/>
              </a:solidFill>
              <a:highlight>
                <a:schemeClr val="lt1"/>
              </a:highlight>
            </a:endParaRPr>
          </a:p>
          <a:p>
            <a:pPr indent="0" lvl="0" marL="0" rtl="0" algn="ctr">
              <a:spcBef>
                <a:spcPts val="0"/>
              </a:spcBef>
              <a:spcAft>
                <a:spcPts val="0"/>
              </a:spcAft>
              <a:buNone/>
            </a:pPr>
            <a:r>
              <a:rPr lang="en" sz="2400">
                <a:solidFill>
                  <a:schemeClr val="accent1"/>
                </a:solidFill>
                <a:highlight>
                  <a:schemeClr val="lt1"/>
                </a:highlight>
              </a:rPr>
              <a:t>Of Southern Asia</a:t>
            </a:r>
            <a:endParaRPr sz="2400">
              <a:solidFill>
                <a:schemeClr val="accent1"/>
              </a:solidFill>
              <a:highlight>
                <a:schemeClr val="lt1"/>
              </a:highlight>
            </a:endParaRPr>
          </a:p>
        </p:txBody>
      </p:sp>
      <p:sp>
        <p:nvSpPr>
          <p:cNvPr id="55" name="Google Shape;55;p13"/>
          <p:cNvSpPr txBox="1"/>
          <p:nvPr>
            <p:ph idx="1" type="subTitle"/>
          </p:nvPr>
        </p:nvSpPr>
        <p:spPr>
          <a:xfrm>
            <a:off x="3435750" y="453277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By Edwin Tucker</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54"/>
                                        </p:tgtEl>
                                        <p:attrNameLst>
                                          <p:attrName>style.visibility</p:attrName>
                                        </p:attrNameLst>
                                      </p:cBhvr>
                                      <p:to>
                                        <p:strVal val="visible"/>
                                      </p:to>
                                    </p:set>
                                    <p:animEffect filter="fade" transition="in">
                                      <p:cBhvr>
                                        <p:cTn dur="1000"/>
                                        <p:tgtEl>
                                          <p:spTgt spid="5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5"/>
                                        </p:tgtEl>
                                        <p:attrNameLst>
                                          <p:attrName>style.visibility</p:attrName>
                                        </p:attrNameLst>
                                      </p:cBhvr>
                                      <p:to>
                                        <p:strVal val="visible"/>
                                      </p:to>
                                    </p:set>
                                    <p:animEffect filter="fade" transition="in">
                                      <p:cBhvr>
                                        <p:cTn dur="1000"/>
                                        <p:tgtEl>
                                          <p:spTgt spid="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8" name="Shape 108"/>
        <p:cNvGrpSpPr/>
        <p:nvPr/>
      </p:nvGrpSpPr>
      <p:grpSpPr>
        <a:xfrm>
          <a:off x="0" y="0"/>
          <a:ext cx="0" cy="0"/>
          <a:chOff x="0" y="0"/>
          <a:chExt cx="0" cy="0"/>
        </a:xfrm>
      </p:grpSpPr>
      <p:sp>
        <p:nvSpPr>
          <p:cNvPr id="109" name="Google Shape;109;p22"/>
          <p:cNvSpPr txBox="1"/>
          <p:nvPr>
            <p:ph type="title"/>
          </p:nvPr>
        </p:nvSpPr>
        <p:spPr>
          <a:xfrm>
            <a:off x="67750" y="3250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1"/>
                </a:solidFill>
                <a:highlight>
                  <a:schemeClr val="lt1"/>
                </a:highlight>
              </a:rPr>
              <a:t>Sun bears live an average of 15-25 years in the wild.</a:t>
            </a:r>
            <a:endParaRPr>
              <a:solidFill>
                <a:schemeClr val="accent1"/>
              </a:solidFill>
              <a:highlight>
                <a:schemeClr val="lt1"/>
              </a:high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1000"/>
                                        <p:tgtEl>
                                          <p:spTgt spid="1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3" name="Shape 113"/>
        <p:cNvGrpSpPr/>
        <p:nvPr/>
      </p:nvGrpSpPr>
      <p:grpSpPr>
        <a:xfrm>
          <a:off x="0" y="0"/>
          <a:ext cx="0" cy="0"/>
          <a:chOff x="0" y="0"/>
          <a:chExt cx="0" cy="0"/>
        </a:xfrm>
      </p:grpSpPr>
      <p:sp>
        <p:nvSpPr>
          <p:cNvPr id="114" name="Google Shape;114;p23"/>
          <p:cNvSpPr txBox="1"/>
          <p:nvPr>
            <p:ph type="title"/>
          </p:nvPr>
        </p:nvSpPr>
        <p:spPr>
          <a:xfrm>
            <a:off x="-521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1"/>
                </a:solidFill>
                <a:highlight>
                  <a:schemeClr val="lt1"/>
                </a:highlight>
              </a:rPr>
              <a:t>Sun Bear facts and Deforestation.</a:t>
            </a:r>
            <a:endParaRPr>
              <a:solidFill>
                <a:schemeClr val="accent1"/>
              </a:solidFill>
              <a:highlight>
                <a:schemeClr val="lt1"/>
              </a:highlight>
            </a:endParaRPr>
          </a:p>
        </p:txBody>
      </p:sp>
      <p:sp>
        <p:nvSpPr>
          <p:cNvPr id="115" name="Google Shape;115;p23"/>
          <p:cNvSpPr txBox="1"/>
          <p:nvPr/>
        </p:nvSpPr>
        <p:spPr>
          <a:xfrm>
            <a:off x="90075" y="843900"/>
            <a:ext cx="5568000" cy="43482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0"/>
              </a:spcAft>
              <a:buSzPts val="1400"/>
              <a:buChar char="●"/>
            </a:pPr>
            <a:r>
              <a:rPr lang="en" sz="1800">
                <a:solidFill>
                  <a:schemeClr val="accent1"/>
                </a:solidFill>
                <a:highlight>
                  <a:schemeClr val="lt1"/>
                </a:highlight>
              </a:rPr>
              <a:t>The sun bear is the smallest bear species.</a:t>
            </a:r>
            <a:endParaRPr sz="1800">
              <a:solidFill>
                <a:schemeClr val="accent1"/>
              </a:solidFill>
              <a:highlight>
                <a:schemeClr val="lt1"/>
              </a:highlight>
            </a:endParaRPr>
          </a:p>
          <a:p>
            <a:pPr indent="-342900" lvl="0" marL="457200" rtl="0" algn="l">
              <a:lnSpc>
                <a:spcPct val="115000"/>
              </a:lnSpc>
              <a:spcBef>
                <a:spcPts val="1600"/>
              </a:spcBef>
              <a:spcAft>
                <a:spcPts val="0"/>
              </a:spcAft>
              <a:buClr>
                <a:schemeClr val="accent1"/>
              </a:buClr>
              <a:buSzPts val="1800"/>
              <a:buChar char="●"/>
            </a:pPr>
            <a:r>
              <a:rPr lang="en" sz="1800">
                <a:solidFill>
                  <a:schemeClr val="accent1"/>
                </a:solidFill>
                <a:highlight>
                  <a:schemeClr val="lt1"/>
                </a:highlight>
              </a:rPr>
              <a:t>With lengthy tongues of up to 25 cm.</a:t>
            </a:r>
            <a:endParaRPr sz="1800">
              <a:solidFill>
                <a:schemeClr val="accent1"/>
              </a:solidFill>
              <a:highlight>
                <a:schemeClr val="lt1"/>
              </a:highlight>
            </a:endParaRPr>
          </a:p>
          <a:p>
            <a:pPr indent="-342900" lvl="0" marL="457200" rtl="0" algn="l">
              <a:lnSpc>
                <a:spcPct val="115000"/>
              </a:lnSpc>
              <a:spcBef>
                <a:spcPts val="1600"/>
              </a:spcBef>
              <a:spcAft>
                <a:spcPts val="0"/>
              </a:spcAft>
              <a:buClr>
                <a:schemeClr val="accent1"/>
              </a:buClr>
              <a:buSzPts val="1800"/>
              <a:buChar char="●"/>
            </a:pPr>
            <a:r>
              <a:rPr lang="en" sz="1800">
                <a:solidFill>
                  <a:schemeClr val="accent1"/>
                </a:solidFill>
                <a:highlight>
                  <a:schemeClr val="lt1"/>
                </a:highlight>
              </a:rPr>
              <a:t>They are experts at extracting honey from bee nests.</a:t>
            </a:r>
            <a:endParaRPr sz="1800">
              <a:solidFill>
                <a:schemeClr val="accent1"/>
              </a:solidFill>
              <a:highlight>
                <a:schemeClr val="lt1"/>
              </a:highlight>
            </a:endParaRPr>
          </a:p>
          <a:p>
            <a:pPr indent="-342900" lvl="0" marL="457200" rtl="0" algn="l">
              <a:lnSpc>
                <a:spcPct val="115000"/>
              </a:lnSpc>
              <a:spcBef>
                <a:spcPts val="1600"/>
              </a:spcBef>
              <a:spcAft>
                <a:spcPts val="0"/>
              </a:spcAft>
              <a:buClr>
                <a:schemeClr val="accent1"/>
              </a:buClr>
              <a:buSzPts val="1800"/>
              <a:buChar char="●"/>
            </a:pPr>
            <a:r>
              <a:rPr lang="en" sz="1800">
                <a:solidFill>
                  <a:schemeClr val="accent1"/>
                </a:solidFill>
                <a:highlight>
                  <a:schemeClr val="lt1"/>
                </a:highlight>
              </a:rPr>
              <a:t>They are arboreal. (animals who live in trees)</a:t>
            </a:r>
            <a:endParaRPr sz="1800">
              <a:solidFill>
                <a:schemeClr val="accent1"/>
              </a:solidFill>
              <a:highlight>
                <a:schemeClr val="lt1"/>
              </a:highlight>
            </a:endParaRPr>
          </a:p>
          <a:p>
            <a:pPr indent="-342900" lvl="0" marL="457200" rtl="0" algn="l">
              <a:lnSpc>
                <a:spcPct val="115000"/>
              </a:lnSpc>
              <a:spcBef>
                <a:spcPts val="1600"/>
              </a:spcBef>
              <a:spcAft>
                <a:spcPts val="0"/>
              </a:spcAft>
              <a:buClr>
                <a:schemeClr val="accent1"/>
              </a:buClr>
              <a:buSzPts val="1800"/>
              <a:buChar char="●"/>
            </a:pPr>
            <a:r>
              <a:rPr lang="en" sz="1800">
                <a:solidFill>
                  <a:schemeClr val="accent1"/>
                </a:solidFill>
                <a:highlight>
                  <a:schemeClr val="lt1"/>
                </a:highlight>
              </a:rPr>
              <a:t> They have a small size and long, curved claws.</a:t>
            </a:r>
            <a:endParaRPr sz="1800">
              <a:solidFill>
                <a:schemeClr val="accent1"/>
              </a:solidFill>
              <a:highlight>
                <a:schemeClr val="lt1"/>
              </a:highlight>
            </a:endParaRPr>
          </a:p>
          <a:p>
            <a:pPr indent="-342900" lvl="0" marL="457200" rtl="0" algn="l">
              <a:lnSpc>
                <a:spcPct val="115000"/>
              </a:lnSpc>
              <a:spcBef>
                <a:spcPts val="1600"/>
              </a:spcBef>
              <a:spcAft>
                <a:spcPts val="0"/>
              </a:spcAft>
              <a:buClr>
                <a:schemeClr val="accent1"/>
              </a:buClr>
              <a:buSzPts val="1800"/>
              <a:buChar char="●"/>
            </a:pPr>
            <a:r>
              <a:rPr lang="en" sz="1800">
                <a:solidFill>
                  <a:schemeClr val="accent1"/>
                </a:solidFill>
                <a:highlight>
                  <a:schemeClr val="lt1"/>
                </a:highlight>
              </a:rPr>
              <a:t>They can move from tree to tree with ease.</a:t>
            </a:r>
            <a:endParaRPr sz="1800">
              <a:solidFill>
                <a:schemeClr val="accent1"/>
              </a:solidFill>
              <a:highlight>
                <a:schemeClr val="lt1"/>
              </a:highlight>
            </a:endParaRPr>
          </a:p>
          <a:p>
            <a:pPr indent="-381000" lvl="0" marL="457200" rtl="0" algn="l">
              <a:lnSpc>
                <a:spcPct val="115000"/>
              </a:lnSpc>
              <a:spcBef>
                <a:spcPts val="1600"/>
              </a:spcBef>
              <a:spcAft>
                <a:spcPts val="1600"/>
              </a:spcAft>
              <a:buClr>
                <a:schemeClr val="accent1"/>
              </a:buClr>
              <a:buSzPts val="2400"/>
              <a:buChar char="●"/>
            </a:pPr>
            <a:r>
              <a:rPr lang="en" sz="1800">
                <a:solidFill>
                  <a:schemeClr val="accent1"/>
                </a:solidFill>
                <a:highlight>
                  <a:schemeClr val="lt1"/>
                </a:highlight>
              </a:rPr>
              <a:t>Despite their name, sun bears are actually nocturnal, roaming the forests at night.</a:t>
            </a:r>
            <a:endParaRPr sz="2400">
              <a:solidFill>
                <a:schemeClr val="accent1"/>
              </a:solidFill>
              <a:highlight>
                <a:schemeClr val="lt1"/>
              </a:highlight>
            </a:endParaRPr>
          </a:p>
        </p:txBody>
      </p:sp>
      <p:sp>
        <p:nvSpPr>
          <p:cNvPr id="116" name="Google Shape;116;p23"/>
          <p:cNvSpPr txBox="1"/>
          <p:nvPr/>
        </p:nvSpPr>
        <p:spPr>
          <a:xfrm>
            <a:off x="5920725" y="107875"/>
            <a:ext cx="3173100" cy="2517000"/>
          </a:xfrm>
          <a:prstGeom prst="rect">
            <a:avLst/>
          </a:prstGeom>
          <a:noFill/>
          <a:ln>
            <a:noFill/>
          </a:ln>
        </p:spPr>
        <p:txBody>
          <a:bodyPr anchorCtr="0" anchor="t" bIns="91425" lIns="91425" spcFirstLastPara="1" rIns="91425" wrap="square" tIns="91425">
            <a:spAutoFit/>
          </a:bodyPr>
          <a:lstStyle/>
          <a:p>
            <a:pPr indent="-317500" lvl="0" marL="457200" rtl="0" algn="l">
              <a:lnSpc>
                <a:spcPct val="115000"/>
              </a:lnSpc>
              <a:spcBef>
                <a:spcPts val="0"/>
              </a:spcBef>
              <a:spcAft>
                <a:spcPts val="0"/>
              </a:spcAft>
              <a:buClr>
                <a:schemeClr val="accent1"/>
              </a:buClr>
              <a:buSzPts val="1400"/>
              <a:buChar char="●"/>
            </a:pPr>
            <a:r>
              <a:rPr lang="en" sz="1800">
                <a:solidFill>
                  <a:schemeClr val="accent1"/>
                </a:solidFill>
                <a:highlight>
                  <a:schemeClr val="lt1"/>
                </a:highlight>
              </a:rPr>
              <a:t>Sun bears also one of the most vulnerable bear species, under threat from habitat destruction and poaching in their native range.</a:t>
            </a:r>
            <a:endParaRPr sz="1800">
              <a:solidFill>
                <a:schemeClr val="accent1"/>
              </a:solidFill>
              <a:highlight>
                <a:schemeClr val="lt1"/>
              </a:highlight>
            </a:endParaRPr>
          </a:p>
          <a:p>
            <a:pPr indent="0" lvl="0" marL="457200" rtl="0" algn="l">
              <a:spcBef>
                <a:spcPts val="1600"/>
              </a:spcBef>
              <a:spcAft>
                <a:spcPts val="0"/>
              </a:spcAft>
              <a:buNone/>
            </a:pPr>
            <a:r>
              <a:t/>
            </a:r>
            <a:endParaRPr>
              <a:solidFill>
                <a:schemeClr val="accent1"/>
              </a:solidFill>
              <a:highlight>
                <a:schemeClr val="lt1"/>
              </a:high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14"/>
                                        </p:tgtEl>
                                        <p:attrNameLst>
                                          <p:attrName>style.visibility</p:attrName>
                                        </p:attrNameLst>
                                      </p:cBhvr>
                                      <p:to>
                                        <p:strVal val="visible"/>
                                      </p:to>
                                    </p:set>
                                    <p:animEffect filter="fade" transition="in">
                                      <p:cBhvr>
                                        <p:cTn dur="1000"/>
                                        <p:tgtEl>
                                          <p:spTgt spid="1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20" name="Shape 120"/>
        <p:cNvGrpSpPr/>
        <p:nvPr/>
      </p:nvGrpSpPr>
      <p:grpSpPr>
        <a:xfrm>
          <a:off x="0" y="0"/>
          <a:ext cx="0" cy="0"/>
          <a:chOff x="0" y="0"/>
          <a:chExt cx="0" cy="0"/>
        </a:xfrm>
      </p:grpSpPr>
      <p:sp>
        <p:nvSpPr>
          <p:cNvPr id="121" name="Google Shape;121;p24"/>
          <p:cNvSpPr txBox="1"/>
          <p:nvPr>
            <p:ph type="title"/>
          </p:nvPr>
        </p:nvSpPr>
        <p:spPr>
          <a:xfrm>
            <a:off x="0" y="1607250"/>
            <a:ext cx="9144000" cy="120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u="sng">
                <a:solidFill>
                  <a:schemeClr val="hlink"/>
                </a:solidFill>
                <a:hlinkClick r:id="rId3"/>
              </a:rPr>
              <a:t>https://www.nationalgeographic.com/animals/mammals/facts/sun-bear</a:t>
            </a:r>
            <a:endParaRPr sz="2200">
              <a:solidFill>
                <a:schemeClr val="accent1"/>
              </a:solidFill>
            </a:endParaRPr>
          </a:p>
        </p:txBody>
      </p:sp>
      <p:sp>
        <p:nvSpPr>
          <p:cNvPr id="122" name="Google Shape;122;p24"/>
          <p:cNvSpPr txBox="1"/>
          <p:nvPr/>
        </p:nvSpPr>
        <p:spPr>
          <a:xfrm>
            <a:off x="0" y="4420200"/>
            <a:ext cx="9144000" cy="723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500" u="sng">
                <a:solidFill>
                  <a:schemeClr val="hlink"/>
                </a:solidFill>
                <a:hlinkClick r:id="rId4"/>
              </a:rPr>
              <a:t>https://onekindplanet.org/animal/sun-bear/</a:t>
            </a:r>
            <a:endParaRPr sz="3500">
              <a:solidFill>
                <a:schemeClr val="accen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1000"/>
                                        <p:tgtEl>
                                          <p:spTgt spid="12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1000"/>
                                        <p:tgtEl>
                                          <p:spTgt spid="1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9" name="Shape 59"/>
        <p:cNvGrpSpPr/>
        <p:nvPr/>
      </p:nvGrpSpPr>
      <p:grpSpPr>
        <a:xfrm>
          <a:off x="0" y="0"/>
          <a:ext cx="0" cy="0"/>
          <a:chOff x="0" y="0"/>
          <a:chExt cx="0" cy="0"/>
        </a:xfrm>
      </p:grpSpPr>
      <p:sp>
        <p:nvSpPr>
          <p:cNvPr id="60" name="Google Shape;60;p14"/>
          <p:cNvSpPr txBox="1"/>
          <p:nvPr>
            <p:ph type="title"/>
          </p:nvPr>
        </p:nvSpPr>
        <p:spPr>
          <a:xfrm>
            <a:off x="-41950" y="7115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1"/>
                </a:solidFill>
                <a:highlight>
                  <a:schemeClr val="lt1"/>
                </a:highlight>
              </a:rPr>
              <a:t>Sun Bears Originated from Southern asia to eastern india.</a:t>
            </a:r>
            <a:endParaRPr>
              <a:solidFill>
                <a:schemeClr val="accent1"/>
              </a:solidFill>
              <a:highlight>
                <a:schemeClr val="lt1"/>
              </a:highlight>
            </a:endParaRPr>
          </a:p>
        </p:txBody>
      </p:sp>
      <p:sp>
        <p:nvSpPr>
          <p:cNvPr id="61" name="Google Shape;61;p14"/>
          <p:cNvSpPr txBox="1"/>
          <p:nvPr>
            <p:ph idx="1" type="body"/>
          </p:nvPr>
        </p:nvSpPr>
        <p:spPr>
          <a:xfrm>
            <a:off x="311700" y="105145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chemeClr val="accent1"/>
                </a:solidFill>
                <a:highlight>
                  <a:schemeClr val="lt1"/>
                </a:highlight>
              </a:rPr>
              <a:t>They live in rainforests and tropical forests of asia. </a:t>
            </a:r>
            <a:endParaRPr>
              <a:solidFill>
                <a:schemeClr val="accen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60"/>
                                        </p:tgtEl>
                                        <p:attrNameLst>
                                          <p:attrName>style.visibility</p:attrName>
                                        </p:attrNameLst>
                                      </p:cBhvr>
                                      <p:to>
                                        <p:strVal val="visible"/>
                                      </p:to>
                                    </p:set>
                                    <p:animEffect filter="fade" transition="in">
                                      <p:cBhvr>
                                        <p:cTn dur="1000"/>
                                        <p:tgtEl>
                                          <p:spTgt spid="6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1"/>
                                        </p:tgtEl>
                                        <p:attrNameLst>
                                          <p:attrName>style.visibility</p:attrName>
                                        </p:attrNameLst>
                                      </p:cBhvr>
                                      <p:to>
                                        <p:strVal val="visible"/>
                                      </p:to>
                                    </p:set>
                                    <p:animEffect filter="fade" transition="in">
                                      <p:cBhvr>
                                        <p:cTn dur="2000"/>
                                        <p:tgtEl>
                                          <p:spTgt spid="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5" name="Shape 65"/>
        <p:cNvGrpSpPr/>
        <p:nvPr/>
      </p:nvGrpSpPr>
      <p:grpSpPr>
        <a:xfrm>
          <a:off x="0" y="0"/>
          <a:ext cx="0" cy="0"/>
          <a:chOff x="0" y="0"/>
          <a:chExt cx="0" cy="0"/>
        </a:xfrm>
      </p:grpSpPr>
      <p:sp>
        <p:nvSpPr>
          <p:cNvPr id="66" name="Google Shape;66;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1"/>
                </a:solidFill>
                <a:highlight>
                  <a:schemeClr val="lt1"/>
                </a:highlight>
              </a:rPr>
              <a:t>Southeast Asia is home to the Sun Bear and is very humid and has lots of rain.</a:t>
            </a:r>
            <a:endParaRPr>
              <a:solidFill>
                <a:schemeClr val="accent1"/>
              </a:solidFill>
              <a:highlight>
                <a:schemeClr val="lt1"/>
              </a:highlight>
            </a:endParaRPr>
          </a:p>
        </p:txBody>
      </p:sp>
      <p:sp>
        <p:nvSpPr>
          <p:cNvPr id="67" name="Google Shape;67;p15"/>
          <p:cNvSpPr txBox="1"/>
          <p:nvPr>
            <p:ph idx="1" type="body"/>
          </p:nvPr>
        </p:nvSpPr>
        <p:spPr>
          <a:xfrm>
            <a:off x="443075" y="143542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chemeClr val="accent1"/>
                </a:solidFill>
                <a:highlight>
                  <a:schemeClr val="lt1"/>
                </a:highlight>
              </a:rPr>
              <a:t>Although the Sun Bear has a nice habitat it is </a:t>
            </a:r>
            <a:r>
              <a:rPr lang="en">
                <a:solidFill>
                  <a:schemeClr val="accent1"/>
                </a:solidFill>
                <a:highlight>
                  <a:schemeClr val="lt1"/>
                </a:highlight>
              </a:rPr>
              <a:t>unfortunately</a:t>
            </a:r>
            <a:r>
              <a:rPr lang="en">
                <a:solidFill>
                  <a:schemeClr val="accent1"/>
                </a:solidFill>
                <a:highlight>
                  <a:schemeClr val="lt1"/>
                </a:highlight>
              </a:rPr>
              <a:t> going extinct as its habitat gets destroyed to collect palm oil.</a:t>
            </a:r>
            <a:endParaRPr>
              <a:solidFill>
                <a:schemeClr val="accent1"/>
              </a:solidFill>
              <a:highlight>
                <a:schemeClr val="lt1"/>
              </a:high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66"/>
                                        </p:tgtEl>
                                        <p:attrNameLst>
                                          <p:attrName>style.visibility</p:attrName>
                                        </p:attrNameLst>
                                      </p:cBhvr>
                                      <p:to>
                                        <p:strVal val="visible"/>
                                      </p:to>
                                    </p:set>
                                    <p:animEffect filter="fade" transition="in">
                                      <p:cBhvr>
                                        <p:cTn dur="1000"/>
                                        <p:tgtEl>
                                          <p:spTgt spid="6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7"/>
                                        </p:tgtEl>
                                        <p:attrNameLst>
                                          <p:attrName>style.visibility</p:attrName>
                                        </p:attrNameLst>
                                      </p:cBhvr>
                                      <p:to>
                                        <p:strVal val="visible"/>
                                      </p:to>
                                    </p:set>
                                    <p:animEffect filter="fade" transition="in">
                                      <p:cBhvr>
                                        <p:cTn dur="3300"/>
                                        <p:tgtEl>
                                          <p:spTgt spid="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1" name="Shape 71"/>
        <p:cNvGrpSpPr/>
        <p:nvPr/>
      </p:nvGrpSpPr>
      <p:grpSpPr>
        <a:xfrm>
          <a:off x="0" y="0"/>
          <a:ext cx="0" cy="0"/>
          <a:chOff x="0" y="0"/>
          <a:chExt cx="0" cy="0"/>
        </a:xfrm>
      </p:grpSpPr>
      <p:sp>
        <p:nvSpPr>
          <p:cNvPr id="72" name="Google Shape;72;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1"/>
                </a:solidFill>
                <a:highlight>
                  <a:schemeClr val="lt1"/>
                </a:highlight>
              </a:rPr>
              <a:t>The </a:t>
            </a:r>
            <a:r>
              <a:rPr lang="en">
                <a:solidFill>
                  <a:schemeClr val="accent1"/>
                </a:solidFill>
                <a:highlight>
                  <a:schemeClr val="lt1"/>
                </a:highlight>
              </a:rPr>
              <a:t>temperature</a:t>
            </a:r>
            <a:r>
              <a:rPr lang="en">
                <a:solidFill>
                  <a:schemeClr val="accent1"/>
                </a:solidFill>
                <a:highlight>
                  <a:schemeClr val="lt1"/>
                </a:highlight>
              </a:rPr>
              <a:t> the Sun Bear lives in is </a:t>
            </a:r>
            <a:r>
              <a:rPr lang="en">
                <a:solidFill>
                  <a:schemeClr val="accent1"/>
                </a:solidFill>
                <a:highlight>
                  <a:schemeClr val="lt1"/>
                </a:highlight>
              </a:rPr>
              <a:t>similar</a:t>
            </a:r>
            <a:r>
              <a:rPr lang="en">
                <a:solidFill>
                  <a:schemeClr val="accent1"/>
                </a:solidFill>
                <a:highlight>
                  <a:schemeClr val="lt1"/>
                </a:highlight>
              </a:rPr>
              <a:t> to california as it remains </a:t>
            </a:r>
            <a:r>
              <a:rPr lang="en">
                <a:solidFill>
                  <a:schemeClr val="accent1"/>
                </a:solidFill>
                <a:highlight>
                  <a:schemeClr val="lt1"/>
                </a:highlight>
              </a:rPr>
              <a:t>usually</a:t>
            </a:r>
            <a:r>
              <a:rPr lang="en">
                <a:solidFill>
                  <a:schemeClr val="accent1"/>
                </a:solidFill>
                <a:highlight>
                  <a:schemeClr val="lt1"/>
                </a:highlight>
              </a:rPr>
              <a:t> around 80℉ - 100℉</a:t>
            </a:r>
            <a:endParaRPr>
              <a:solidFill>
                <a:schemeClr val="accent1"/>
              </a:solidFill>
              <a:highlight>
                <a:schemeClr val="lt1"/>
              </a:high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72"/>
                                        </p:tgtEl>
                                        <p:attrNameLst>
                                          <p:attrName>style.visibility</p:attrName>
                                        </p:attrNameLst>
                                      </p:cBhvr>
                                      <p:to>
                                        <p:strVal val="visible"/>
                                      </p:to>
                                    </p:set>
                                    <p:animEffect filter="fade" transition="in">
                                      <p:cBhvr>
                                        <p:cTn dur="1000"/>
                                        <p:tgtEl>
                                          <p:spTgt spid="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6" name="Shape 76"/>
        <p:cNvGrpSpPr/>
        <p:nvPr/>
      </p:nvGrpSpPr>
      <p:grpSpPr>
        <a:xfrm>
          <a:off x="0" y="0"/>
          <a:ext cx="0" cy="0"/>
          <a:chOff x="0" y="0"/>
          <a:chExt cx="0" cy="0"/>
        </a:xfrm>
      </p:grpSpPr>
      <p:sp>
        <p:nvSpPr>
          <p:cNvPr id="77" name="Google Shape;77;p17"/>
          <p:cNvSpPr txBox="1"/>
          <p:nvPr>
            <p:ph type="title"/>
          </p:nvPr>
        </p:nvSpPr>
        <p:spPr>
          <a:xfrm>
            <a:off x="0" y="9237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1"/>
                </a:solidFill>
                <a:highlight>
                  <a:schemeClr val="lt1"/>
                </a:highlight>
              </a:rPr>
              <a:t>The Sun Bear is A Omnivore.</a:t>
            </a:r>
            <a:endParaRPr>
              <a:solidFill>
                <a:schemeClr val="accent1"/>
              </a:solidFill>
              <a:highlight>
                <a:schemeClr val="lt1"/>
              </a:highlight>
            </a:endParaRPr>
          </a:p>
        </p:txBody>
      </p:sp>
      <p:sp>
        <p:nvSpPr>
          <p:cNvPr id="78" name="Google Shape;78;p17"/>
          <p:cNvSpPr txBox="1"/>
          <p:nvPr>
            <p:ph idx="1" type="body"/>
          </p:nvPr>
        </p:nvSpPr>
        <p:spPr>
          <a:xfrm>
            <a:off x="0" y="4366450"/>
            <a:ext cx="8520600" cy="695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chemeClr val="accent1"/>
                </a:solidFill>
                <a:highlight>
                  <a:schemeClr val="lt1"/>
                </a:highlight>
              </a:rPr>
              <a:t>They love to eat sweet fruits, small rodents, termites, </a:t>
            </a:r>
            <a:r>
              <a:rPr lang="en">
                <a:solidFill>
                  <a:schemeClr val="accent1"/>
                </a:solidFill>
                <a:highlight>
                  <a:schemeClr val="lt1"/>
                </a:highlight>
              </a:rPr>
              <a:t>birds</a:t>
            </a:r>
            <a:r>
              <a:rPr lang="en">
                <a:solidFill>
                  <a:schemeClr val="accent1"/>
                </a:solidFill>
                <a:highlight>
                  <a:schemeClr val="lt1"/>
                </a:highlight>
              </a:rPr>
              <a:t>, and of course, Honey! (their favorite)</a:t>
            </a:r>
            <a:endParaRPr>
              <a:solidFill>
                <a:schemeClr val="accent1"/>
              </a:solidFill>
              <a:highlight>
                <a:schemeClr val="lt1"/>
              </a:high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77"/>
                                        </p:tgtEl>
                                        <p:attrNameLst>
                                          <p:attrName>style.visibility</p:attrName>
                                        </p:attrNameLst>
                                      </p:cBhvr>
                                      <p:to>
                                        <p:strVal val="visible"/>
                                      </p:to>
                                    </p:set>
                                    <p:animEffect filter="fade" transition="in">
                                      <p:cBhvr>
                                        <p:cTn dur="1000"/>
                                        <p:tgtEl>
                                          <p:spTgt spid="77"/>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78"/>
                                        </p:tgtEl>
                                        <p:attrNameLst>
                                          <p:attrName>style.visibility</p:attrName>
                                        </p:attrNameLst>
                                      </p:cBhvr>
                                      <p:to>
                                        <p:strVal val="visible"/>
                                      </p:to>
                                    </p:set>
                                    <p:animEffect filter="fade" transition="in">
                                      <p:cBhvr>
                                        <p:cTn dur="1000"/>
                                        <p:tgtEl>
                                          <p:spTgt spid="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2" name="Shape 82"/>
        <p:cNvGrpSpPr/>
        <p:nvPr/>
      </p:nvGrpSpPr>
      <p:grpSpPr>
        <a:xfrm>
          <a:off x="0" y="0"/>
          <a:ext cx="0" cy="0"/>
          <a:chOff x="0" y="0"/>
          <a:chExt cx="0" cy="0"/>
        </a:xfrm>
      </p:grpSpPr>
      <p:sp>
        <p:nvSpPr>
          <p:cNvPr id="83" name="Google Shape;83;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1"/>
                </a:solidFill>
                <a:highlight>
                  <a:schemeClr val="lt1"/>
                </a:highlight>
              </a:rPr>
              <a:t>Although</a:t>
            </a:r>
            <a:r>
              <a:rPr lang="en">
                <a:solidFill>
                  <a:schemeClr val="accent1"/>
                </a:solidFill>
                <a:highlight>
                  <a:schemeClr val="lt1"/>
                </a:highlight>
              </a:rPr>
              <a:t> the Sun bear is a bear it still has predators.</a:t>
            </a:r>
            <a:endParaRPr>
              <a:solidFill>
                <a:schemeClr val="accent1"/>
              </a:solidFill>
              <a:highlight>
                <a:schemeClr val="lt1"/>
              </a:highlight>
            </a:endParaRPr>
          </a:p>
        </p:txBody>
      </p:sp>
      <p:sp>
        <p:nvSpPr>
          <p:cNvPr id="84" name="Google Shape;84;p18"/>
          <p:cNvSpPr txBox="1"/>
          <p:nvPr>
            <p:ph idx="1" type="body"/>
          </p:nvPr>
        </p:nvSpPr>
        <p:spPr>
          <a:xfrm>
            <a:off x="80675" y="454500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chemeClr val="accent1"/>
                </a:solidFill>
                <a:highlight>
                  <a:schemeClr val="lt1"/>
                </a:highlight>
              </a:rPr>
              <a:t>The sun bears predators consist of </a:t>
            </a:r>
            <a:r>
              <a:rPr lang="en">
                <a:solidFill>
                  <a:schemeClr val="accent1"/>
                </a:solidFill>
                <a:highlight>
                  <a:schemeClr val="lt1"/>
                </a:highlight>
                <a:latin typeface="Roboto"/>
                <a:ea typeface="Roboto"/>
                <a:cs typeface="Roboto"/>
                <a:sym typeface="Roboto"/>
              </a:rPr>
              <a:t>Tiger, Snakes, and Birds of Prey.</a:t>
            </a:r>
            <a:endParaRPr sz="2400">
              <a:solidFill>
                <a:schemeClr val="accent1"/>
              </a:solidFill>
              <a:highlight>
                <a:schemeClr val="lt1"/>
              </a:high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83"/>
                                        </p:tgtEl>
                                        <p:attrNameLst>
                                          <p:attrName>style.visibility</p:attrName>
                                        </p:attrNameLst>
                                      </p:cBhvr>
                                      <p:to>
                                        <p:strVal val="visible"/>
                                      </p:to>
                                    </p:set>
                                    <p:animEffect filter="fade" transition="in">
                                      <p:cBhvr>
                                        <p:cTn dur="1000"/>
                                        <p:tgtEl>
                                          <p:spTgt spid="8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84"/>
                                        </p:tgtEl>
                                        <p:attrNameLst>
                                          <p:attrName>style.visibility</p:attrName>
                                        </p:attrNameLst>
                                      </p:cBhvr>
                                      <p:to>
                                        <p:strVal val="visible"/>
                                      </p:to>
                                    </p:set>
                                    <p:animEffect filter="fade" transition="in">
                                      <p:cBhvr>
                                        <p:cTn dur="1000"/>
                                        <p:tgtEl>
                                          <p:spTgt spid="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8" name="Shape 88"/>
        <p:cNvGrpSpPr/>
        <p:nvPr/>
      </p:nvGrpSpPr>
      <p:grpSpPr>
        <a:xfrm>
          <a:off x="0" y="0"/>
          <a:ext cx="0" cy="0"/>
          <a:chOff x="0" y="0"/>
          <a:chExt cx="0" cy="0"/>
        </a:xfrm>
      </p:grpSpPr>
      <p:sp>
        <p:nvSpPr>
          <p:cNvPr id="89" name="Google Shape;89;p19"/>
          <p:cNvSpPr txBox="1"/>
          <p:nvPr>
            <p:ph type="title"/>
          </p:nvPr>
        </p:nvSpPr>
        <p:spPr>
          <a:xfrm>
            <a:off x="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1"/>
                </a:solidFill>
              </a:rPr>
              <a:t>The food chain of a sun bear </a:t>
            </a:r>
            <a:r>
              <a:rPr lang="en">
                <a:solidFill>
                  <a:schemeClr val="accent1"/>
                </a:solidFill>
              </a:rPr>
              <a:t>usually</a:t>
            </a:r>
            <a:r>
              <a:rPr lang="en">
                <a:solidFill>
                  <a:schemeClr val="accent1"/>
                </a:solidFill>
              </a:rPr>
              <a:t> consists of it being second on the list then getting overtaken by a bigger bear or bird of prey.</a:t>
            </a:r>
            <a:endParaRPr>
              <a:solidFill>
                <a:schemeClr val="accen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1000"/>
                                        <p:tgtEl>
                                          <p:spTgt spid="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3" name="Shape 93"/>
        <p:cNvGrpSpPr/>
        <p:nvPr/>
      </p:nvGrpSpPr>
      <p:grpSpPr>
        <a:xfrm>
          <a:off x="0" y="0"/>
          <a:ext cx="0" cy="0"/>
          <a:chOff x="0" y="0"/>
          <a:chExt cx="0" cy="0"/>
        </a:xfrm>
      </p:grpSpPr>
      <p:sp>
        <p:nvSpPr>
          <p:cNvPr id="94" name="Google Shape;94;p20"/>
          <p:cNvSpPr txBox="1"/>
          <p:nvPr>
            <p:ph type="title"/>
          </p:nvPr>
        </p:nvSpPr>
        <p:spPr>
          <a:xfrm>
            <a:off x="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accent1"/>
                </a:solidFill>
                <a:highlight>
                  <a:schemeClr val="lt1"/>
                </a:highlight>
              </a:rPr>
              <a:t>They have a stocky, muscular build, small ears, and a short muzzle, which has earned them the nickname “dog bear.” Their sleek, black coat is short to avoid overheating in the tropical weather but thick and coarse to provide protection from twigs, branches, and rain. They grow up to 150 lbs and are </a:t>
            </a:r>
            <a:r>
              <a:rPr lang="en" sz="1800">
                <a:solidFill>
                  <a:schemeClr val="accent1"/>
                </a:solidFill>
                <a:highlight>
                  <a:schemeClr val="lt1"/>
                </a:highlight>
              </a:rPr>
              <a:t>usually</a:t>
            </a:r>
            <a:r>
              <a:rPr lang="en" sz="1800">
                <a:solidFill>
                  <a:schemeClr val="accent1"/>
                </a:solidFill>
                <a:highlight>
                  <a:schemeClr val="lt1"/>
                </a:highlight>
              </a:rPr>
              <a:t> around 5 feet long and 2 - 2.4 feet tall.</a:t>
            </a:r>
            <a:endParaRPr sz="1800">
              <a:solidFill>
                <a:schemeClr val="accent1"/>
              </a:solidFill>
              <a:highlight>
                <a:schemeClr val="lt1"/>
              </a:highlight>
            </a:endParaRPr>
          </a:p>
        </p:txBody>
      </p:sp>
      <p:sp>
        <p:nvSpPr>
          <p:cNvPr id="95" name="Google Shape;95;p20"/>
          <p:cNvSpPr txBox="1"/>
          <p:nvPr/>
        </p:nvSpPr>
        <p:spPr>
          <a:xfrm>
            <a:off x="0" y="4244750"/>
            <a:ext cx="65418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1"/>
                </a:solidFill>
                <a:highlight>
                  <a:schemeClr val="lt1"/>
                </a:highlight>
              </a:rPr>
              <a:t>A </a:t>
            </a:r>
            <a:r>
              <a:rPr lang="en">
                <a:solidFill>
                  <a:schemeClr val="accent1"/>
                </a:solidFill>
                <a:highlight>
                  <a:schemeClr val="lt1"/>
                </a:highlight>
              </a:rPr>
              <a:t>unique</a:t>
            </a:r>
            <a:r>
              <a:rPr lang="en">
                <a:solidFill>
                  <a:schemeClr val="accent1"/>
                </a:solidFill>
                <a:highlight>
                  <a:schemeClr val="lt1"/>
                </a:highlight>
              </a:rPr>
              <a:t> characteristic about sun bears is their ability to climb trees with ease. They also have </a:t>
            </a:r>
            <a:r>
              <a:rPr lang="en">
                <a:solidFill>
                  <a:schemeClr val="accent1"/>
                </a:solidFill>
                <a:highlight>
                  <a:schemeClr val="lt1"/>
                </a:highlight>
              </a:rPr>
              <a:t>unique</a:t>
            </a:r>
            <a:r>
              <a:rPr lang="en">
                <a:solidFill>
                  <a:schemeClr val="accent1"/>
                </a:solidFill>
                <a:highlight>
                  <a:schemeClr val="lt1"/>
                </a:highlight>
              </a:rPr>
              <a:t> U on their chest.</a:t>
            </a:r>
            <a:endParaRPr>
              <a:solidFill>
                <a:schemeClr val="accent1"/>
              </a:solidFill>
              <a:highlight>
                <a:schemeClr val="lt1"/>
              </a:highlight>
            </a:endParaRPr>
          </a:p>
        </p:txBody>
      </p:sp>
      <p:cxnSp>
        <p:nvCxnSpPr>
          <p:cNvPr id="96" name="Google Shape;96;p20"/>
          <p:cNvCxnSpPr/>
          <p:nvPr/>
        </p:nvCxnSpPr>
        <p:spPr>
          <a:xfrm flipH="1" rot="10800000">
            <a:off x="2140075" y="4110025"/>
            <a:ext cx="352800" cy="4863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1000"/>
                                        <p:tgtEl>
                                          <p:spTgt spid="9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0" name="Shape 100"/>
        <p:cNvGrpSpPr/>
        <p:nvPr/>
      </p:nvGrpSpPr>
      <p:grpSpPr>
        <a:xfrm>
          <a:off x="0" y="0"/>
          <a:ext cx="0" cy="0"/>
          <a:chOff x="0" y="0"/>
          <a:chExt cx="0" cy="0"/>
        </a:xfrm>
      </p:grpSpPr>
      <p:sp>
        <p:nvSpPr>
          <p:cNvPr id="101" name="Google Shape;101;p21"/>
          <p:cNvSpPr txBox="1"/>
          <p:nvPr>
            <p:ph type="title"/>
          </p:nvPr>
        </p:nvSpPr>
        <p:spPr>
          <a:xfrm>
            <a:off x="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1"/>
                </a:solidFill>
                <a:highlight>
                  <a:schemeClr val="lt1"/>
                </a:highlight>
              </a:rPr>
              <a:t>Male and Female Sun Bears.</a:t>
            </a:r>
            <a:endParaRPr>
              <a:solidFill>
                <a:schemeClr val="accent1"/>
              </a:solidFill>
              <a:highlight>
                <a:schemeClr val="lt1"/>
              </a:highlight>
            </a:endParaRPr>
          </a:p>
        </p:txBody>
      </p:sp>
      <p:sp>
        <p:nvSpPr>
          <p:cNvPr id="102" name="Google Shape;102;p21"/>
          <p:cNvSpPr txBox="1"/>
          <p:nvPr>
            <p:ph idx="1" type="body"/>
          </p:nvPr>
        </p:nvSpPr>
        <p:spPr>
          <a:xfrm>
            <a:off x="133400" y="4005400"/>
            <a:ext cx="8520600" cy="904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chemeClr val="accent1"/>
                </a:solidFill>
                <a:highlight>
                  <a:schemeClr val="lt1"/>
                </a:highlight>
              </a:rPr>
              <a:t>Males weigh between 30 and 70 kg (66-154 lbs) while the females are smaller weighing between 20 and 40 kg (44-88 lbs).</a:t>
            </a:r>
            <a:endParaRPr sz="2400">
              <a:solidFill>
                <a:schemeClr val="accent1"/>
              </a:solidFill>
              <a:highlight>
                <a:schemeClr val="lt1"/>
              </a:highlight>
            </a:endParaRPr>
          </a:p>
        </p:txBody>
      </p:sp>
      <p:cxnSp>
        <p:nvCxnSpPr>
          <p:cNvPr id="103" name="Google Shape;103;p21"/>
          <p:cNvCxnSpPr/>
          <p:nvPr/>
        </p:nvCxnSpPr>
        <p:spPr>
          <a:xfrm>
            <a:off x="-21100" y="2571900"/>
            <a:ext cx="9216000" cy="0"/>
          </a:xfrm>
          <a:prstGeom prst="straightConnector1">
            <a:avLst/>
          </a:prstGeom>
          <a:noFill/>
          <a:ln cap="flat" cmpd="sng" w="76200">
            <a:solidFill>
              <a:schemeClr val="accent1"/>
            </a:solidFill>
            <a:prstDash val="solid"/>
            <a:round/>
            <a:headEnd len="med" w="med" type="none"/>
            <a:tailEnd len="med" w="med" type="none"/>
          </a:ln>
        </p:spPr>
      </p:cxnSp>
      <p:sp>
        <p:nvSpPr>
          <p:cNvPr id="104" name="Google Shape;104;p21"/>
          <p:cNvSpPr txBox="1"/>
          <p:nvPr/>
        </p:nvSpPr>
        <p:spPr>
          <a:xfrm>
            <a:off x="4572000" y="-21450"/>
            <a:ext cx="4668600" cy="615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accent1"/>
              </a:buClr>
              <a:buSzPts val="1400"/>
              <a:buChar char="●"/>
            </a:pPr>
            <a:r>
              <a:rPr lang="en">
                <a:solidFill>
                  <a:schemeClr val="accent1"/>
                </a:solidFill>
                <a:highlight>
                  <a:schemeClr val="lt1"/>
                </a:highlight>
              </a:rPr>
              <a:t>Even though male and female sun bears weigh </a:t>
            </a:r>
            <a:r>
              <a:rPr lang="en">
                <a:solidFill>
                  <a:schemeClr val="accent1"/>
                </a:solidFill>
                <a:highlight>
                  <a:schemeClr val="lt1"/>
                </a:highlight>
              </a:rPr>
              <a:t>different, there is no difference in height nor length</a:t>
            </a:r>
            <a:endParaRPr>
              <a:solidFill>
                <a:schemeClr val="accent1"/>
              </a:solidFill>
              <a:highlight>
                <a:schemeClr val="lt1"/>
              </a:highlight>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1000"/>
                                        <p:tgtEl>
                                          <p:spTgt spid="10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1000"/>
                                        <p:tgtEl>
                                          <p:spTgt spid="1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