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slide" Target="slides/slide14.xml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1 Background Color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1 Title (or write the question)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1 Pictures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1 Include Transitions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1 Answering question using complete sentences (multiple sentences if needed to fully explain your answer)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1 Accuracy of information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6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  <a:highlight>
                <a:schemeClr val="dk2"/>
              </a:highlight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10f39aa30ba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10f39aa30ba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1 Background Color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1 Title (or write the question)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1 Pictures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1 Include Transitions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0 Answering question using complete sentences (multiple sentences if needed to fully explain your answer)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1 Accuracy of information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5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highlight>
                  <a:schemeClr val="dk2"/>
                </a:highlight>
              </a:rPr>
              <a:t>The text is hard to read against the background. </a:t>
            </a:r>
            <a:endParaRPr>
              <a:solidFill>
                <a:schemeClr val="dk1"/>
              </a:solidFill>
              <a:highlight>
                <a:schemeClr val="dk2"/>
              </a:highlight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10f39aa30ba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10f39aa30ba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1 Background Color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1 Title (or write the question)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1 Pictures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1 Include Transitions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0 Answering question using complete sentences (multiple sentences if needed to fully explain your answer)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1 Accuracy of information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5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highlight>
                  <a:schemeClr val="dk2"/>
                </a:highlight>
              </a:rPr>
              <a:t>The text is hard to read against the background. </a:t>
            </a:r>
            <a:endParaRPr>
              <a:solidFill>
                <a:schemeClr val="dk1"/>
              </a:solidFill>
              <a:highlight>
                <a:schemeClr val="dk2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highlight>
                <a:schemeClr val="dk2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highlight>
                  <a:schemeClr val="dk2"/>
                </a:highlight>
              </a:rPr>
              <a:t>Title.   .the same , and are they the same size?</a:t>
            </a:r>
            <a:endParaRPr>
              <a:solidFill>
                <a:schemeClr val="dk1"/>
              </a:solidFill>
              <a:highlight>
                <a:schemeClr val="dk2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highlight>
                <a:schemeClr val="dk2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highlight>
                  <a:schemeClr val="dk2"/>
                </a:highlight>
              </a:rPr>
              <a:t>Indeed they’re not.  The females average weight is about…   </a:t>
            </a:r>
            <a:endParaRPr>
              <a:solidFill>
                <a:schemeClr val="dk1"/>
              </a:solidFill>
              <a:highlight>
                <a:schemeClr val="dk2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highlight>
                <a:schemeClr val="dk2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highlight>
                  <a:schemeClr val="dk2"/>
                </a:highlight>
              </a:rPr>
              <a:t>Is this smaller or larger than the males?</a:t>
            </a:r>
            <a:endParaRPr>
              <a:solidFill>
                <a:schemeClr val="dk1"/>
              </a:solidFill>
              <a:highlight>
                <a:schemeClr val="dk2"/>
              </a:highlight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10f39aa30ba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10f39aa30ba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1 Background Color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1 Title (or write the question)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1 Pictures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1 Include Transitions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1 Answering question using complete sentences (multiple sentences if needed to fully explain your answer)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1 Accuracy of information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6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10f39aa30ba_0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10f39aa30ba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1 Background Color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1 Title (or write the question)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1 Pictures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1 Include Transitions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0 Answering question using complete sentences (multiple sentences if needed to fully explain your answer)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1 Accuracy of information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5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highlight>
                  <a:schemeClr val="dk2"/>
                </a:highlight>
              </a:rPr>
              <a:t>The text is hard to read against the background. </a:t>
            </a:r>
            <a:endParaRPr>
              <a:solidFill>
                <a:schemeClr val="dk1"/>
              </a:solidFill>
              <a:highlight>
                <a:schemeClr val="dk2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highlight>
                  <a:schemeClr val="dk2"/>
                </a:highlight>
              </a:rPr>
              <a:t>The title needs to be larger font than the paragraph.    </a:t>
            </a:r>
            <a:endParaRPr>
              <a:solidFill>
                <a:schemeClr val="dk1"/>
              </a:solidFill>
              <a:highlight>
                <a:schemeClr val="dk2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highlight>
                <a:schemeClr val="dk2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highlight>
                  <a:schemeClr val="dk2"/>
                </a:highlight>
              </a:rPr>
              <a:t>Every sentence starts with a capital letter, and ends with punctuation. </a:t>
            </a:r>
            <a:endParaRPr>
              <a:solidFill>
                <a:schemeClr val="dk1"/>
              </a:solidFill>
              <a:highlight>
                <a:schemeClr val="dk2"/>
              </a:highlight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10f39aa30ba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10f39aa30ba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1 Background Color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1 Title (or write the question)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1 Pictures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1 Include Transitions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0 Answering question using complete sentences (multiple sentences if needed to fully explain your answer)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1 Accuracy of information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5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highlight>
                  <a:schemeClr val="dk2"/>
                </a:highlight>
              </a:rPr>
              <a:t>Please plase the title on the top. 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9b37954909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9b37954909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1 Background Color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1 Title (or write the question)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1 Pictures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1 Include Transitions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1 Answering question using complete sentences (multiple sentences if needed to fully explain your answer)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1 Accuracy of information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6</a:t>
            </a:r>
            <a:endParaRPr b="1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10e52c02e31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10e52c02e31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0</a:t>
            </a:r>
            <a:r>
              <a:rPr lang="en">
                <a:solidFill>
                  <a:schemeClr val="dk1"/>
                </a:solidFill>
              </a:rPr>
              <a:t> Background Color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1 Title (or write the question)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1 Pictures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1 Include Transitions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1 Answering question using complete sentences (multiple sentences if needed to fully explain your answer)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1 Accuracy of information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5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highlight>
                  <a:schemeClr val="dk2"/>
                </a:highlight>
              </a:rPr>
              <a:t>The text is a little hard to read against this background. </a:t>
            </a:r>
            <a:endParaRPr>
              <a:solidFill>
                <a:schemeClr val="dk1"/>
              </a:solidFill>
              <a:highlight>
                <a:schemeClr val="dk2"/>
              </a:highlight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10efce40e48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10efce40e48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1 Background Color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1 Title (or write the question)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1 Pictures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1 Include Transitions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0 Answering question using complete sentences (multiple sentences if needed to fully explain your answer)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1 Accuracy of information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5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Text is hard to read against the background. ..73 deg Fahrenheit. 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10efce40e48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10efce40e48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1 Background Color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1 Title (or write the question)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1 Pictures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1 Include Transitions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0 Answering question using complete sentences (multiple sentences if needed to fully explain your answer)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1 Accuracy of information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5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highlight>
                  <a:schemeClr val="dk2"/>
                </a:highlight>
              </a:rPr>
              <a:t>The text is hard to read against the background. </a:t>
            </a:r>
            <a:endParaRPr>
              <a:solidFill>
                <a:schemeClr val="dk1"/>
              </a:solidFill>
              <a:highlight>
                <a:schemeClr val="dk2"/>
              </a:highlight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10f2cdf69bb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10f2cdf69bb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1 Background Color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1 Title (or write the question)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1 Pictures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1 Include Transitions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0 Answering question using complete sentences (multiple sentences if needed to fully explain your answer)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1 Accuracy of information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5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highlight>
                  <a:schemeClr val="dk2"/>
                </a:highlight>
              </a:rPr>
              <a:t>What specific….fleshy leave shoots, vines, grass, stems of plants, ants, and termites. </a:t>
            </a:r>
            <a:endParaRPr>
              <a:solidFill>
                <a:schemeClr val="dk1"/>
              </a:solidFill>
              <a:highlight>
                <a:schemeClr val="dk2"/>
              </a:highlight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10f2cdf69bb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10f2cdf69bb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1 Background Color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1 Title (or write the question)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1 Pictures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1 Include Transitions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0 Answering question using complete sentences (multiple sentences if needed to fully explain your answer)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1 Accuracy of information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5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highlight>
                  <a:schemeClr val="dk2"/>
                </a:highlight>
              </a:rPr>
              <a:t>The text is hard to read against the background. …and leopards normally attack baby…..</a:t>
            </a:r>
            <a:endParaRPr>
              <a:solidFill>
                <a:schemeClr val="dk1"/>
              </a:solidFill>
              <a:highlight>
                <a:schemeClr val="dk2"/>
              </a:highlight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10f2cdf69bb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10f2cdf69bb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1 Background Color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1 Title (or write the question)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1 Pictures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1 Include Transitions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1 Answering question using complete sentences (multiple sentences if needed to fully explain your answer)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1 Accuracy of information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6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10f2cdf69bb_0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10f2cdf69bb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1 Background Color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1 Title (or write the question)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1 Pictures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1 Include Transitions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0 Answering question using complete sentences (multiple sentences if needed to fully explain your answer)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1 Accuracy of information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5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highlight>
                  <a:schemeClr val="dk2"/>
                </a:highlight>
              </a:rPr>
              <a:t>Put a question mark at the end of the title.   ….defend themselves. </a:t>
            </a:r>
            <a:endParaRPr>
              <a:solidFill>
                <a:schemeClr val="dk1"/>
              </a:solidFill>
              <a:highlight>
                <a:schemeClr val="dk2"/>
              </a:highlight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jpg"/><Relationship Id="rId4" Type="http://schemas.openxmlformats.org/officeDocument/2006/relationships/image" Target="../media/image1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9.jpg"/><Relationship Id="rId4" Type="http://schemas.openxmlformats.org/officeDocument/2006/relationships/image" Target="../media/image2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2.jpg"/><Relationship Id="rId4" Type="http://schemas.openxmlformats.org/officeDocument/2006/relationships/image" Target="../media/image2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3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.xml"/><Relationship Id="rId3" Type="http://schemas.openxmlformats.org/officeDocument/2006/relationships/hyperlink" Target="https://www.wwf.org.uk/learn/fascinating-facts/gorillas#:~:text=In%20the%20wild%2C%20gorillas%20can%20live%20to%20over%2040%20years%20old&amp;text=Males%20between%208%2D12%20years,them%20the%20name%20'silverback'." TargetMode="External"/><Relationship Id="rId4" Type="http://schemas.openxmlformats.org/officeDocument/2006/relationships/hyperlink" Target="https://www.africangorilla.com/information/mountain-gorilla-size-height-weight/" TargetMode="External"/><Relationship Id="rId5" Type="http://schemas.openxmlformats.org/officeDocument/2006/relationships/hyperlink" Target="https://study.com/academy/lesson/mountain-gorillas-life-cycle-mating-lifespan.html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7.jpg"/><Relationship Id="rId4" Type="http://schemas.openxmlformats.org/officeDocument/2006/relationships/image" Target="../media/image1.png"/><Relationship Id="rId5" Type="http://schemas.openxmlformats.org/officeDocument/2006/relationships/image" Target="../media/image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1.jpg"/><Relationship Id="rId4" Type="http://schemas.openxmlformats.org/officeDocument/2006/relationships/image" Target="../media/image1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6.jpg"/><Relationship Id="rId4" Type="http://schemas.openxmlformats.org/officeDocument/2006/relationships/image" Target="../media/image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.jpg"/><Relationship Id="rId4" Type="http://schemas.openxmlformats.org/officeDocument/2006/relationships/image" Target="../media/image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5.jpg"/><Relationship Id="rId4" Type="http://schemas.openxmlformats.org/officeDocument/2006/relationships/image" Target="../media/image11.png"/><Relationship Id="rId5" Type="http://schemas.openxmlformats.org/officeDocument/2006/relationships/image" Target="../media/image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5.jpg"/><Relationship Id="rId4" Type="http://schemas.openxmlformats.org/officeDocument/2006/relationships/image" Target="../media/image16.png"/><Relationship Id="rId5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/>
        </p:nvSpPr>
        <p:spPr>
          <a:xfrm>
            <a:off x="5698400" y="379075"/>
            <a:ext cx="3324600" cy="15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Mountain Gorilla</a:t>
            </a:r>
            <a:endParaRPr sz="3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	By Ian Moreno</a:t>
            </a:r>
            <a:endParaRPr sz="3000"/>
          </a:p>
        </p:txBody>
      </p:sp>
    </p:spTree>
  </p:cSld>
  <p:clrMapOvr>
    <a:masterClrMapping/>
  </p:clrMapOvr>
  <mc:AlternateContent>
    <mc:Choice Requires="p14">
      <p:transition spd="slow" p14:dur="1000">
        <p14:flip dir="l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2"/>
          <p:cNvSpPr txBox="1"/>
          <p:nvPr/>
        </p:nvSpPr>
        <p:spPr>
          <a:xfrm>
            <a:off x="1302675" y="131375"/>
            <a:ext cx="58206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</a:rPr>
              <a:t>What does your creature look like, how much does it weigh, and how tall is it?</a:t>
            </a:r>
            <a:r>
              <a:rPr lang="en">
                <a:solidFill>
                  <a:schemeClr val="dk1"/>
                </a:solidFill>
              </a:rPr>
              <a:t> </a:t>
            </a:r>
            <a:endParaRPr/>
          </a:p>
        </p:txBody>
      </p:sp>
      <p:sp>
        <p:nvSpPr>
          <p:cNvPr id="119" name="Google Shape;119;p22"/>
          <p:cNvSpPr txBox="1"/>
          <p:nvPr/>
        </p:nvSpPr>
        <p:spPr>
          <a:xfrm>
            <a:off x="755300" y="1019475"/>
            <a:ext cx="72048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A mountain gorilla </a:t>
            </a:r>
            <a:r>
              <a:rPr lang="en" sz="1800"/>
              <a:t>average</a:t>
            </a:r>
            <a:r>
              <a:rPr lang="en" sz="1800"/>
              <a:t> </a:t>
            </a:r>
            <a:r>
              <a:rPr lang="en" sz="1800"/>
              <a:t>high is from 4 to 6 feet and normally weight from 310 to 450 pounds</a:t>
            </a:r>
            <a:endParaRPr sz="1800"/>
          </a:p>
        </p:txBody>
      </p:sp>
      <p:pic>
        <p:nvPicPr>
          <p:cNvPr id="120" name="Google Shape;120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98050" y="2034675"/>
            <a:ext cx="3913824" cy="2348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000">
        <p14:prism dir="l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3"/>
          <p:cNvSpPr txBox="1"/>
          <p:nvPr/>
        </p:nvSpPr>
        <p:spPr>
          <a:xfrm>
            <a:off x="669000" y="252675"/>
            <a:ext cx="70092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</a:rPr>
              <a:t>Do males and females of your creature weigh the same and are the same size?</a:t>
            </a:r>
            <a:endParaRPr sz="2000"/>
          </a:p>
        </p:txBody>
      </p:sp>
      <p:sp>
        <p:nvSpPr>
          <p:cNvPr id="126" name="Google Shape;126;p23"/>
          <p:cNvSpPr txBox="1"/>
          <p:nvPr/>
        </p:nvSpPr>
        <p:spPr>
          <a:xfrm>
            <a:off x="967925" y="1520525"/>
            <a:ext cx="72153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</a:rPr>
              <a:t>No, </a:t>
            </a:r>
            <a:r>
              <a:rPr lang="en" sz="1800">
                <a:solidFill>
                  <a:schemeClr val="lt1"/>
                </a:solidFill>
              </a:rPr>
              <a:t>indeed</a:t>
            </a:r>
            <a:r>
              <a:rPr lang="en" sz="1800">
                <a:solidFill>
                  <a:schemeClr val="lt1"/>
                </a:solidFill>
              </a:rPr>
              <a:t> </a:t>
            </a:r>
            <a:r>
              <a:rPr lang="en" sz="1800">
                <a:solidFill>
                  <a:schemeClr val="lt1"/>
                </a:solidFill>
              </a:rPr>
              <a:t>their</a:t>
            </a:r>
            <a:r>
              <a:rPr lang="en" sz="1800">
                <a:solidFill>
                  <a:schemeClr val="lt1"/>
                </a:solidFill>
              </a:rPr>
              <a:t> not a female </a:t>
            </a:r>
            <a:r>
              <a:rPr lang="en" sz="1800">
                <a:solidFill>
                  <a:schemeClr val="lt1"/>
                </a:solidFill>
              </a:rPr>
              <a:t>averagely</a:t>
            </a:r>
            <a:r>
              <a:rPr lang="en" sz="1800">
                <a:solidFill>
                  <a:schemeClr val="lt1"/>
                </a:solidFill>
              </a:rPr>
              <a:t> </a:t>
            </a:r>
            <a:r>
              <a:rPr lang="en" sz="1800">
                <a:solidFill>
                  <a:schemeClr val="lt1"/>
                </a:solidFill>
              </a:rPr>
              <a:t>weight about 158 pound and are about 5 feet tall.</a:t>
            </a:r>
            <a:r>
              <a:rPr lang="en">
                <a:solidFill>
                  <a:schemeClr val="lt1"/>
                </a:solidFill>
              </a:rPr>
              <a:t> 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127" name="Google Shape;127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93600" y="3025450"/>
            <a:ext cx="2005351" cy="1336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000">
        <p:fade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4"/>
          <p:cNvSpPr txBox="1"/>
          <p:nvPr/>
        </p:nvSpPr>
        <p:spPr>
          <a:xfrm>
            <a:off x="1576075" y="675300"/>
            <a:ext cx="5628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" name="Google Shape;133;p24"/>
          <p:cNvSpPr txBox="1"/>
          <p:nvPr/>
        </p:nvSpPr>
        <p:spPr>
          <a:xfrm>
            <a:off x="1905900" y="309225"/>
            <a:ext cx="45972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1"/>
                </a:solidFill>
              </a:rPr>
              <a:t>What is the </a:t>
            </a:r>
            <a:r>
              <a:rPr lang="en" sz="2000">
                <a:solidFill>
                  <a:schemeClr val="lt1"/>
                </a:solidFill>
              </a:rPr>
              <a:t>lifespan</a:t>
            </a:r>
            <a:r>
              <a:rPr lang="en" sz="2000">
                <a:solidFill>
                  <a:schemeClr val="lt1"/>
                </a:solidFill>
              </a:rPr>
              <a:t> of your creature?</a:t>
            </a:r>
            <a:r>
              <a:rPr lang="en" sz="2000">
                <a:solidFill>
                  <a:schemeClr val="dk1"/>
                </a:solidFill>
                <a:highlight>
                  <a:srgbClr val="FFFFFF"/>
                </a:highlight>
              </a:rPr>
              <a:t> </a:t>
            </a:r>
            <a:endParaRPr sz="2000"/>
          </a:p>
        </p:txBody>
      </p:sp>
      <p:sp>
        <p:nvSpPr>
          <p:cNvPr id="134" name="Google Shape;134;p24"/>
          <p:cNvSpPr txBox="1"/>
          <p:nvPr/>
        </p:nvSpPr>
        <p:spPr>
          <a:xfrm>
            <a:off x="1045200" y="1314375"/>
            <a:ext cx="6318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</a:rPr>
              <a:t>Mountains gorilla normally live over 40 years.</a:t>
            </a:r>
            <a:endParaRPr sz="1800">
              <a:solidFill>
                <a:schemeClr val="lt1"/>
              </a:solidFill>
            </a:endParaRPr>
          </a:p>
        </p:txBody>
      </p:sp>
      <p:pic>
        <p:nvPicPr>
          <p:cNvPr id="135" name="Google Shape;135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61338" y="2288626"/>
            <a:ext cx="3057475" cy="2037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000">
        <p14:gallery dir="l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5"/>
          <p:cNvSpPr txBox="1"/>
          <p:nvPr/>
        </p:nvSpPr>
        <p:spPr>
          <a:xfrm>
            <a:off x="1462675" y="56825"/>
            <a:ext cx="5545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8 interesting facts about mountains gorillas</a:t>
            </a:r>
            <a:endParaRPr/>
          </a:p>
        </p:txBody>
      </p:sp>
      <p:sp>
        <p:nvSpPr>
          <p:cNvPr id="141" name="Google Shape;141;p25"/>
          <p:cNvSpPr txBox="1"/>
          <p:nvPr/>
        </p:nvSpPr>
        <p:spPr>
          <a:xfrm>
            <a:off x="349475" y="551600"/>
            <a:ext cx="7503900" cy="341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 there is around 1,063 mountains gorillas still in the wild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 they have 16 </a:t>
            </a:r>
            <a:r>
              <a:rPr lang="en"/>
              <a:t>different</a:t>
            </a:r>
            <a:r>
              <a:rPr lang="en"/>
              <a:t> types of calls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 they are able to eat all day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4 they are very playful and very tuff.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5 mountains are </a:t>
            </a:r>
            <a:r>
              <a:rPr lang="en"/>
              <a:t>start</a:t>
            </a:r>
            <a:r>
              <a:rPr lang="en"/>
              <a:t> to talk human langue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6 a gorillas net </a:t>
            </a:r>
            <a:r>
              <a:rPr lang="en"/>
              <a:t>worth</a:t>
            </a:r>
            <a:r>
              <a:rPr lang="en"/>
              <a:t> is 1 billion </a:t>
            </a:r>
            <a:r>
              <a:rPr lang="en"/>
              <a:t>dollars</a:t>
            </a:r>
            <a:r>
              <a:rPr lang="en"/>
              <a:t>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7 they are scared of </a:t>
            </a:r>
            <a:r>
              <a:rPr lang="en"/>
              <a:t>caterpillars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8 after the male gorilla of the family dies the female take over.</a:t>
            </a:r>
            <a:r>
              <a:rPr lang="en"/>
              <a:t> 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1000">
        <p14:flip dir="l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6"/>
          <p:cNvSpPr txBox="1"/>
          <p:nvPr/>
        </p:nvSpPr>
        <p:spPr>
          <a:xfrm>
            <a:off x="0" y="0"/>
            <a:ext cx="40602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https://www.wwf.org.uk/learn/fascinating-facts/gorillas#:~:text=In%20the%20wild%2C%20gorillas%20can%20live%20to%20over%2040%20years%20old&amp;text=Males%20between%208%2D12%20years,them%20the%20name%20'silverback'.</a:t>
            </a:r>
            <a:endParaRPr/>
          </a:p>
        </p:txBody>
      </p:sp>
      <p:sp>
        <p:nvSpPr>
          <p:cNvPr id="147" name="Google Shape;147;p26"/>
          <p:cNvSpPr txBox="1"/>
          <p:nvPr/>
        </p:nvSpPr>
        <p:spPr>
          <a:xfrm>
            <a:off x="4431275" y="304225"/>
            <a:ext cx="40602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4"/>
              </a:rPr>
              <a:t>https://www.africangorilla.com/information/mountain-gorilla-size-height-weight/</a:t>
            </a:r>
            <a:endParaRPr/>
          </a:p>
        </p:txBody>
      </p:sp>
      <p:sp>
        <p:nvSpPr>
          <p:cNvPr id="148" name="Google Shape;148;p26"/>
          <p:cNvSpPr txBox="1"/>
          <p:nvPr/>
        </p:nvSpPr>
        <p:spPr>
          <a:xfrm>
            <a:off x="2586200" y="1994675"/>
            <a:ext cx="40098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5"/>
              </a:rPr>
              <a:t>https://study.com/academy/lesson/mountain-gorillas-life-cycle-mating-lifespan.html</a:t>
            </a:r>
            <a:endParaRPr/>
          </a:p>
        </p:txBody>
      </p:sp>
      <p:sp>
        <p:nvSpPr>
          <p:cNvPr id="149" name="Google Shape;149;p26"/>
          <p:cNvSpPr txBox="1"/>
          <p:nvPr/>
        </p:nvSpPr>
        <p:spPr>
          <a:xfrm>
            <a:off x="823600" y="3015125"/>
            <a:ext cx="6112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457200" lvl="0" marL="22860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Website I used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1000">
        <p:fade thruBlk="1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4575" y="2208750"/>
            <a:ext cx="2928775" cy="2671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37566" y="2208750"/>
            <a:ext cx="2839385" cy="2671051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14"/>
          <p:cNvSpPr txBox="1"/>
          <p:nvPr/>
        </p:nvSpPr>
        <p:spPr>
          <a:xfrm>
            <a:off x="1706875" y="621575"/>
            <a:ext cx="5557800" cy="10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dk1"/>
                </a:solidFill>
              </a:rPr>
              <a:t>History of where your creature came from.</a:t>
            </a:r>
            <a:endParaRPr sz="2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Mountains Gorillas started to come from Africa and Arabia.</a:t>
            </a:r>
            <a:endParaRPr sz="2200"/>
          </a:p>
        </p:txBody>
      </p:sp>
    </p:spTree>
  </p:cSld>
  <p:clrMapOvr>
    <a:masterClrMapping/>
  </p:clrMapOvr>
  <mc:AlternateContent>
    <mc:Choice Requires="p14">
      <p:transition spd="slow" p14:dur="1000">
        <p:fade thruBlk="1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/>
          <p:nvPr/>
        </p:nvSpPr>
        <p:spPr>
          <a:xfrm>
            <a:off x="1403700" y="510450"/>
            <a:ext cx="53556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45720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</a:rPr>
              <a:t>What ecosystem do they live in?</a:t>
            </a:r>
            <a:endParaRPr sz="2200">
              <a:solidFill>
                <a:schemeClr val="lt1"/>
              </a:solidFill>
            </a:endParaRPr>
          </a:p>
        </p:txBody>
      </p:sp>
      <p:sp>
        <p:nvSpPr>
          <p:cNvPr id="67" name="Google Shape;67;p15"/>
          <p:cNvSpPr txBox="1"/>
          <p:nvPr/>
        </p:nvSpPr>
        <p:spPr>
          <a:xfrm>
            <a:off x="1161200" y="1359275"/>
            <a:ext cx="8104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</a:rPr>
              <a:t>Mountain gorillas </a:t>
            </a:r>
            <a:r>
              <a:rPr lang="en" sz="1800">
                <a:solidFill>
                  <a:schemeClr val="lt1"/>
                </a:solidFill>
              </a:rPr>
              <a:t>normally</a:t>
            </a:r>
            <a:r>
              <a:rPr lang="en" sz="1800">
                <a:solidFill>
                  <a:schemeClr val="lt1"/>
                </a:solidFill>
              </a:rPr>
              <a:t> live in forest up in the mountains.</a:t>
            </a:r>
            <a:endParaRPr sz="1800">
              <a:solidFill>
                <a:schemeClr val="lt1"/>
              </a:solidFill>
            </a:endParaRPr>
          </a:p>
        </p:txBody>
      </p:sp>
      <p:pic>
        <p:nvPicPr>
          <p:cNvPr id="68" name="Google Shape;68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03975" y="2673800"/>
            <a:ext cx="3417975" cy="2276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6"/>
          <p:cNvSpPr txBox="1"/>
          <p:nvPr/>
        </p:nvSpPr>
        <p:spPr>
          <a:xfrm>
            <a:off x="0" y="308350"/>
            <a:ext cx="75282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457200" lvl="0" marL="13716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</a:rPr>
              <a:t>What is  it  like  in  the  ecosystem?</a:t>
            </a:r>
            <a:endParaRPr sz="2400"/>
          </a:p>
        </p:txBody>
      </p:sp>
      <p:sp>
        <p:nvSpPr>
          <p:cNvPr id="74" name="Google Shape;74;p16"/>
          <p:cNvSpPr txBox="1"/>
          <p:nvPr/>
        </p:nvSpPr>
        <p:spPr>
          <a:xfrm>
            <a:off x="1363300" y="1440125"/>
            <a:ext cx="6649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" name="Google Shape;75;p16"/>
          <p:cNvSpPr txBox="1"/>
          <p:nvPr/>
        </p:nvSpPr>
        <p:spPr>
          <a:xfrm>
            <a:off x="1151100" y="1101425"/>
            <a:ext cx="67302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The </a:t>
            </a:r>
            <a:r>
              <a:rPr lang="en" sz="1800"/>
              <a:t>average</a:t>
            </a:r>
            <a:r>
              <a:rPr lang="en" sz="1800"/>
              <a:t> temperature of the ecosystem of a mountain gorilla is </a:t>
            </a:r>
            <a:r>
              <a:rPr lang="en" sz="1800"/>
              <a:t>normally</a:t>
            </a:r>
            <a:r>
              <a:rPr lang="en" sz="1800"/>
              <a:t> 73 fahrenheit.</a:t>
            </a:r>
            <a:endParaRPr sz="1800"/>
          </a:p>
        </p:txBody>
      </p:sp>
      <p:pic>
        <p:nvPicPr>
          <p:cNvPr id="76" name="Google Shape;76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9475" y="2486225"/>
            <a:ext cx="2211325" cy="234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000">
        <p:push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7"/>
          <p:cNvSpPr txBox="1"/>
          <p:nvPr/>
        </p:nvSpPr>
        <p:spPr>
          <a:xfrm>
            <a:off x="1029825" y="86050"/>
            <a:ext cx="6720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45720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</a:rPr>
              <a:t>What type of consumer is your creature?</a:t>
            </a:r>
            <a:endParaRPr sz="2000"/>
          </a:p>
        </p:txBody>
      </p:sp>
      <p:sp>
        <p:nvSpPr>
          <p:cNvPr id="82" name="Google Shape;82;p17"/>
          <p:cNvSpPr txBox="1"/>
          <p:nvPr/>
        </p:nvSpPr>
        <p:spPr>
          <a:xfrm>
            <a:off x="1393625" y="702450"/>
            <a:ext cx="68715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Mountains gorillas are omnivores </a:t>
            </a:r>
            <a:r>
              <a:rPr lang="en" sz="2000"/>
              <a:t>which</a:t>
            </a:r>
            <a:r>
              <a:rPr lang="en" sz="2000"/>
              <a:t> means they eat meat and vegetables. </a:t>
            </a:r>
            <a:endParaRPr sz="2000"/>
          </a:p>
        </p:txBody>
      </p:sp>
      <p:pic>
        <p:nvPicPr>
          <p:cNvPr id="83" name="Google Shape;83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9025" y="2571750"/>
            <a:ext cx="3147758" cy="2101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000">
        <p:push dir="r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8"/>
          <p:cNvSpPr txBox="1"/>
          <p:nvPr/>
        </p:nvSpPr>
        <p:spPr>
          <a:xfrm>
            <a:off x="1333000" y="389175"/>
            <a:ext cx="61842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</a:rPr>
              <a:t>what specific foods does your creature typically eat? </a:t>
            </a:r>
            <a:endParaRPr sz="2000"/>
          </a:p>
        </p:txBody>
      </p:sp>
      <p:sp>
        <p:nvSpPr>
          <p:cNvPr id="89" name="Google Shape;89;p18"/>
          <p:cNvSpPr txBox="1"/>
          <p:nvPr/>
        </p:nvSpPr>
        <p:spPr>
          <a:xfrm>
            <a:off x="1343100" y="1339075"/>
            <a:ext cx="59721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Mountains gorillas </a:t>
            </a:r>
            <a:r>
              <a:rPr lang="en" sz="1800"/>
              <a:t>normally</a:t>
            </a:r>
            <a:r>
              <a:rPr lang="en" sz="1800"/>
              <a:t> eat fleshy leaves,shoot, vines, grass and stems of plants and for meat they rarely eat ants or termites.</a:t>
            </a:r>
            <a:endParaRPr sz="1800"/>
          </a:p>
        </p:txBody>
      </p:sp>
      <p:pic>
        <p:nvPicPr>
          <p:cNvPr id="90" name="Google Shape;90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3269150"/>
            <a:ext cx="2577900" cy="1721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000">
        <p:fade thruBlk="1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9"/>
          <p:cNvSpPr txBox="1"/>
          <p:nvPr/>
        </p:nvSpPr>
        <p:spPr>
          <a:xfrm>
            <a:off x="888400" y="75950"/>
            <a:ext cx="60024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45720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</a:rPr>
              <a:t>Does your creature have any predators?</a:t>
            </a:r>
            <a:endParaRPr sz="2000"/>
          </a:p>
        </p:txBody>
      </p:sp>
      <p:sp>
        <p:nvSpPr>
          <p:cNvPr id="96" name="Google Shape;96;p19"/>
          <p:cNvSpPr txBox="1"/>
          <p:nvPr/>
        </p:nvSpPr>
        <p:spPr>
          <a:xfrm>
            <a:off x="1262275" y="662050"/>
            <a:ext cx="61035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Mountains gorillas don’t </a:t>
            </a:r>
            <a:r>
              <a:rPr lang="en" sz="1800"/>
              <a:t>usually</a:t>
            </a:r>
            <a:r>
              <a:rPr lang="en" sz="1800"/>
              <a:t> have preadorter but </a:t>
            </a:r>
            <a:r>
              <a:rPr lang="en" sz="1800"/>
              <a:t>crocodiles</a:t>
            </a:r>
            <a:r>
              <a:rPr lang="en" sz="1800"/>
              <a:t> and </a:t>
            </a:r>
            <a:r>
              <a:rPr lang="en" sz="1800"/>
              <a:t>leopard</a:t>
            </a:r>
            <a:r>
              <a:rPr lang="en" sz="1800"/>
              <a:t> </a:t>
            </a:r>
            <a:r>
              <a:rPr lang="en" sz="1800"/>
              <a:t>normally</a:t>
            </a:r>
            <a:r>
              <a:rPr lang="en" sz="1800"/>
              <a:t> attack baby gorillas.</a:t>
            </a:r>
            <a:endParaRPr sz="1800"/>
          </a:p>
        </p:txBody>
      </p:sp>
      <p:pic>
        <p:nvPicPr>
          <p:cNvPr id="97" name="Google Shape;97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2885450"/>
            <a:ext cx="2807526" cy="2105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65775" y="2959600"/>
            <a:ext cx="2941375" cy="1957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000">
        <p14:gallery dir="l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7B7B7"/>
        </a:solidFill>
      </p:bgPr>
    </p:bg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0"/>
          <p:cNvSpPr txBox="1"/>
          <p:nvPr/>
        </p:nvSpPr>
        <p:spPr>
          <a:xfrm>
            <a:off x="1686675" y="247725"/>
            <a:ext cx="51939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highlight>
                  <a:srgbClr val="FFFFFF"/>
                </a:highlight>
              </a:rPr>
              <a:t>What is a typical food chain for your creature?</a:t>
            </a:r>
            <a:r>
              <a:rPr lang="en">
                <a:solidFill>
                  <a:schemeClr val="dk1"/>
                </a:solidFill>
                <a:highlight>
                  <a:srgbClr val="FFFFFF"/>
                </a:highlight>
              </a:rPr>
              <a:t> </a:t>
            </a:r>
            <a:endParaRPr/>
          </a:p>
        </p:txBody>
      </p:sp>
      <p:pic>
        <p:nvPicPr>
          <p:cNvPr id="104" name="Google Shape;104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78650" y="1162425"/>
            <a:ext cx="4577625" cy="3141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000">
        <p:push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1"/>
          <p:cNvSpPr txBox="1"/>
          <p:nvPr/>
        </p:nvSpPr>
        <p:spPr>
          <a:xfrm>
            <a:off x="1514900" y="490250"/>
            <a:ext cx="5355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" name="Google Shape;110;p21"/>
          <p:cNvSpPr txBox="1"/>
          <p:nvPr/>
        </p:nvSpPr>
        <p:spPr>
          <a:xfrm>
            <a:off x="1181425" y="136575"/>
            <a:ext cx="64269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</a:rPr>
              <a:t>Does your creature have any specific </a:t>
            </a:r>
            <a:r>
              <a:rPr lang="en" sz="2000">
                <a:solidFill>
                  <a:schemeClr val="dk1"/>
                </a:solidFill>
              </a:rPr>
              <a:t>adaptations</a:t>
            </a:r>
            <a:r>
              <a:rPr lang="en" sz="2000">
                <a:solidFill>
                  <a:schemeClr val="dk1"/>
                </a:solidFill>
              </a:rPr>
              <a:t> to help it survive</a:t>
            </a:r>
            <a:endParaRPr sz="2000"/>
          </a:p>
        </p:txBody>
      </p:sp>
      <p:sp>
        <p:nvSpPr>
          <p:cNvPr id="111" name="Google Shape;111;p21"/>
          <p:cNvSpPr txBox="1"/>
          <p:nvPr/>
        </p:nvSpPr>
        <p:spPr>
          <a:xfrm>
            <a:off x="1661700" y="1177375"/>
            <a:ext cx="58206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Mountains gorillas have very thick fur to cover them up from the cold </a:t>
            </a:r>
            <a:r>
              <a:rPr lang="en"/>
              <a:t>weather or in winter time. They also are very strong and have sharp teeth to defend their self. </a:t>
            </a:r>
            <a:endParaRPr/>
          </a:p>
        </p:txBody>
      </p:sp>
      <p:pic>
        <p:nvPicPr>
          <p:cNvPr id="112" name="Google Shape;112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74325" y="2439700"/>
            <a:ext cx="2605424" cy="1824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78125" y="2249075"/>
            <a:ext cx="1813252" cy="2322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000">
        <p14:flip dir="l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