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Caveat"/>
      <p:regular r:id="rId19"/>
      <p:bold r:id="rId20"/>
    </p:embeddedFont>
    <p:embeddedFont>
      <p:font typeface="Roboto"/>
      <p:regular r:id="rId21"/>
      <p:bold r:id="rId22"/>
      <p:italic r:id="rId23"/>
      <p:boldItalic r:id="rId24"/>
    </p:embeddedFont>
    <p:embeddedFont>
      <p:font typeface="Merriweather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aveat-bold.fntdata"/><Relationship Id="rId22" Type="http://schemas.openxmlformats.org/officeDocument/2006/relationships/font" Target="fonts/Roboto-bold.fntdata"/><Relationship Id="rId21" Type="http://schemas.openxmlformats.org/officeDocument/2006/relationships/font" Target="fonts/Roboto-regular.fntdata"/><Relationship Id="rId24" Type="http://schemas.openxmlformats.org/officeDocument/2006/relationships/font" Target="fonts/Roboto-boldItalic.fntdata"/><Relationship Id="rId23" Type="http://schemas.openxmlformats.org/officeDocument/2006/relationships/font" Target="fonts/Robo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erriweather-bold.fntdata"/><Relationship Id="rId25" Type="http://schemas.openxmlformats.org/officeDocument/2006/relationships/font" Target="fonts/Merriweather-regular.fntdata"/><Relationship Id="rId28" Type="http://schemas.openxmlformats.org/officeDocument/2006/relationships/font" Target="fonts/Merriweather-boldItalic.fntdata"/><Relationship Id="rId27" Type="http://schemas.openxmlformats.org/officeDocument/2006/relationships/font" Target="fonts/Merriweather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Caveat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6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0c410a49c4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0c410a49c4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Please put a period behind every sentence. 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0c410a49c4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0c410a49c4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score. Last slide continued.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dk2"/>
                </a:highlight>
              </a:rPr>
              <a:t>…aren’t just brown some are …..    The last one is a duplicate….   Please put a period at the end of every sentenc</a:t>
            </a:r>
            <a:r>
              <a:rPr lang="en"/>
              <a:t>e.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0c410a49c4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0c410a49c4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0c410a49c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0c410a49c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scored extra slide.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b3795490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b3795490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What about in the Americas?  Also split this into two slides. 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0c410a49c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0c410a49c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Delete the word Forests after 87.. It could snow as well….. 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0c410a49c4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0c410a49c4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 The word omnivores should be in the first section..  That is a consumer classification.   Again split this into two slides…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0c410a49c4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0c410a49c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The brown bears predators are…   …are every creatures…. 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0c410a49c4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0c410a49c4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Better to delete the text and let the picture explain it. 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0c410a49c4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0c410a49c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5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Title.. What are the Brown Bears specific adaptations that </a:t>
            </a: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hot</a:t>
            </a: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 it to survive?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Please put a period at the end of each sentence.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0c410a49c4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0c410a49c4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0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…..The Brown Bears height walking on its 4…  Standing the Brown Bear can be </a:t>
            </a: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anywhere</a:t>
            </a: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 from 5 to 7ft tall.  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Title..  Are female Brown bears and male Brown bears the same weight, and are they the same size?  …..</a:t>
            </a: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difference</a:t>
            </a: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.  </a:t>
            </a: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Female</a:t>
            </a: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 bears are smaller than..</a:t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dk2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Please</a:t>
            </a:r>
            <a:r>
              <a:rPr lang="en">
                <a:solidFill>
                  <a:schemeClr val="dk1"/>
                </a:solidFill>
                <a:highlight>
                  <a:schemeClr val="dk2"/>
                </a:highlight>
              </a:rPr>
              <a:t> separate these into two slides. </a:t>
            </a:r>
            <a:r>
              <a:rPr lang="en">
                <a:solidFill>
                  <a:schemeClr val="dk1"/>
                </a:solidFill>
              </a:rPr>
              <a:t> 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0c410a49c4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0c410a49c4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Background Color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Title (or write the question)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Pictures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Include Transitions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Answering question using complete sentences (multiple sentences if needed to fully explain your answer)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 Accuracy of information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6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jpg"/><Relationship Id="rId4" Type="http://schemas.openxmlformats.org/officeDocument/2006/relationships/image" Target="../media/image33.jpg"/><Relationship Id="rId5" Type="http://schemas.openxmlformats.org/officeDocument/2006/relationships/image" Target="../media/image2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Relationship Id="rId4" Type="http://schemas.openxmlformats.org/officeDocument/2006/relationships/image" Target="../media/image41.jpg"/><Relationship Id="rId5" Type="http://schemas.openxmlformats.org/officeDocument/2006/relationships/image" Target="../media/image35.jpg"/><Relationship Id="rId6" Type="http://schemas.openxmlformats.org/officeDocument/2006/relationships/image" Target="../media/image24.png"/><Relationship Id="rId7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bear.org/adaptations-for-obtaining-food/" TargetMode="External"/><Relationship Id="rId4" Type="http://schemas.openxmlformats.org/officeDocument/2006/relationships/hyperlink" Target="https://patch.com/washington/woodinville/10-things-you-might-not-know-about-brown-bears-woodinville" TargetMode="External"/><Relationship Id="rId5" Type="http://schemas.openxmlformats.org/officeDocument/2006/relationships/image" Target="../media/image25.png"/><Relationship Id="rId6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12.jpg"/><Relationship Id="rId5" Type="http://schemas.openxmlformats.org/officeDocument/2006/relationships/image" Target="../media/image34.png"/><Relationship Id="rId6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5.jpg"/><Relationship Id="rId5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10.jpg"/><Relationship Id="rId5" Type="http://schemas.openxmlformats.org/officeDocument/2006/relationships/image" Target="../media/image15.png"/><Relationship Id="rId6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jpg"/><Relationship Id="rId4" Type="http://schemas.openxmlformats.org/officeDocument/2006/relationships/image" Target="../media/image18.jpg"/><Relationship Id="rId5" Type="http://schemas.openxmlformats.org/officeDocument/2006/relationships/image" Target="../media/image2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29.jpg"/><Relationship Id="rId5" Type="http://schemas.openxmlformats.org/officeDocument/2006/relationships/image" Target="../media/image13.png"/><Relationship Id="rId6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jpg"/><Relationship Id="rId4" Type="http://schemas.openxmlformats.org/officeDocument/2006/relationships/image" Target="../media/image16.jpg"/><Relationship Id="rId5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g"/><Relationship Id="rId4" Type="http://schemas.openxmlformats.org/officeDocument/2006/relationships/image" Target="../media/image20.jpg"/><Relationship Id="rId5" Type="http://schemas.openxmlformats.org/officeDocument/2006/relationships/image" Target="../media/image37.png"/><Relationship Id="rId6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46950" y="1461425"/>
            <a:ext cx="3666600" cy="16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600">
                <a:solidFill>
                  <a:srgbClr val="783F04"/>
                </a:solidFill>
                <a:latin typeface="Caveat"/>
                <a:ea typeface="Caveat"/>
                <a:cs typeface="Caveat"/>
                <a:sym typeface="Caveat"/>
              </a:rPr>
              <a:t>Brown Bear</a:t>
            </a:r>
            <a:endParaRPr b="1" sz="6600">
              <a:solidFill>
                <a:srgbClr val="783F04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-211850" y="4680300"/>
            <a:ext cx="2936700" cy="46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chemeClr val="dk1"/>
                </a:solidFill>
                <a:highlight>
                  <a:srgbClr val="E8DED5"/>
                </a:highlight>
                <a:latin typeface="Trebuchet MS"/>
                <a:ea typeface="Trebuchet MS"/>
                <a:cs typeface="Trebuchet MS"/>
                <a:sym typeface="Trebuchet MS"/>
              </a:rPr>
              <a:t>By: Julissa Fregoso H.</a:t>
            </a:r>
            <a:endParaRPr i="1" sz="1900">
              <a:solidFill>
                <a:schemeClr val="dk1"/>
              </a:solidFill>
              <a:highlight>
                <a:srgbClr val="E8DED5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8475" y="1859650"/>
            <a:ext cx="1400625" cy="11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900">
        <p:fade thruBlk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EDED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/>
          <p:nvPr>
            <p:ph type="title"/>
          </p:nvPr>
        </p:nvSpPr>
        <p:spPr>
          <a:xfrm>
            <a:off x="1950050" y="409725"/>
            <a:ext cx="548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 8 facts about Brown Bears (p. 1)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6" name="Google Shape;176;p22"/>
          <p:cNvSpPr txBox="1"/>
          <p:nvPr>
            <p:ph idx="1" type="body"/>
          </p:nvPr>
        </p:nvSpPr>
        <p:spPr>
          <a:xfrm>
            <a:off x="311700" y="982425"/>
            <a:ext cx="4408200" cy="386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1850">
                <a:solidFill>
                  <a:srgbClr val="111111"/>
                </a:solidFill>
                <a:latin typeface="Merriweather"/>
                <a:ea typeface="Merriweather"/>
                <a:cs typeface="Merriweather"/>
                <a:sym typeface="Merriweather"/>
              </a:rPr>
              <a:t>A bear's sense of smell is 2,100 times better than people’s</a:t>
            </a:r>
            <a:r>
              <a:rPr lang="en" sz="1350">
                <a:solidFill>
                  <a:srgbClr val="111111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1350">
              <a:solidFill>
                <a:srgbClr val="11111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1850">
                <a:solidFill>
                  <a:srgbClr val="111111"/>
                </a:solidFill>
                <a:latin typeface="Merriweather"/>
                <a:ea typeface="Merriweather"/>
                <a:cs typeface="Merriweather"/>
                <a:sym typeface="Merriweather"/>
              </a:rPr>
              <a:t>A brown bear can smell scents up to 2 miles away</a:t>
            </a:r>
            <a:endParaRPr sz="1850">
              <a:solidFill>
                <a:srgbClr val="11111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1850">
                <a:solidFill>
                  <a:srgbClr val="111111"/>
                </a:solidFill>
                <a:latin typeface="Merriweather"/>
                <a:ea typeface="Merriweather"/>
                <a:cs typeface="Merriweather"/>
                <a:sym typeface="Merriweather"/>
              </a:rPr>
              <a:t>Bear cubs are typically born the size of a small chipmunk</a:t>
            </a:r>
            <a:endParaRPr sz="1850">
              <a:solidFill>
                <a:srgbClr val="11111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1850">
                <a:solidFill>
                  <a:srgbClr val="111111"/>
                </a:solidFill>
                <a:latin typeface="Merriweather"/>
                <a:ea typeface="Merriweather"/>
                <a:cs typeface="Merriweather"/>
                <a:sym typeface="Merriweather"/>
              </a:rPr>
              <a:t>Brown Bears have a large head that holds an average of 42 teeth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350">
              <a:solidFill>
                <a:srgbClr val="111111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77" name="Google Shape;17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5475" y="928901"/>
            <a:ext cx="2143350" cy="14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8275" y="1953825"/>
            <a:ext cx="2026702" cy="134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8950" y="3170675"/>
            <a:ext cx="2321973" cy="154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2"/>
          <p:cNvSpPr/>
          <p:nvPr/>
        </p:nvSpPr>
        <p:spPr>
          <a:xfrm rot="5400000">
            <a:off x="8050675" y="94200"/>
            <a:ext cx="1200600" cy="1012200"/>
          </a:xfrm>
          <a:prstGeom prst="diagStripe">
            <a:avLst>
              <a:gd fmla="val 46993" name="adj"/>
            </a:avLst>
          </a:prstGeom>
          <a:solidFill>
            <a:srgbClr val="EAD1DC"/>
          </a:solidFill>
          <a:ln cap="flat" cmpd="sng" w="9525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2"/>
          <p:cNvSpPr/>
          <p:nvPr/>
        </p:nvSpPr>
        <p:spPr>
          <a:xfrm rot="-5400000">
            <a:off x="-35550" y="4143450"/>
            <a:ext cx="1035600" cy="964500"/>
          </a:xfrm>
          <a:prstGeom prst="diagStripe">
            <a:avLst>
              <a:gd fmla="val 46993" name="adj"/>
            </a:avLst>
          </a:prstGeom>
          <a:solidFill>
            <a:srgbClr val="D9D2E9"/>
          </a:solidFill>
          <a:ln cap="flat" cmpd="sng" w="9525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"/>
          <p:cNvSpPr txBox="1"/>
          <p:nvPr>
            <p:ph type="title"/>
          </p:nvPr>
        </p:nvSpPr>
        <p:spPr>
          <a:xfrm>
            <a:off x="8415575" y="445025"/>
            <a:ext cx="41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87" name="Google Shape;187;p23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Merriweather"/>
              <a:buChar char="●"/>
            </a:pPr>
            <a:r>
              <a:rPr lang="en" sz="18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Brown bears aren’t just brown. Some are cream or black</a:t>
            </a:r>
            <a:endParaRPr sz="185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Merriweather"/>
              <a:buChar char="●"/>
            </a:pPr>
            <a:r>
              <a:rPr lang="en" sz="18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They can run fast, up to 30 miles per hour</a:t>
            </a:r>
            <a:endParaRPr sz="185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Merriweather"/>
              <a:buChar char="●"/>
            </a:pPr>
            <a:r>
              <a:rPr lang="en" sz="18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They hibernate in spring</a:t>
            </a:r>
            <a:endParaRPr sz="185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905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Merriweather"/>
              <a:buChar char="●"/>
            </a:pPr>
            <a:r>
              <a:rPr lang="en" sz="18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can run fast, up to 30 miles per hour</a:t>
            </a:r>
            <a:endParaRPr sz="185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8" name="Google Shape;188;p23"/>
          <p:cNvSpPr txBox="1"/>
          <p:nvPr>
            <p:ph type="title"/>
          </p:nvPr>
        </p:nvSpPr>
        <p:spPr>
          <a:xfrm>
            <a:off x="1950050" y="409725"/>
            <a:ext cx="548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 8 facts about Brown Bears (p. 2)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9" name="Google Shape;189;p23"/>
          <p:cNvSpPr/>
          <p:nvPr/>
        </p:nvSpPr>
        <p:spPr>
          <a:xfrm>
            <a:off x="0" y="0"/>
            <a:ext cx="835800" cy="1017600"/>
          </a:xfrm>
          <a:prstGeom prst="diagStripe">
            <a:avLst>
              <a:gd fmla="val 50000" name="adj"/>
            </a:avLst>
          </a:prstGeom>
          <a:solidFill>
            <a:srgbClr val="6AA84F"/>
          </a:solidFill>
          <a:ln cap="flat" cmpd="sng" w="9525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3"/>
          <p:cNvSpPr/>
          <p:nvPr/>
        </p:nvSpPr>
        <p:spPr>
          <a:xfrm rot="10800000">
            <a:off x="8308200" y="4125900"/>
            <a:ext cx="835800" cy="1017600"/>
          </a:xfrm>
          <a:prstGeom prst="diagStripe">
            <a:avLst>
              <a:gd fmla="val 50000" name="adj"/>
            </a:avLst>
          </a:prstGeom>
          <a:solidFill>
            <a:srgbClr val="6AA84F"/>
          </a:solidFill>
          <a:ln cap="flat" cmpd="sng" w="9525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982425"/>
            <a:ext cx="2419500" cy="16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0700" y="2296899"/>
            <a:ext cx="2311573" cy="174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3025" y="3530279"/>
            <a:ext cx="2419502" cy="161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4983" y="4125900"/>
            <a:ext cx="1809067" cy="10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14675" y="1017725"/>
            <a:ext cx="1017600" cy="101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/>
          <p:nvPr>
            <p:ph type="title"/>
          </p:nvPr>
        </p:nvSpPr>
        <p:spPr>
          <a:xfrm>
            <a:off x="3006650" y="456800"/>
            <a:ext cx="289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Websites I used: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1" name="Google Shape;201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https://bear.org/adaptations-for-obtaining-food/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https://patch.com/washington/woodinville/10-things-you-might-not-know-about-brown-bears-woodinville</a:t>
            </a:r>
            <a:endParaRPr/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678150"/>
            <a:ext cx="1953826" cy="146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9651" y="3954813"/>
            <a:ext cx="2012650" cy="134177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4"/>
          <p:cNvSpPr/>
          <p:nvPr/>
        </p:nvSpPr>
        <p:spPr>
          <a:xfrm rot="-5400000">
            <a:off x="-35550" y="4143450"/>
            <a:ext cx="1035600" cy="964500"/>
          </a:xfrm>
          <a:prstGeom prst="diagStripe">
            <a:avLst>
              <a:gd fmla="val 46993" name="adj"/>
            </a:avLst>
          </a:prstGeom>
          <a:solidFill>
            <a:srgbClr val="D9D2E9"/>
          </a:solidFill>
          <a:ln cap="flat" cmpd="sng" w="9525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4"/>
          <p:cNvSpPr/>
          <p:nvPr/>
        </p:nvSpPr>
        <p:spPr>
          <a:xfrm rot="5400000">
            <a:off x="8050675" y="94200"/>
            <a:ext cx="1200600" cy="1012200"/>
          </a:xfrm>
          <a:prstGeom prst="diagStripe">
            <a:avLst>
              <a:gd fmla="val 46993" name="adj"/>
            </a:avLst>
          </a:prstGeom>
          <a:solidFill>
            <a:srgbClr val="D9D2E9"/>
          </a:solidFill>
          <a:ln cap="flat" cmpd="sng" w="9525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4"/>
          <p:cNvSpPr/>
          <p:nvPr/>
        </p:nvSpPr>
        <p:spPr>
          <a:xfrm>
            <a:off x="0" y="0"/>
            <a:ext cx="835800" cy="1017600"/>
          </a:xfrm>
          <a:prstGeom prst="diagStripe">
            <a:avLst>
              <a:gd fmla="val 50000" name="adj"/>
            </a:avLst>
          </a:prstGeom>
          <a:solidFill>
            <a:srgbClr val="D9D2E9"/>
          </a:solidFill>
          <a:ln cap="flat" cmpd="sng" w="9525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4"/>
          <p:cNvSpPr/>
          <p:nvPr/>
        </p:nvSpPr>
        <p:spPr>
          <a:xfrm rot="10800000">
            <a:off x="8308200" y="4125900"/>
            <a:ext cx="835800" cy="1017600"/>
          </a:xfrm>
          <a:prstGeom prst="diagStripe">
            <a:avLst>
              <a:gd fmla="val 50000" name="adj"/>
            </a:avLst>
          </a:prstGeom>
          <a:solidFill>
            <a:srgbClr val="D9D2E9"/>
          </a:solidFill>
          <a:ln cap="flat" cmpd="sng" w="9525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"/>
          <p:cNvSpPr txBox="1"/>
          <p:nvPr>
            <p:ph type="title"/>
          </p:nvPr>
        </p:nvSpPr>
        <p:spPr>
          <a:xfrm>
            <a:off x="3471450" y="233175"/>
            <a:ext cx="188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93C47D"/>
                </a:solidFill>
                <a:latin typeface="Trebuchet MS"/>
                <a:ea typeface="Trebuchet MS"/>
                <a:cs typeface="Trebuchet MS"/>
                <a:sym typeface="Trebuchet MS"/>
              </a:rPr>
              <a:t>THE END</a:t>
            </a:r>
            <a:endParaRPr b="1" u="sng">
              <a:solidFill>
                <a:srgbClr val="93C47D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3" name="Google Shape;213;p25"/>
          <p:cNvSpPr txBox="1"/>
          <p:nvPr>
            <p:ph idx="1" type="body"/>
          </p:nvPr>
        </p:nvSpPr>
        <p:spPr>
          <a:xfrm>
            <a:off x="311700" y="1152475"/>
            <a:ext cx="559200" cy="5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14" name="Google Shape;214;p25"/>
          <p:cNvSpPr/>
          <p:nvPr/>
        </p:nvSpPr>
        <p:spPr>
          <a:xfrm rot="867132">
            <a:off x="483742" y="400321"/>
            <a:ext cx="741669" cy="752511"/>
          </a:xfrm>
          <a:prstGeom prst="heart">
            <a:avLst/>
          </a:prstGeom>
          <a:solidFill>
            <a:srgbClr val="CC0000"/>
          </a:solidFill>
          <a:ln cap="flat" cmpd="sng" w="9525">
            <a:solidFill>
              <a:srgbClr val="66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DED5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58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Where do Brown Bears Come from?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017725"/>
            <a:ext cx="3607800" cy="123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/>
              <a:t>Brown Bears can </a:t>
            </a:r>
            <a:r>
              <a:rPr lang="en" sz="1900"/>
              <a:t>actually</a:t>
            </a:r>
            <a:r>
              <a:rPr lang="en" sz="1900"/>
              <a:t> be found in many habitats, but they can live in Europe, North America and Asia. </a:t>
            </a:r>
            <a:endParaRPr sz="1900"/>
          </a:p>
        </p:txBody>
      </p:sp>
      <p:sp>
        <p:nvSpPr>
          <p:cNvPr id="63" name="Google Shape;63;p14"/>
          <p:cNvSpPr txBox="1"/>
          <p:nvPr/>
        </p:nvSpPr>
        <p:spPr>
          <a:xfrm>
            <a:off x="5885000" y="1318250"/>
            <a:ext cx="288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7000" y="1017725"/>
            <a:ext cx="2957001" cy="185415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311700" y="2248025"/>
            <a:ext cx="5820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What’s the Brown Bears ecosystem?</a:t>
            </a:r>
            <a:endParaRPr sz="2700"/>
          </a:p>
        </p:txBody>
      </p:sp>
      <p:sp>
        <p:nvSpPr>
          <p:cNvPr id="66" name="Google Shape;66;p14"/>
          <p:cNvSpPr txBox="1"/>
          <p:nvPr/>
        </p:nvSpPr>
        <p:spPr>
          <a:xfrm>
            <a:off x="311700" y="3001350"/>
            <a:ext cx="43314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</a:rPr>
              <a:t>A Brown Bear’s </a:t>
            </a:r>
            <a:r>
              <a:rPr lang="en" sz="1900">
                <a:solidFill>
                  <a:schemeClr val="dk2"/>
                </a:solidFill>
              </a:rPr>
              <a:t>ecosystem in Europe is in ‘deserts, to high mountains, forests and ice fields.</a:t>
            </a:r>
            <a:endParaRPr sz="1900">
              <a:solidFill>
                <a:schemeClr val="dk2"/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5964" y="3136950"/>
            <a:ext cx="3298786" cy="185414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/>
          <p:nvPr/>
        </p:nvSpPr>
        <p:spPr>
          <a:xfrm>
            <a:off x="7638750" y="164775"/>
            <a:ext cx="1294700" cy="1082850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4"/>
          <p:cNvSpPr txBox="1"/>
          <p:nvPr/>
        </p:nvSpPr>
        <p:spPr>
          <a:xfrm>
            <a:off x="7703500" y="359850"/>
            <a:ext cx="1165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Did you know brown bears are brown?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(a joke)</a:t>
            </a:r>
            <a:endParaRPr sz="1100"/>
          </a:p>
        </p:txBody>
      </p:sp>
      <p:sp>
        <p:nvSpPr>
          <p:cNvPr id="70" name="Google Shape;70;p14"/>
          <p:cNvSpPr/>
          <p:nvPr/>
        </p:nvSpPr>
        <p:spPr>
          <a:xfrm rot="-841146">
            <a:off x="317807" y="4237262"/>
            <a:ext cx="729426" cy="753873"/>
          </a:xfrm>
          <a:prstGeom prst="smileyFace">
            <a:avLst>
              <a:gd fmla="val 4653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9500" y="3430344"/>
            <a:ext cx="890402" cy="894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0625" y="0"/>
            <a:ext cx="890400" cy="101772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0" y="-11625"/>
            <a:ext cx="553200" cy="894600"/>
          </a:xfrm>
          <a:prstGeom prst="diagStripe">
            <a:avLst>
              <a:gd fmla="val 50000" name="adj"/>
            </a:avLst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/>
          <p:nvPr/>
        </p:nvSpPr>
        <p:spPr>
          <a:xfrm rot="-10549307">
            <a:off x="8674384" y="4257067"/>
            <a:ext cx="436460" cy="925265"/>
          </a:xfrm>
          <a:prstGeom prst="diagStripe">
            <a:avLst>
              <a:gd fmla="val 50000" name="adj"/>
            </a:avLst>
          </a:prstGeom>
          <a:solidFill>
            <a:srgbClr val="EA9999"/>
          </a:solidFill>
          <a:ln cap="flat" cmpd="sng" w="9525">
            <a:solidFill>
              <a:srgbClr val="66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EFE1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1565425" y="285525"/>
            <a:ext cx="7578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How’s it like in a Bears 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ecosystem?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(In details)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3013125" y="1034775"/>
            <a:ext cx="5884800" cy="19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/>
              <a:t>The average temperature in forests is</a:t>
            </a:r>
            <a:r>
              <a:rPr lang="en" sz="2100"/>
              <a:t> </a:t>
            </a:r>
            <a:r>
              <a:rPr b="1" lang="en" sz="1900">
                <a:solidFill>
                  <a:srgbClr val="202124"/>
                </a:solidFill>
              </a:rPr>
              <a:t>35°F to 87°F.</a:t>
            </a:r>
            <a:r>
              <a:rPr b="1" lang="en">
                <a:solidFill>
                  <a:srgbClr val="202124"/>
                </a:solidFill>
              </a:rPr>
              <a:t> </a:t>
            </a:r>
            <a:r>
              <a:rPr lang="en" sz="2000"/>
              <a:t>F</a:t>
            </a:r>
            <a:r>
              <a:rPr lang="en" sz="2000"/>
              <a:t>orests. It’s usually sunny in forests but every once in a while it could rain.</a:t>
            </a:r>
            <a:endParaRPr sz="2400"/>
          </a:p>
        </p:txBody>
      </p:sp>
      <p:sp>
        <p:nvSpPr>
          <p:cNvPr id="81" name="Google Shape;81;p15"/>
          <p:cNvSpPr/>
          <p:nvPr/>
        </p:nvSpPr>
        <p:spPr>
          <a:xfrm>
            <a:off x="0" y="4260900"/>
            <a:ext cx="1800900" cy="8826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5"/>
          <p:cNvSpPr txBox="1"/>
          <p:nvPr/>
        </p:nvSpPr>
        <p:spPr>
          <a:xfrm>
            <a:off x="82350" y="4394400"/>
            <a:ext cx="1636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Brown bears also live in </a:t>
            </a:r>
            <a:r>
              <a:rPr lang="en"/>
              <a:t>mountains.</a:t>
            </a:r>
            <a:endParaRPr/>
          </a:p>
        </p:txBody>
      </p:sp>
      <p:sp>
        <p:nvSpPr>
          <p:cNvPr id="83" name="Google Shape;83;p15"/>
          <p:cNvSpPr/>
          <p:nvPr/>
        </p:nvSpPr>
        <p:spPr>
          <a:xfrm>
            <a:off x="7721125" y="2236300"/>
            <a:ext cx="1176900" cy="1106400"/>
          </a:xfrm>
          <a:prstGeom prst="sun">
            <a:avLst>
              <a:gd fmla="val 25000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5"/>
          <p:cNvSpPr/>
          <p:nvPr/>
        </p:nvSpPr>
        <p:spPr>
          <a:xfrm>
            <a:off x="0" y="0"/>
            <a:ext cx="1212300" cy="741600"/>
          </a:xfrm>
          <a:prstGeom prst="diagStripe">
            <a:avLst>
              <a:gd fmla="val 52373" name="adj"/>
            </a:avLst>
          </a:prstGeom>
          <a:solidFill>
            <a:srgbClr val="3C78D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5"/>
          <p:cNvSpPr/>
          <p:nvPr/>
        </p:nvSpPr>
        <p:spPr>
          <a:xfrm rot="10800000">
            <a:off x="8121175" y="4178100"/>
            <a:ext cx="1035900" cy="965400"/>
          </a:xfrm>
          <a:prstGeom prst="diagStripe">
            <a:avLst>
              <a:gd fmla="val 50000" name="adj"/>
            </a:avLst>
          </a:prstGeom>
          <a:solidFill>
            <a:srgbClr val="3C78D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5"/>
          <p:cNvSpPr txBox="1"/>
          <p:nvPr/>
        </p:nvSpPr>
        <p:spPr>
          <a:xfrm>
            <a:off x="1683125" y="3248525"/>
            <a:ext cx="109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550" y="2706650"/>
            <a:ext cx="2736801" cy="182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4051" y="2706650"/>
            <a:ext cx="2757074" cy="182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7975" y="1282438"/>
            <a:ext cx="1726251" cy="148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EDED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/>
          <p:nvPr>
            <p:ph type="title"/>
          </p:nvPr>
        </p:nvSpPr>
        <p:spPr>
          <a:xfrm>
            <a:off x="249300" y="433250"/>
            <a:ext cx="68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What type of consumer is a Brown Bear?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5" name="Google Shape;95;p16"/>
          <p:cNvSpPr txBox="1"/>
          <p:nvPr>
            <p:ph idx="1" type="body"/>
          </p:nvPr>
        </p:nvSpPr>
        <p:spPr>
          <a:xfrm>
            <a:off x="311700" y="1208625"/>
            <a:ext cx="3419400" cy="12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/>
              <a:t>A Brown Bear is a consumer. Brown bears only eat and </a:t>
            </a:r>
            <a:r>
              <a:rPr lang="en" sz="1900"/>
              <a:t>don't</a:t>
            </a:r>
            <a:r>
              <a:rPr lang="en" sz="1900"/>
              <a:t> produce anything. </a:t>
            </a:r>
            <a:endParaRPr sz="1900"/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8100" y="1005950"/>
            <a:ext cx="2454000" cy="16776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249300" y="2683600"/>
            <a:ext cx="7438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Trebuchet MS"/>
                <a:ea typeface="Trebuchet MS"/>
                <a:cs typeface="Trebuchet MS"/>
                <a:sym typeface="Trebuchet MS"/>
              </a:rPr>
              <a:t>What specific foods does a Brown Bear eat?</a:t>
            </a:r>
            <a:endParaRPr sz="28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311700" y="3401525"/>
            <a:ext cx="36252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</a:rPr>
              <a:t>Brown bears are omnivores, so they eat plants, berries, fish, and small mammals.</a:t>
            </a:r>
            <a:endParaRPr sz="1900">
              <a:solidFill>
                <a:schemeClr val="dk2"/>
              </a:solidFill>
            </a:endParaRPr>
          </a:p>
        </p:txBody>
      </p:sp>
      <p:pic>
        <p:nvPicPr>
          <p:cNvPr id="99" name="Google Shape;9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4825" y="3299199"/>
            <a:ext cx="2454000" cy="163437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/>
          <p:nvPr/>
        </p:nvSpPr>
        <p:spPr>
          <a:xfrm rot="483777">
            <a:off x="58733" y="106457"/>
            <a:ext cx="470552" cy="870803"/>
          </a:xfrm>
          <a:prstGeom prst="moon">
            <a:avLst>
              <a:gd fmla="val 50000" name="adj"/>
            </a:avLst>
          </a:prstGeom>
          <a:solidFill>
            <a:srgbClr val="B4A7D6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6"/>
          <p:cNvSpPr/>
          <p:nvPr/>
        </p:nvSpPr>
        <p:spPr>
          <a:xfrm rot="-5533768">
            <a:off x="-195648" y="4220321"/>
            <a:ext cx="1179893" cy="743358"/>
          </a:xfrm>
          <a:prstGeom prst="diagStripe">
            <a:avLst>
              <a:gd fmla="val 54280" name="adj"/>
            </a:avLst>
          </a:prstGeom>
          <a:solidFill>
            <a:srgbClr val="D9D2E9"/>
          </a:solidFill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6"/>
          <p:cNvSpPr/>
          <p:nvPr/>
        </p:nvSpPr>
        <p:spPr>
          <a:xfrm rot="5399126">
            <a:off x="8182209" y="218253"/>
            <a:ext cx="1179900" cy="743400"/>
          </a:xfrm>
          <a:prstGeom prst="diagStripe">
            <a:avLst>
              <a:gd fmla="val 54280" name="adj"/>
            </a:avLst>
          </a:prstGeom>
          <a:solidFill>
            <a:srgbClr val="D9D2E9"/>
          </a:solidFill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1092" y="4002042"/>
            <a:ext cx="1179900" cy="11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69225" y="2877821"/>
            <a:ext cx="1774775" cy="25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9999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type="title"/>
          </p:nvPr>
        </p:nvSpPr>
        <p:spPr>
          <a:xfrm>
            <a:off x="2323200" y="386175"/>
            <a:ext cx="682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Does a Brown Bear have any 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predators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?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0" name="Google Shape;110;p17"/>
          <p:cNvSpPr txBox="1"/>
          <p:nvPr>
            <p:ph idx="1" type="body"/>
          </p:nvPr>
        </p:nvSpPr>
        <p:spPr>
          <a:xfrm>
            <a:off x="3625175" y="1152475"/>
            <a:ext cx="5207100" cy="16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/>
              <a:t>A brown bears predators are wolves, cougars, and sadly humans. (humans are ever creatures predators)</a:t>
            </a:r>
            <a:endParaRPr sz="1900"/>
          </a:p>
        </p:txBody>
      </p:sp>
      <p:pic>
        <p:nvPicPr>
          <p:cNvPr id="111" name="Google Shape;1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11275"/>
            <a:ext cx="2416477" cy="16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3250" y="2988950"/>
            <a:ext cx="2260751" cy="150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8875" y="2801275"/>
            <a:ext cx="1561484" cy="234222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/>
          <p:nvPr/>
        </p:nvSpPr>
        <p:spPr>
          <a:xfrm>
            <a:off x="1388875" y="3731100"/>
            <a:ext cx="741600" cy="42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7"/>
          <p:cNvSpPr/>
          <p:nvPr/>
        </p:nvSpPr>
        <p:spPr>
          <a:xfrm>
            <a:off x="0" y="0"/>
            <a:ext cx="1212300" cy="741600"/>
          </a:xfrm>
          <a:prstGeom prst="diagStripe">
            <a:avLst>
              <a:gd fmla="val 52373" name="adj"/>
            </a:avLst>
          </a:prstGeom>
          <a:solidFill>
            <a:srgbClr val="B7B7B7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7"/>
          <p:cNvSpPr/>
          <p:nvPr/>
        </p:nvSpPr>
        <p:spPr>
          <a:xfrm rot="10800000">
            <a:off x="8121175" y="4178100"/>
            <a:ext cx="1035900" cy="965400"/>
          </a:xfrm>
          <a:prstGeom prst="diagStripe">
            <a:avLst>
              <a:gd fmla="val 50000" name="adj"/>
            </a:avLst>
          </a:prstGeom>
          <a:solidFill>
            <a:srgbClr val="B7B7B7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7"/>
          <p:cNvSpPr/>
          <p:nvPr/>
        </p:nvSpPr>
        <p:spPr>
          <a:xfrm>
            <a:off x="4696250" y="3860575"/>
            <a:ext cx="1447800" cy="9654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7"/>
          <p:cNvSpPr txBox="1"/>
          <p:nvPr/>
        </p:nvSpPr>
        <p:spPr>
          <a:xfrm>
            <a:off x="4755100" y="3902575"/>
            <a:ext cx="1389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Other </a:t>
            </a:r>
            <a:r>
              <a:rPr lang="en" sz="1200"/>
              <a:t>types</a:t>
            </a:r>
            <a:r>
              <a:rPr lang="en" sz="1200"/>
              <a:t> of bears have </a:t>
            </a:r>
            <a:r>
              <a:rPr lang="en" sz="1200"/>
              <a:t>different</a:t>
            </a:r>
            <a:r>
              <a:rPr lang="en" sz="1200"/>
              <a:t> types of </a:t>
            </a:r>
            <a:r>
              <a:rPr lang="en" sz="1200"/>
              <a:t>predators</a:t>
            </a:r>
            <a:endParaRPr sz="900"/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/>
          <p:nvPr>
            <p:ph type="title"/>
          </p:nvPr>
        </p:nvSpPr>
        <p:spPr>
          <a:xfrm>
            <a:off x="311700" y="445025"/>
            <a:ext cx="656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What's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 the food chain of a Brown Bear?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4" name="Google Shape;124;p18"/>
          <p:cNvSpPr txBox="1"/>
          <p:nvPr>
            <p:ph idx="1" type="body"/>
          </p:nvPr>
        </p:nvSpPr>
        <p:spPr>
          <a:xfrm>
            <a:off x="311700" y="1152475"/>
            <a:ext cx="2560200" cy="34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It all starts with…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/>
              <a:t>1st. Plants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/>
              <a:t>2nd. Bunnies (or any tiny mammal that eats plants)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900"/>
              <a:t>3rd (last). Brown Bears</a:t>
            </a:r>
            <a:endParaRPr sz="1900"/>
          </a:p>
        </p:txBody>
      </p:sp>
      <p:pic>
        <p:nvPicPr>
          <p:cNvPr id="125" name="Google Shape;1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7153" y="1152475"/>
            <a:ext cx="4723847" cy="344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2745" y="3024900"/>
            <a:ext cx="1584400" cy="211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0900" y="-127850"/>
            <a:ext cx="2330474" cy="155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/>
          <p:nvPr/>
        </p:nvSpPr>
        <p:spPr>
          <a:xfrm>
            <a:off x="0" y="0"/>
            <a:ext cx="835800" cy="1017600"/>
          </a:xfrm>
          <a:prstGeom prst="diagStripe">
            <a:avLst>
              <a:gd fmla="val 50000" name="adj"/>
            </a:avLst>
          </a:prstGeom>
          <a:solidFill>
            <a:srgbClr val="FFF2CC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8"/>
          <p:cNvSpPr/>
          <p:nvPr/>
        </p:nvSpPr>
        <p:spPr>
          <a:xfrm rot="10800000">
            <a:off x="8308200" y="4125900"/>
            <a:ext cx="835800" cy="1017600"/>
          </a:xfrm>
          <a:prstGeom prst="diagStripe">
            <a:avLst>
              <a:gd fmla="val 50000" name="adj"/>
            </a:avLst>
          </a:prstGeom>
          <a:solidFill>
            <a:srgbClr val="FFF2CC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>
            <p:ph type="title"/>
          </p:nvPr>
        </p:nvSpPr>
        <p:spPr>
          <a:xfrm>
            <a:off x="311700" y="279175"/>
            <a:ext cx="8520600" cy="9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What are a Brown Bears specific 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adaptations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 to help it survive?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5" name="Google Shape;135;p19"/>
          <p:cNvSpPr txBox="1"/>
          <p:nvPr>
            <p:ph idx="1" type="body"/>
          </p:nvPr>
        </p:nvSpPr>
        <p:spPr>
          <a:xfrm>
            <a:off x="361875" y="1435950"/>
            <a:ext cx="5311200" cy="24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6075" lvl="0" marL="838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50"/>
              <a:buChar char="●"/>
            </a:pPr>
            <a:r>
              <a:rPr lang="en" sz="1850"/>
              <a:t>A keen sense of smell</a:t>
            </a:r>
            <a:endParaRPr sz="1850"/>
          </a:p>
          <a:p>
            <a:pPr indent="-346075" lvl="0" marL="838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50"/>
              <a:buChar char="●"/>
            </a:pPr>
            <a:r>
              <a:rPr lang="en" sz="1850"/>
              <a:t>Strong curved claws for climbing trees and ripping logs</a:t>
            </a:r>
            <a:endParaRPr sz="1850"/>
          </a:p>
          <a:p>
            <a:pPr indent="-346075" lvl="0" marL="838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50"/>
              <a:buChar char="●"/>
            </a:pPr>
            <a:r>
              <a:rPr lang="en" sz="1850"/>
              <a:t>A tapetum lucidum to aid night vision. </a:t>
            </a:r>
            <a:endParaRPr sz="1850"/>
          </a:p>
          <a:p>
            <a:pPr indent="-346075" lvl="0" marL="838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50"/>
              <a:buChar char="●"/>
            </a:pPr>
            <a:r>
              <a:rPr lang="en" sz="1850"/>
              <a:t>Canine teeth for ripping open </a:t>
            </a:r>
            <a:r>
              <a:rPr lang="en" sz="1850"/>
              <a:t>logs</a:t>
            </a:r>
            <a:endParaRPr sz="1850"/>
          </a:p>
        </p:txBody>
      </p:sp>
      <p:sp>
        <p:nvSpPr>
          <p:cNvPr id="136" name="Google Shape;136;p19"/>
          <p:cNvSpPr/>
          <p:nvPr/>
        </p:nvSpPr>
        <p:spPr>
          <a:xfrm rot="5400000">
            <a:off x="8050675" y="94200"/>
            <a:ext cx="1200600" cy="1012200"/>
          </a:xfrm>
          <a:prstGeom prst="diagStripe">
            <a:avLst>
              <a:gd fmla="val 46993" name="adj"/>
            </a:avLst>
          </a:prstGeom>
          <a:solidFill>
            <a:srgbClr val="FF00FF"/>
          </a:solidFill>
          <a:ln cap="flat" cmpd="sng" w="9525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9"/>
          <p:cNvSpPr/>
          <p:nvPr/>
        </p:nvSpPr>
        <p:spPr>
          <a:xfrm rot="-5400000">
            <a:off x="-35550" y="4143450"/>
            <a:ext cx="1035600" cy="964500"/>
          </a:xfrm>
          <a:prstGeom prst="diagStripe">
            <a:avLst>
              <a:gd fmla="val 46993" name="adj"/>
            </a:avLst>
          </a:prstGeom>
          <a:solidFill>
            <a:srgbClr val="FF00FF"/>
          </a:solidFill>
          <a:ln cap="flat" cmpd="sng" w="9525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7300" y="3589477"/>
            <a:ext cx="2329775" cy="15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501" y="3412151"/>
            <a:ext cx="2173901" cy="144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9500" y="1246675"/>
            <a:ext cx="2717575" cy="135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8851" y="800351"/>
            <a:ext cx="1129925" cy="112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/>
          <p:nvPr>
            <p:ph type="title"/>
          </p:nvPr>
        </p:nvSpPr>
        <p:spPr>
          <a:xfrm>
            <a:off x="181500" y="0"/>
            <a:ext cx="4260300" cy="9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Trebuchet MS"/>
                <a:ea typeface="Trebuchet MS"/>
                <a:cs typeface="Trebuchet MS"/>
                <a:sym typeface="Trebuchet MS"/>
              </a:rPr>
              <a:t>What do Brown bears look like, how much do they weigh, how tall are they?</a:t>
            </a:r>
            <a:endParaRPr sz="27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7" name="Google Shape;147;p20"/>
          <p:cNvSpPr txBox="1"/>
          <p:nvPr>
            <p:ph idx="1" type="body"/>
          </p:nvPr>
        </p:nvSpPr>
        <p:spPr>
          <a:xfrm>
            <a:off x="229300" y="1329025"/>
            <a:ext cx="3999900" cy="17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Brown bears look </a:t>
            </a:r>
            <a:r>
              <a:rPr lang="en" sz="1600"/>
              <a:t>exactly</a:t>
            </a:r>
            <a:r>
              <a:rPr lang="en" sz="1600"/>
              <a:t> how their name is but, </a:t>
            </a:r>
            <a:r>
              <a:rPr lang="en" sz="1600"/>
              <a:t>they are</a:t>
            </a:r>
            <a:r>
              <a:rPr lang="en" sz="1600"/>
              <a:t> brown and big with lots of fur. </a:t>
            </a:r>
            <a:r>
              <a:rPr lang="en" sz="1600"/>
              <a:t>Brown Bears</a:t>
            </a:r>
            <a:r>
              <a:rPr lang="en" sz="1600"/>
              <a:t> weigh about </a:t>
            </a:r>
            <a:r>
              <a:rPr lang="en" sz="16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180 – 1,300 lbs</a:t>
            </a:r>
            <a:r>
              <a:rPr lang="en" sz="1500"/>
              <a:t>. A </a:t>
            </a:r>
            <a:r>
              <a:rPr lang="en" sz="1600"/>
              <a:t>Brown Bears height walking on its 4 legs is </a:t>
            </a:r>
            <a:r>
              <a:rPr lang="en" sz="16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2.3 – 5 ft, </a:t>
            </a:r>
            <a:r>
              <a:rPr lang="en" sz="1500"/>
              <a:t>And </a:t>
            </a:r>
            <a:r>
              <a:rPr lang="en" sz="1600"/>
              <a:t>Brown Bears height standing on 2 feet is </a:t>
            </a:r>
            <a:r>
              <a:rPr lang="en" sz="16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5–7 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feet.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48" name="Google Shape;148;p20"/>
          <p:cNvSpPr txBox="1"/>
          <p:nvPr>
            <p:ph idx="2" type="body"/>
          </p:nvPr>
        </p:nvSpPr>
        <p:spPr>
          <a:xfrm>
            <a:off x="4961850" y="3288900"/>
            <a:ext cx="3999900" cy="17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According to google, male and female bears have a height </a:t>
            </a:r>
            <a:r>
              <a:rPr lang="en" sz="1600"/>
              <a:t>difference</a:t>
            </a:r>
            <a:r>
              <a:rPr lang="en" sz="1600"/>
              <a:t> saying female bears are smaller than male bears. Male brown bears weigh </a:t>
            </a:r>
            <a:r>
              <a:rPr lang="en" sz="1600">
                <a:solidFill>
                  <a:schemeClr val="dk1"/>
                </a:solidFill>
              </a:rPr>
              <a:t>400 - 1,200</a:t>
            </a:r>
            <a:r>
              <a:rPr lang="en" sz="1600"/>
              <a:t> pounds and female bears weigh </a:t>
            </a:r>
            <a:r>
              <a:rPr lang="en" sz="1600">
                <a:solidFill>
                  <a:schemeClr val="dk1"/>
                </a:solidFill>
              </a:rPr>
              <a:t>300 - 800.</a:t>
            </a:r>
            <a:r>
              <a:rPr lang="en" sz="1600"/>
              <a:t> </a:t>
            </a:r>
            <a:r>
              <a:rPr lang="en" sz="1600"/>
              <a:t> </a:t>
            </a:r>
            <a:endParaRPr sz="1600"/>
          </a:p>
        </p:txBody>
      </p:sp>
      <p:pic>
        <p:nvPicPr>
          <p:cNvPr id="149" name="Google Shape;1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0601" y="-12"/>
            <a:ext cx="2815450" cy="19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4961850" y="1855950"/>
            <a:ext cx="39999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Trebuchet MS"/>
                <a:ea typeface="Trebuchet MS"/>
                <a:cs typeface="Trebuchet MS"/>
                <a:sym typeface="Trebuchet MS"/>
              </a:rPr>
              <a:t>Are female bears and male bears weigh or are the same size?</a:t>
            </a:r>
            <a:endParaRPr sz="27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51" name="Google Shape;15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350" y="3119125"/>
            <a:ext cx="2815450" cy="194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6825" y="3072000"/>
            <a:ext cx="1518325" cy="151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0"/>
          <p:cNvSpPr/>
          <p:nvPr/>
        </p:nvSpPr>
        <p:spPr>
          <a:xfrm rot="-5400000">
            <a:off x="-35550" y="4143450"/>
            <a:ext cx="1035600" cy="964500"/>
          </a:xfrm>
          <a:prstGeom prst="diagStripe">
            <a:avLst>
              <a:gd fmla="val 46993" name="adj"/>
            </a:avLst>
          </a:prstGeom>
          <a:solidFill>
            <a:srgbClr val="FF00FF"/>
          </a:solidFill>
          <a:ln cap="flat" cmpd="sng" w="9525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0"/>
          <p:cNvSpPr/>
          <p:nvPr/>
        </p:nvSpPr>
        <p:spPr>
          <a:xfrm rot="-5400000">
            <a:off x="-35550" y="4143450"/>
            <a:ext cx="1035600" cy="964500"/>
          </a:xfrm>
          <a:prstGeom prst="diagStripe">
            <a:avLst>
              <a:gd fmla="val 46993" name="adj"/>
            </a:avLst>
          </a:prstGeom>
          <a:solidFill>
            <a:srgbClr val="D5A6BD"/>
          </a:solidFill>
          <a:ln cap="flat" cmpd="sng" w="9525">
            <a:solidFill>
              <a:srgbClr val="4C11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0"/>
          <p:cNvSpPr/>
          <p:nvPr/>
        </p:nvSpPr>
        <p:spPr>
          <a:xfrm rot="5400000">
            <a:off x="8050675" y="94200"/>
            <a:ext cx="1200600" cy="1012200"/>
          </a:xfrm>
          <a:prstGeom prst="diagStripe">
            <a:avLst>
              <a:gd fmla="val 46993" name="adj"/>
            </a:avLst>
          </a:prstGeom>
          <a:solidFill>
            <a:srgbClr val="D5A6BD"/>
          </a:solidFill>
          <a:ln cap="flat" cmpd="sng" w="9525">
            <a:solidFill>
              <a:srgbClr val="4C11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ECDD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/>
          <p:nvPr>
            <p:ph type="title"/>
          </p:nvPr>
        </p:nvSpPr>
        <p:spPr>
          <a:xfrm>
            <a:off x="2053200" y="445025"/>
            <a:ext cx="503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How long do Brown Bears live?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1" name="Google Shape;161;p2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Brown bears </a:t>
            </a:r>
            <a:r>
              <a:rPr lang="en" sz="1800"/>
              <a:t>don't</a:t>
            </a:r>
            <a:r>
              <a:rPr lang="en" sz="1800"/>
              <a:t> live as long as an </a:t>
            </a:r>
            <a:r>
              <a:rPr lang="en" sz="1800"/>
              <a:t>average</a:t>
            </a:r>
            <a:r>
              <a:rPr lang="en" sz="1800"/>
              <a:t> </a:t>
            </a:r>
            <a:r>
              <a:rPr lang="en" sz="1800"/>
              <a:t>human</a:t>
            </a:r>
            <a:r>
              <a:rPr lang="en" sz="1800"/>
              <a:t> does but they </a:t>
            </a:r>
            <a:r>
              <a:rPr lang="en" sz="1800"/>
              <a:t>usually</a:t>
            </a:r>
            <a:r>
              <a:rPr lang="en" sz="1800"/>
              <a:t> live for </a:t>
            </a:r>
            <a:r>
              <a:rPr lang="en" sz="18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20 – 30 years.</a:t>
            </a:r>
            <a:r>
              <a:rPr lang="en" sz="18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800"/>
          </a:p>
        </p:txBody>
      </p:sp>
      <p:sp>
        <p:nvSpPr>
          <p:cNvPr id="162" name="Google Shape;162;p21"/>
          <p:cNvSpPr txBox="1"/>
          <p:nvPr>
            <p:ph idx="2" type="body"/>
          </p:nvPr>
        </p:nvSpPr>
        <p:spPr>
          <a:xfrm>
            <a:off x="4832400" y="3778175"/>
            <a:ext cx="805500" cy="7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63" name="Google Shape;16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6118" y="1017726"/>
            <a:ext cx="2935028" cy="194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1325" y="3102174"/>
            <a:ext cx="3201300" cy="179765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1"/>
          <p:cNvSpPr/>
          <p:nvPr/>
        </p:nvSpPr>
        <p:spPr>
          <a:xfrm>
            <a:off x="82400" y="3013125"/>
            <a:ext cx="2342100" cy="17976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1"/>
          <p:cNvSpPr txBox="1"/>
          <p:nvPr/>
        </p:nvSpPr>
        <p:spPr>
          <a:xfrm>
            <a:off x="111800" y="3173175"/>
            <a:ext cx="2312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 fact there has been a bear that’s lives longer than 30 years, a female </a:t>
            </a:r>
            <a:r>
              <a:rPr lang="en"/>
              <a:t>polar</a:t>
            </a:r>
            <a:r>
              <a:rPr lang="en"/>
              <a:t> bear that’s lived until the age of 41-42 and died in 2008.</a:t>
            </a:r>
            <a:endParaRPr/>
          </a:p>
        </p:txBody>
      </p:sp>
      <p:sp>
        <p:nvSpPr>
          <p:cNvPr id="167" name="Google Shape;167;p21"/>
          <p:cNvSpPr/>
          <p:nvPr/>
        </p:nvSpPr>
        <p:spPr>
          <a:xfrm>
            <a:off x="0" y="0"/>
            <a:ext cx="835800" cy="1017600"/>
          </a:xfrm>
          <a:prstGeom prst="diagStripe">
            <a:avLst>
              <a:gd fmla="val 50000" name="adj"/>
            </a:avLst>
          </a:prstGeom>
          <a:solidFill>
            <a:srgbClr val="FF9900"/>
          </a:solidFill>
          <a:ln cap="flat" cmpd="sng" w="9525">
            <a:solidFill>
              <a:srgbClr val="783F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1"/>
          <p:cNvSpPr/>
          <p:nvPr/>
        </p:nvSpPr>
        <p:spPr>
          <a:xfrm rot="10800000">
            <a:off x="8308200" y="4125900"/>
            <a:ext cx="835800" cy="1017600"/>
          </a:xfrm>
          <a:prstGeom prst="diagStripe">
            <a:avLst>
              <a:gd fmla="val 50000" name="adj"/>
            </a:avLst>
          </a:prstGeom>
          <a:solidFill>
            <a:srgbClr val="FF9900"/>
          </a:solidFill>
          <a:ln cap="flat" cmpd="sng" w="9525">
            <a:solidFill>
              <a:srgbClr val="783F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9450" y="3236748"/>
            <a:ext cx="1613773" cy="1613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09783" y="2102991"/>
            <a:ext cx="907988" cy="1070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