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6.xml"/><Relationship Id="rId22" Type="http://schemas.openxmlformats.org/officeDocument/2006/relationships/font" Target="fonts/Roboto-italic.fntdata"/><Relationship Id="rId10" Type="http://schemas.openxmlformats.org/officeDocument/2006/relationships/slide" Target="slides/slide5.xml"/><Relationship Id="rId21"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This slide has no transition.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10c66c7a7b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10c66c7a7b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4</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Delete  or could be also 15 inches.    This information is inaccurate .   </a:t>
            </a:r>
            <a:endParaRPr>
              <a:solidFill>
                <a:schemeClr val="dk1"/>
              </a:solidFill>
              <a:highlight>
                <a:schemeClr val="dk2"/>
              </a:highlight>
            </a:endParaRPr>
          </a:p>
          <a:p>
            <a:pPr indent="0" lvl="0" marL="0" rtl="0" algn="l">
              <a:spcBef>
                <a:spcPts val="0"/>
              </a:spcBef>
              <a:spcAft>
                <a:spcPts val="0"/>
              </a:spcAft>
              <a:buNone/>
            </a:pPr>
            <a:r>
              <a:rPr lang="en" sz="2400">
                <a:solidFill>
                  <a:srgbClr val="202124"/>
                </a:solidFill>
                <a:highlight>
                  <a:srgbClr val="FFFFFF"/>
                </a:highlight>
                <a:latin typeface="Roboto"/>
                <a:ea typeface="Roboto"/>
                <a:cs typeface="Roboto"/>
                <a:sym typeface="Roboto"/>
              </a:rPr>
              <a:t>18 – 35 in.</a:t>
            </a:r>
            <a:endParaRPr sz="2400">
              <a:solidFill>
                <a:srgbClr val="202124"/>
              </a:solidFill>
              <a:highlight>
                <a:srgbClr val="FFFFFF"/>
              </a:highlight>
              <a:latin typeface="Roboto"/>
              <a:ea typeface="Roboto"/>
              <a:cs typeface="Roboto"/>
              <a:sym typeface="Roboto"/>
            </a:endParaRPr>
          </a:p>
          <a:p>
            <a:pPr indent="0" lvl="0" marL="0" rtl="0" algn="l">
              <a:lnSpc>
                <a:spcPct val="115000"/>
              </a:lnSpc>
              <a:spcBef>
                <a:spcPts val="0"/>
              </a:spcBef>
              <a:spcAft>
                <a:spcPts val="0"/>
              </a:spcAft>
              <a:buNone/>
            </a:pPr>
            <a:r>
              <a:rPr lang="en" sz="1050">
                <a:solidFill>
                  <a:srgbClr val="70757A"/>
                </a:solidFill>
                <a:highlight>
                  <a:srgbClr val="FFFFFF"/>
                </a:highlight>
                <a:latin typeface="Roboto"/>
                <a:ea typeface="Roboto"/>
                <a:cs typeface="Roboto"/>
                <a:sym typeface="Roboto"/>
              </a:rPr>
              <a:t>Adult, Without Tail</a:t>
            </a:r>
            <a:endParaRPr sz="1050">
              <a:solidFill>
                <a:srgbClr val="70757A"/>
              </a:solidFill>
              <a:highlight>
                <a:srgbClr val="FFFFFF"/>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0c66c7a7b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0c66c7a7ba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chemeClr val="dk2"/>
                </a:highlight>
              </a:rPr>
              <a:t>..don’t or do not. Period after pounds… the word pounds is missing after 9-10. Every sentence ends with punctuation. </a:t>
            </a:r>
            <a:endParaRPr>
              <a:highlight>
                <a:schemeClr val="dk2"/>
              </a:highligh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0c66c7a7ba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0c66c7a7b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None/>
            </a:pPr>
            <a:r>
              <a:rPr lang="en">
                <a:highlight>
                  <a:schemeClr val="dk2"/>
                </a:highlight>
              </a:rPr>
              <a:t> Every sentence ends with punctuation. </a:t>
            </a:r>
            <a:endParaRPr>
              <a:highlight>
                <a:schemeClr val="dk2"/>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0c66c7a7b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0c66c7a7b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1 Background Color</a:t>
            </a:r>
            <a:endParaRPr>
              <a:solidFill>
                <a:schemeClr val="dk1"/>
              </a:solidFill>
            </a:endParaRPr>
          </a:p>
          <a:p>
            <a:pPr indent="0" lvl="0" marL="0" rtl="0" algn="l">
              <a:spcBef>
                <a:spcPts val="0"/>
              </a:spcBef>
              <a:spcAft>
                <a:spcPts val="0"/>
              </a:spcAft>
              <a:buNone/>
            </a:pPr>
            <a:r>
              <a:rPr lang="en">
                <a:solidFill>
                  <a:schemeClr val="dk1"/>
                </a:solidFill>
              </a:rPr>
              <a:t>1 Title (or write the question)</a:t>
            </a:r>
            <a:endParaRPr>
              <a:solidFill>
                <a:schemeClr val="dk1"/>
              </a:solidFill>
            </a:endParaRPr>
          </a:p>
          <a:p>
            <a:pPr indent="0" lvl="0" marL="0" rtl="0" algn="l">
              <a:spcBef>
                <a:spcPts val="0"/>
              </a:spcBef>
              <a:spcAft>
                <a:spcPts val="0"/>
              </a:spcAft>
              <a:buNone/>
            </a:pPr>
            <a:r>
              <a:rPr lang="en">
                <a:solidFill>
                  <a:schemeClr val="dk1"/>
                </a:solidFill>
              </a:rPr>
              <a:t>1 Pictures</a:t>
            </a:r>
            <a:endParaRPr>
              <a:solidFill>
                <a:schemeClr val="dk1"/>
              </a:solidFill>
            </a:endParaRPr>
          </a:p>
          <a:p>
            <a:pPr indent="0" lvl="0" marL="0" rtl="0" algn="l">
              <a:spcBef>
                <a:spcPts val="0"/>
              </a:spcBef>
              <a:spcAft>
                <a:spcPts val="0"/>
              </a:spcAft>
              <a:buNone/>
            </a:pPr>
            <a:r>
              <a:rPr lang="en">
                <a:solidFill>
                  <a:schemeClr val="dk1"/>
                </a:solidFill>
              </a:rPr>
              <a:t>1 Include Transitions</a:t>
            </a:r>
            <a:endParaRPr>
              <a:solidFill>
                <a:schemeClr val="dk1"/>
              </a:solidFill>
            </a:endParaRPr>
          </a:p>
          <a:p>
            <a:pPr indent="0" lvl="0" marL="0" rtl="0" algn="l">
              <a:spcBef>
                <a:spcPts val="0"/>
              </a:spcBef>
              <a:spcAft>
                <a:spcPts val="0"/>
              </a:spcAft>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None/>
            </a:pPr>
            <a:r>
              <a:rPr lang="en">
                <a:solidFill>
                  <a:schemeClr val="dk1"/>
                </a:solidFill>
              </a:rPr>
              <a:t>0 Accuracy of information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 Every sentence ends with punctuation.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0c66c7a7ba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0c66c7a7ba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None/>
            </a:pPr>
            <a:r>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Either make them all hyperlinked or none of them.  Stay with on font color. </a:t>
            </a:r>
            <a:endParaRPr>
              <a:solidFill>
                <a:schemeClr val="dk1"/>
              </a:solidFill>
              <a:highlight>
                <a:schemeClr val="dk2"/>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9b3795490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9b3795490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Either use a sentence for the title or a </a:t>
            </a:r>
            <a:r>
              <a:rPr lang="en">
                <a:solidFill>
                  <a:schemeClr val="dk1"/>
                </a:solidFill>
                <a:highlight>
                  <a:schemeClr val="dk2"/>
                </a:highlight>
              </a:rPr>
              <a:t>label</a:t>
            </a:r>
            <a:r>
              <a:rPr lang="en">
                <a:solidFill>
                  <a:schemeClr val="dk1"/>
                </a:solidFill>
                <a:highlight>
                  <a:schemeClr val="dk2"/>
                </a:highlight>
              </a:rPr>
              <a:t>.  So …  History of the Red Fox…  Or  What is the history of where the Red fox came from?</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…ancestors in Eurasia.   Don’t start a sentence with”but”.   There were introduced…..</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10c3a6f69f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10c3a6f69f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6</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10c3a6f69f2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10c3a6f69f2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…areas there is a broad range of temperatures.  The coldest temperature  they can live in is typically -58…..   However, some have been found living in -70……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10c5426b824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10c5426b82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…is a consumer, as they are omnivores.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10c5426b824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10c5426b824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..diet.  However, their favorite….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10c5426b824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10c5426b82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6</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c5426b824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10c5426b824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The Typical Food Chain   (since its the title and not a sentence)</a:t>
            </a:r>
            <a:endParaRPr>
              <a:solidFill>
                <a:schemeClr val="dk1"/>
              </a:solidFill>
              <a:highlight>
                <a:schemeClr val="dk2"/>
              </a:highlight>
            </a:endParaRPr>
          </a:p>
          <a:p>
            <a:pPr indent="0" lvl="0" marL="0" rtl="0" algn="l">
              <a:spcBef>
                <a:spcPts val="0"/>
              </a:spcBef>
              <a:spcAft>
                <a:spcPts val="0"/>
              </a:spcAft>
              <a:buNone/>
            </a:pPr>
            <a:r>
              <a:rPr lang="en">
                <a:solidFill>
                  <a:schemeClr val="dk1"/>
                </a:solidFill>
                <a:highlight>
                  <a:schemeClr val="dk2"/>
                </a:highlight>
              </a:rPr>
              <a:t>This is not a food chain.   A food chan shows what their pray eats, what they eat, and what eats them. </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0c5426b824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0c5426b824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Background Color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Title (or write the question)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Pictures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Include Transitions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0 Answering question using complete sentences (multiple sentences if needed to fully explain your answer)</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1 Accuracy of information</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highlight>
                  <a:schemeClr val="dk2"/>
                </a:highlight>
              </a:rPr>
              <a:t>Adaptations To Survive</a:t>
            </a:r>
            <a:endParaRPr>
              <a:solidFill>
                <a:schemeClr val="dk1"/>
              </a:solidFill>
              <a:highlight>
                <a:schemeClr val="dk2"/>
              </a:highlight>
            </a:endParaRPr>
          </a:p>
          <a:p>
            <a:pPr indent="0" lvl="0" marL="0" rtl="0" algn="l">
              <a:spcBef>
                <a:spcPts val="0"/>
              </a:spcBef>
              <a:spcAft>
                <a:spcPts val="0"/>
              </a:spcAft>
              <a:buClr>
                <a:schemeClr val="dk1"/>
              </a:buClr>
              <a:buSzPts val="1100"/>
              <a:buFont typeface="Arial"/>
              <a:buNone/>
            </a:pPr>
            <a:r>
              <a:rPr lang="en">
                <a:solidFill>
                  <a:schemeClr val="dk1"/>
                </a:solidFill>
                <a:highlight>
                  <a:schemeClr val="dk2"/>
                </a:highlight>
              </a:rPr>
              <a:t>Please use complete sentences in the paragraph. </a:t>
            </a:r>
            <a:endParaRPr>
              <a:solidFill>
                <a:schemeClr val="dk1"/>
              </a:solidFill>
              <a:highlight>
                <a:schemeClr val="dk2"/>
              </a:highlight>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11.jpg"/><Relationship Id="rId5" Type="http://schemas.openxmlformats.org/officeDocument/2006/relationships/image" Target="../media/image8.jpg"/><Relationship Id="rId6" Type="http://schemas.openxmlformats.org/officeDocument/2006/relationships/image" Target="../media/image1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8.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hyperlink" Target="https://www.treehugger.com/surprising-facts-about-the-red-fox-4864544" TargetMode="External"/><Relationship Id="rId4" Type="http://schemas.openxmlformats.org/officeDocument/2006/relationships/hyperlink" Target="https://www.wildlifeonline.me.uk/animals/article/red-fox-longevity#:~:text=In%20his%202005%20compendium%2C%20Longevity,still%20alive%20in%20July%202004%2C" TargetMode="External"/><Relationship Id="rId5" Type="http://schemas.openxmlformats.org/officeDocument/2006/relationships/hyperlink" Target="https://forum.americanexpedition.us/red-fox-facts-information-and-photos#:~:text=A%20red%20fox%20has%20a,in%20color%2C%20sometimes%20even%20black.&amp;text=A%20male%20fox%2C%20also%20called,%E2%80%9D%20weighs%209%2D10%20pound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31.jpg"/><Relationship Id="rId5" Type="http://schemas.openxmlformats.org/officeDocument/2006/relationships/image" Target="../media/image25.jpg"/><Relationship Id="rId6" Type="http://schemas.openxmlformats.org/officeDocument/2006/relationships/image" Target="../media/image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32.jpg"/><Relationship Id="rId5" Type="http://schemas.openxmlformats.org/officeDocument/2006/relationships/image" Target="../media/image33.jpg"/><Relationship Id="rId6" Type="http://schemas.openxmlformats.org/officeDocument/2006/relationships/image" Target="../media/image2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2.jp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solidFill>
                  <a:schemeClr val="lt1"/>
                </a:solidFill>
              </a:rPr>
              <a:t>Red Fox</a:t>
            </a:r>
            <a:endParaRPr>
              <a:solidFill>
                <a:schemeClr val="lt1"/>
              </a:solidFill>
            </a:endParaRPr>
          </a:p>
        </p:txBody>
      </p:sp>
      <p:sp>
        <p:nvSpPr>
          <p:cNvPr id="55" name="Google Shape;55;p13"/>
          <p:cNvSpPr txBox="1"/>
          <p:nvPr>
            <p:ph idx="1" type="subTitle"/>
          </p:nvPr>
        </p:nvSpPr>
        <p:spPr>
          <a:xfrm>
            <a:off x="311700" y="27971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lt1"/>
                </a:solidFill>
              </a:rPr>
              <a:t>By Kenzie Harrison</a:t>
            </a:r>
            <a:endParaRPr>
              <a:solidFill>
                <a:schemeClr val="lt1"/>
              </a:solidFill>
            </a:endParaRPr>
          </a:p>
        </p:txBody>
      </p:sp>
      <p:pic>
        <p:nvPicPr>
          <p:cNvPr id="56" name="Google Shape;56;p13"/>
          <p:cNvPicPr preferRelativeResize="0"/>
          <p:nvPr/>
        </p:nvPicPr>
        <p:blipFill>
          <a:blip r:embed="rId3">
            <a:alphaModFix/>
          </a:blip>
          <a:stretch>
            <a:fillRect/>
          </a:stretch>
        </p:blipFill>
        <p:spPr>
          <a:xfrm>
            <a:off x="80375" y="3115025"/>
            <a:ext cx="2608074" cy="1956050"/>
          </a:xfrm>
          <a:prstGeom prst="rect">
            <a:avLst/>
          </a:prstGeom>
          <a:noFill/>
          <a:ln>
            <a:noFill/>
          </a:ln>
        </p:spPr>
      </p:pic>
      <p:pic>
        <p:nvPicPr>
          <p:cNvPr id="57" name="Google Shape;57;p13"/>
          <p:cNvPicPr preferRelativeResize="0"/>
          <p:nvPr/>
        </p:nvPicPr>
        <p:blipFill>
          <a:blip r:embed="rId4">
            <a:alphaModFix/>
          </a:blip>
          <a:stretch>
            <a:fillRect/>
          </a:stretch>
        </p:blipFill>
        <p:spPr>
          <a:xfrm>
            <a:off x="6261213" y="166800"/>
            <a:ext cx="2619375" cy="1743075"/>
          </a:xfrm>
          <a:prstGeom prst="rect">
            <a:avLst/>
          </a:prstGeom>
          <a:noFill/>
          <a:ln>
            <a:noFill/>
          </a:ln>
        </p:spPr>
      </p:pic>
      <p:pic>
        <p:nvPicPr>
          <p:cNvPr id="58" name="Google Shape;58;p13"/>
          <p:cNvPicPr preferRelativeResize="0"/>
          <p:nvPr/>
        </p:nvPicPr>
        <p:blipFill>
          <a:blip r:embed="rId5">
            <a:alphaModFix/>
          </a:blip>
          <a:stretch>
            <a:fillRect/>
          </a:stretch>
        </p:blipFill>
        <p:spPr>
          <a:xfrm>
            <a:off x="254875" y="301750"/>
            <a:ext cx="2876623" cy="2052601"/>
          </a:xfrm>
          <a:prstGeom prst="rect">
            <a:avLst/>
          </a:prstGeom>
          <a:noFill/>
          <a:ln>
            <a:noFill/>
          </a:ln>
        </p:spPr>
      </p:pic>
      <p:pic>
        <p:nvPicPr>
          <p:cNvPr id="59" name="Google Shape;59;p13"/>
          <p:cNvPicPr preferRelativeResize="0"/>
          <p:nvPr/>
        </p:nvPicPr>
        <p:blipFill>
          <a:blip r:embed="rId6">
            <a:alphaModFix/>
          </a:blip>
          <a:stretch>
            <a:fillRect/>
          </a:stretch>
        </p:blipFill>
        <p:spPr>
          <a:xfrm>
            <a:off x="6413248" y="2888343"/>
            <a:ext cx="2608074" cy="218273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33" name="Shape 133"/>
        <p:cNvGrpSpPr/>
        <p:nvPr/>
      </p:nvGrpSpPr>
      <p:grpSpPr>
        <a:xfrm>
          <a:off x="0" y="0"/>
          <a:ext cx="0" cy="0"/>
          <a:chOff x="0" y="0"/>
          <a:chExt cx="0" cy="0"/>
        </a:xfrm>
      </p:grpSpPr>
      <p:sp>
        <p:nvSpPr>
          <p:cNvPr id="134" name="Google Shape;134;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does it look like?</a:t>
            </a:r>
            <a:endParaRPr>
              <a:solidFill>
                <a:schemeClr val="lt1"/>
              </a:solidFill>
            </a:endParaRPr>
          </a:p>
        </p:txBody>
      </p:sp>
      <p:sp>
        <p:nvSpPr>
          <p:cNvPr id="135" name="Google Shape;135;p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The Red Fox is 14-20 inches or could also be 15 inches in length (Depends on the tail)</a:t>
            </a:r>
            <a:endParaRPr>
              <a:solidFill>
                <a:schemeClr val="lt1"/>
              </a:solidFill>
            </a:endParaRPr>
          </a:p>
          <a:p>
            <a:pPr indent="0" lvl="0" marL="0" rtl="0" algn="l">
              <a:spcBef>
                <a:spcPts val="1600"/>
              </a:spcBef>
              <a:spcAft>
                <a:spcPts val="1600"/>
              </a:spcAft>
              <a:buNone/>
            </a:pPr>
            <a:r>
              <a:rPr lang="en">
                <a:solidFill>
                  <a:schemeClr val="lt1"/>
                </a:solidFill>
              </a:rPr>
              <a:t>The weight range for a red fox is 6, 15 to 20 pounds (could depend on size/length)</a:t>
            </a:r>
            <a:endParaRPr>
              <a:solidFill>
                <a:schemeClr val="lt1"/>
              </a:solidFill>
            </a:endParaRPr>
          </a:p>
        </p:txBody>
      </p:sp>
      <p:pic>
        <p:nvPicPr>
          <p:cNvPr id="136" name="Google Shape;136;p22"/>
          <p:cNvPicPr preferRelativeResize="0"/>
          <p:nvPr/>
        </p:nvPicPr>
        <p:blipFill>
          <a:blip r:embed="rId3">
            <a:alphaModFix/>
          </a:blip>
          <a:stretch>
            <a:fillRect/>
          </a:stretch>
        </p:blipFill>
        <p:spPr>
          <a:xfrm>
            <a:off x="0" y="2692425"/>
            <a:ext cx="3767227" cy="2402776"/>
          </a:xfrm>
          <a:prstGeom prst="rect">
            <a:avLst/>
          </a:prstGeom>
          <a:noFill/>
          <a:ln>
            <a:noFill/>
          </a:ln>
        </p:spPr>
      </p:pic>
      <p:pic>
        <p:nvPicPr>
          <p:cNvPr id="137" name="Google Shape;137;p22"/>
          <p:cNvPicPr preferRelativeResize="0"/>
          <p:nvPr/>
        </p:nvPicPr>
        <p:blipFill>
          <a:blip r:embed="rId4">
            <a:alphaModFix/>
          </a:blip>
          <a:stretch>
            <a:fillRect/>
          </a:stretch>
        </p:blipFill>
        <p:spPr>
          <a:xfrm>
            <a:off x="5284552" y="3235750"/>
            <a:ext cx="2047225" cy="1907750"/>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1" name="Shape 141"/>
        <p:cNvGrpSpPr/>
        <p:nvPr/>
      </p:nvGrpSpPr>
      <p:grpSpPr>
        <a:xfrm>
          <a:off x="0" y="0"/>
          <a:ext cx="0" cy="0"/>
          <a:chOff x="0" y="0"/>
          <a:chExt cx="0" cy="0"/>
        </a:xfrm>
      </p:grpSpPr>
      <p:sp>
        <p:nvSpPr>
          <p:cNvPr id="142" name="Google Shape;142;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Do male and females weigh the same?</a:t>
            </a:r>
            <a:endParaRPr>
              <a:solidFill>
                <a:schemeClr val="lt1"/>
              </a:solidFill>
            </a:endParaRPr>
          </a:p>
        </p:txBody>
      </p:sp>
      <p:sp>
        <p:nvSpPr>
          <p:cNvPr id="143" name="Google Shape;143;p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No they dont, males can weigh between 10-12 pounds</a:t>
            </a:r>
            <a:endParaRPr>
              <a:solidFill>
                <a:schemeClr val="lt1"/>
              </a:solidFill>
            </a:endParaRPr>
          </a:p>
          <a:p>
            <a:pPr indent="0" lvl="0" marL="0" rtl="0" algn="l">
              <a:spcBef>
                <a:spcPts val="1600"/>
              </a:spcBef>
              <a:spcAft>
                <a:spcPts val="1600"/>
              </a:spcAft>
              <a:buNone/>
            </a:pPr>
            <a:r>
              <a:rPr lang="en">
                <a:solidFill>
                  <a:schemeClr val="lt1"/>
                </a:solidFill>
              </a:rPr>
              <a:t>The female can weigh between 9-10</a:t>
            </a:r>
            <a:endParaRPr>
              <a:solidFill>
                <a:schemeClr val="lt1"/>
              </a:solidFill>
            </a:endParaRPr>
          </a:p>
        </p:txBody>
      </p:sp>
      <p:pic>
        <p:nvPicPr>
          <p:cNvPr id="144" name="Google Shape;144;p23"/>
          <p:cNvPicPr preferRelativeResize="0"/>
          <p:nvPr/>
        </p:nvPicPr>
        <p:blipFill>
          <a:blip r:embed="rId3">
            <a:alphaModFix/>
          </a:blip>
          <a:stretch>
            <a:fillRect/>
          </a:stretch>
        </p:blipFill>
        <p:spPr>
          <a:xfrm>
            <a:off x="6487025" y="1251450"/>
            <a:ext cx="2656973" cy="3892050"/>
          </a:xfrm>
          <a:prstGeom prst="rect">
            <a:avLst/>
          </a:prstGeom>
          <a:noFill/>
          <a:ln>
            <a:noFill/>
          </a:ln>
        </p:spPr>
      </p:pic>
      <p:pic>
        <p:nvPicPr>
          <p:cNvPr id="145" name="Google Shape;145;p23"/>
          <p:cNvPicPr preferRelativeResize="0"/>
          <p:nvPr/>
        </p:nvPicPr>
        <p:blipFill>
          <a:blip r:embed="rId4">
            <a:alphaModFix/>
          </a:blip>
          <a:stretch>
            <a:fillRect/>
          </a:stretch>
        </p:blipFill>
        <p:spPr>
          <a:xfrm>
            <a:off x="-4" y="2716550"/>
            <a:ext cx="3641850" cy="2426949"/>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49" name="Shape 149"/>
        <p:cNvGrpSpPr/>
        <p:nvPr/>
      </p:nvGrpSpPr>
      <p:grpSpPr>
        <a:xfrm>
          <a:off x="0" y="0"/>
          <a:ext cx="0" cy="0"/>
          <a:chOff x="0" y="0"/>
          <a:chExt cx="0" cy="0"/>
        </a:xfrm>
      </p:grpSpPr>
      <p:sp>
        <p:nvSpPr>
          <p:cNvPr id="150" name="Google Shape;150;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What's</a:t>
            </a:r>
            <a:r>
              <a:rPr lang="en">
                <a:solidFill>
                  <a:schemeClr val="lt1"/>
                </a:solidFill>
              </a:rPr>
              <a:t> the </a:t>
            </a:r>
            <a:r>
              <a:rPr lang="en">
                <a:solidFill>
                  <a:schemeClr val="lt1"/>
                </a:solidFill>
              </a:rPr>
              <a:t>lifespan</a:t>
            </a:r>
            <a:r>
              <a:rPr lang="en">
                <a:solidFill>
                  <a:schemeClr val="lt1"/>
                </a:solidFill>
              </a:rPr>
              <a:t>?</a:t>
            </a:r>
            <a:endParaRPr>
              <a:solidFill>
                <a:schemeClr val="lt1"/>
              </a:solidFill>
            </a:endParaRPr>
          </a:p>
        </p:txBody>
      </p:sp>
      <p:sp>
        <p:nvSpPr>
          <p:cNvPr id="151" name="Google Shape;151;p2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The lifespan of a red fox is 3-4 years in the wild</a:t>
            </a:r>
            <a:endParaRPr>
              <a:solidFill>
                <a:schemeClr val="lt1"/>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52" name="Google Shape;152;p24"/>
          <p:cNvPicPr preferRelativeResize="0"/>
          <p:nvPr/>
        </p:nvPicPr>
        <p:blipFill>
          <a:blip r:embed="rId3">
            <a:alphaModFix/>
          </a:blip>
          <a:stretch>
            <a:fillRect/>
          </a:stretch>
        </p:blipFill>
        <p:spPr>
          <a:xfrm>
            <a:off x="1" y="2497225"/>
            <a:ext cx="3708650" cy="2646275"/>
          </a:xfrm>
          <a:prstGeom prst="rect">
            <a:avLst/>
          </a:prstGeom>
          <a:noFill/>
          <a:ln>
            <a:noFill/>
          </a:ln>
        </p:spPr>
      </p:pic>
      <p:pic>
        <p:nvPicPr>
          <p:cNvPr id="153" name="Google Shape;153;p24"/>
          <p:cNvPicPr preferRelativeResize="0"/>
          <p:nvPr/>
        </p:nvPicPr>
        <p:blipFill>
          <a:blip r:embed="rId4">
            <a:alphaModFix/>
          </a:blip>
          <a:stretch>
            <a:fillRect/>
          </a:stretch>
        </p:blipFill>
        <p:spPr>
          <a:xfrm>
            <a:off x="4865999" y="2767701"/>
            <a:ext cx="3564375" cy="2375799"/>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57" name="Shape 157"/>
        <p:cNvGrpSpPr/>
        <p:nvPr/>
      </p:nvGrpSpPr>
      <p:grpSpPr>
        <a:xfrm>
          <a:off x="0" y="0"/>
          <a:ext cx="0" cy="0"/>
          <a:chOff x="0" y="0"/>
          <a:chExt cx="0" cy="0"/>
        </a:xfrm>
      </p:grpSpPr>
      <p:sp>
        <p:nvSpPr>
          <p:cNvPr id="158" name="Google Shape;15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8 facts</a:t>
            </a:r>
            <a:r>
              <a:rPr lang="en"/>
              <a:t> </a:t>
            </a:r>
            <a:endParaRPr/>
          </a:p>
        </p:txBody>
      </p:sp>
      <p:sp>
        <p:nvSpPr>
          <p:cNvPr id="159" name="Google Shape;159;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chemeClr val="lt1"/>
              </a:buClr>
              <a:buSzPts val="1800"/>
              <a:buChar char="●"/>
            </a:pPr>
            <a:r>
              <a:rPr lang="en">
                <a:solidFill>
                  <a:schemeClr val="lt1"/>
                </a:solidFill>
              </a:rPr>
              <a:t>Their forepaws have an extra toe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 </a:t>
            </a:r>
            <a:r>
              <a:rPr lang="en">
                <a:solidFill>
                  <a:schemeClr val="lt1"/>
                </a:solidFill>
              </a:rPr>
              <a:t>females</a:t>
            </a:r>
            <a:r>
              <a:rPr lang="en">
                <a:solidFill>
                  <a:schemeClr val="lt1"/>
                </a:solidFill>
              </a:rPr>
              <a:t> are called vixens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They have really good hearing</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They </a:t>
            </a:r>
            <a:r>
              <a:rPr lang="en">
                <a:solidFill>
                  <a:schemeClr val="lt1"/>
                </a:solidFill>
              </a:rPr>
              <a:t>don't</a:t>
            </a:r>
            <a:r>
              <a:rPr lang="en">
                <a:solidFill>
                  <a:schemeClr val="lt1"/>
                </a:solidFill>
              </a:rPr>
              <a:t> make good house pets</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When they are afraid, they grin</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They choose one mate to be with for the rest of their life</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There are 45 subspecies of a red fox</a:t>
            </a:r>
            <a:endParaRPr>
              <a:solidFill>
                <a:schemeClr val="lt1"/>
              </a:solidFill>
            </a:endParaRPr>
          </a:p>
          <a:p>
            <a:pPr indent="-342900" lvl="0" marL="457200" rtl="0" algn="l">
              <a:spcBef>
                <a:spcPts val="0"/>
              </a:spcBef>
              <a:spcAft>
                <a:spcPts val="0"/>
              </a:spcAft>
              <a:buClr>
                <a:schemeClr val="lt1"/>
              </a:buClr>
              <a:buSzPts val="1800"/>
              <a:buChar char="●"/>
            </a:pPr>
            <a:r>
              <a:rPr lang="en">
                <a:solidFill>
                  <a:schemeClr val="lt1"/>
                </a:solidFill>
              </a:rPr>
              <a:t>They could be found in about 80 countries </a:t>
            </a:r>
            <a:endParaRPr>
              <a:solidFill>
                <a:schemeClr val="lt1"/>
              </a:solidFill>
            </a:endParaRPr>
          </a:p>
        </p:txBody>
      </p:sp>
      <p:pic>
        <p:nvPicPr>
          <p:cNvPr id="160" name="Google Shape;160;p25"/>
          <p:cNvPicPr preferRelativeResize="0"/>
          <p:nvPr/>
        </p:nvPicPr>
        <p:blipFill>
          <a:blip r:embed="rId3">
            <a:alphaModFix/>
          </a:blip>
          <a:stretch>
            <a:fillRect/>
          </a:stretch>
        </p:blipFill>
        <p:spPr>
          <a:xfrm>
            <a:off x="6238200" y="3221425"/>
            <a:ext cx="2905800" cy="1922075"/>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64" name="Shape 164"/>
        <p:cNvGrpSpPr/>
        <p:nvPr/>
      </p:nvGrpSpPr>
      <p:grpSpPr>
        <a:xfrm>
          <a:off x="0" y="0"/>
          <a:ext cx="0" cy="0"/>
          <a:chOff x="0" y="0"/>
          <a:chExt cx="0" cy="0"/>
        </a:xfrm>
      </p:grpSpPr>
      <p:sp>
        <p:nvSpPr>
          <p:cNvPr id="165" name="Google Shape;16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Sources</a:t>
            </a:r>
            <a:endParaRPr>
              <a:solidFill>
                <a:schemeClr val="lt1"/>
              </a:solidFill>
            </a:endParaRPr>
          </a:p>
        </p:txBody>
      </p:sp>
      <p:sp>
        <p:nvSpPr>
          <p:cNvPr id="166" name="Google Shape;166;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3"/>
              </a:rPr>
              <a:t>https://www.treehugger.com/surprising-facts-about-the-red-fox-4864544</a:t>
            </a:r>
            <a:endParaRPr/>
          </a:p>
          <a:p>
            <a:pPr indent="0" lvl="0" marL="0" rtl="0" algn="l">
              <a:spcBef>
                <a:spcPts val="1600"/>
              </a:spcBef>
              <a:spcAft>
                <a:spcPts val="0"/>
              </a:spcAft>
              <a:buNone/>
            </a:pPr>
            <a:r>
              <a:rPr lang="en" u="sng">
                <a:solidFill>
                  <a:schemeClr val="hlink"/>
                </a:solidFill>
                <a:hlinkClick r:id="rId4"/>
              </a:rPr>
              <a:t>https://www.wildlifeonline.me.uk/animals/article/red-fox-longevity</a:t>
            </a:r>
            <a:endParaRPr/>
          </a:p>
          <a:p>
            <a:pPr indent="0" lvl="0" marL="0" rtl="0" algn="l">
              <a:spcBef>
                <a:spcPts val="1600"/>
              </a:spcBef>
              <a:spcAft>
                <a:spcPts val="0"/>
              </a:spcAft>
              <a:buNone/>
            </a:pPr>
            <a:r>
              <a:rPr lang="en" u="sng">
                <a:solidFill>
                  <a:schemeClr val="hlink"/>
                </a:solidFill>
                <a:hlinkClick r:id="rId5"/>
              </a:rPr>
              <a:t>https://forum.americanexpedition.us/red-fox-facts-information-and-photos</a:t>
            </a:r>
            <a:endParaRPr/>
          </a:p>
          <a:p>
            <a:pPr indent="0" lvl="0" marL="0" rtl="0" algn="l">
              <a:spcBef>
                <a:spcPts val="1600"/>
              </a:spcBef>
              <a:spcAft>
                <a:spcPts val="1600"/>
              </a:spcAft>
              <a:buNone/>
            </a:pPr>
            <a:r>
              <a:rPr lang="en"/>
              <a:t>https://www.nwf.org/educational-resources/wildlife-guide/mammals/red-fox</a:t>
            </a:r>
            <a:endParaRPr/>
          </a:p>
        </p:txBody>
      </p:sp>
    </p:spTree>
  </p:cSld>
  <p:clrMapOvr>
    <a:masterClrMapping/>
  </p:clrMapOvr>
  <mc:AlternateContent>
    <mc:Choice Requires="p14">
      <p:transition spd="slow" p14:dur="1000">
        <p14:gallery dir="l"/>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63" name="Shape 63"/>
        <p:cNvGrpSpPr/>
        <p:nvPr/>
      </p:nvGrpSpPr>
      <p:grpSpPr>
        <a:xfrm>
          <a:off x="0" y="0"/>
          <a:ext cx="0" cy="0"/>
          <a:chOff x="0" y="0"/>
          <a:chExt cx="0" cy="0"/>
        </a:xfrm>
      </p:grpSpPr>
      <p:sp>
        <p:nvSpPr>
          <p:cNvPr id="64" name="Google Shape;64;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History of where the Red Fox came from</a:t>
            </a:r>
            <a:endParaRPr>
              <a:solidFill>
                <a:schemeClr val="lt1"/>
              </a:solidFill>
            </a:endParaRPr>
          </a:p>
        </p:txBody>
      </p:sp>
      <p:sp>
        <p:nvSpPr>
          <p:cNvPr id="65" name="Google Shape;65;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The Red fox </a:t>
            </a:r>
            <a:r>
              <a:rPr lang="en">
                <a:solidFill>
                  <a:schemeClr val="lt1"/>
                </a:solidFill>
              </a:rPr>
              <a:t>originated</a:t>
            </a:r>
            <a:r>
              <a:rPr lang="en">
                <a:solidFill>
                  <a:schemeClr val="lt1"/>
                </a:solidFill>
              </a:rPr>
              <a:t> from smaller sized ancestors from Eurasia. But they were introduced to the British colonies of Van Diemen’s land.</a:t>
            </a:r>
            <a:endParaRPr b="1">
              <a:solidFill>
                <a:schemeClr val="lt1"/>
              </a:solidFill>
            </a:endParaRPr>
          </a:p>
        </p:txBody>
      </p:sp>
      <p:pic>
        <p:nvPicPr>
          <p:cNvPr id="66" name="Google Shape;66;p14"/>
          <p:cNvPicPr preferRelativeResize="0"/>
          <p:nvPr/>
        </p:nvPicPr>
        <p:blipFill>
          <a:blip r:embed="rId3">
            <a:alphaModFix/>
          </a:blip>
          <a:stretch>
            <a:fillRect/>
          </a:stretch>
        </p:blipFill>
        <p:spPr>
          <a:xfrm>
            <a:off x="5831894" y="3138450"/>
            <a:ext cx="3056750" cy="1807300"/>
          </a:xfrm>
          <a:prstGeom prst="rect">
            <a:avLst/>
          </a:prstGeom>
          <a:noFill/>
          <a:ln>
            <a:noFill/>
          </a:ln>
        </p:spPr>
      </p:pic>
      <p:pic>
        <p:nvPicPr>
          <p:cNvPr id="67" name="Google Shape;67;p14"/>
          <p:cNvPicPr preferRelativeResize="0"/>
          <p:nvPr/>
        </p:nvPicPr>
        <p:blipFill>
          <a:blip r:embed="rId4">
            <a:alphaModFix/>
          </a:blip>
          <a:stretch>
            <a:fillRect/>
          </a:stretch>
        </p:blipFill>
        <p:spPr>
          <a:xfrm>
            <a:off x="563975" y="1928150"/>
            <a:ext cx="3215349" cy="3215349"/>
          </a:xfrm>
          <a:prstGeom prst="rect">
            <a:avLst/>
          </a:prstGeom>
          <a:noFill/>
          <a:ln>
            <a:noFill/>
          </a:ln>
        </p:spPr>
      </p:pic>
    </p:spTree>
  </p:cSld>
  <p:clrMapOvr>
    <a:masterClrMapping/>
  </p:clrMapOvr>
  <mc:AlternateContent>
    <mc:Choice Requires="p14">
      <p:transition spd="slow" p14:dur="14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71" name="Shape 71"/>
        <p:cNvGrpSpPr/>
        <p:nvPr/>
      </p:nvGrpSpPr>
      <p:grpSpPr>
        <a:xfrm>
          <a:off x="0" y="0"/>
          <a:ext cx="0" cy="0"/>
          <a:chOff x="0" y="0"/>
          <a:chExt cx="0" cy="0"/>
        </a:xfrm>
      </p:grpSpPr>
      <p:sp>
        <p:nvSpPr>
          <p:cNvPr id="72" name="Google Shape;72;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a:t>
            </a:r>
            <a:r>
              <a:rPr lang="en">
                <a:solidFill>
                  <a:schemeClr val="lt1"/>
                </a:solidFill>
              </a:rPr>
              <a:t>ecosystem</a:t>
            </a:r>
            <a:r>
              <a:rPr lang="en">
                <a:solidFill>
                  <a:schemeClr val="lt1"/>
                </a:solidFill>
              </a:rPr>
              <a:t> does the Red Fox live in?</a:t>
            </a:r>
            <a:endParaRPr>
              <a:solidFill>
                <a:schemeClr val="lt1"/>
              </a:solidFill>
            </a:endParaRPr>
          </a:p>
        </p:txBody>
      </p:sp>
      <p:sp>
        <p:nvSpPr>
          <p:cNvPr id="73" name="Google Shape;73;p15"/>
          <p:cNvSpPr txBox="1"/>
          <p:nvPr>
            <p:ph idx="1" type="body"/>
          </p:nvPr>
        </p:nvSpPr>
        <p:spPr>
          <a:xfrm>
            <a:off x="311700" y="1116250"/>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600">
                <a:solidFill>
                  <a:schemeClr val="lt1"/>
                </a:solidFill>
                <a:latin typeface="Roboto"/>
                <a:ea typeface="Roboto"/>
                <a:cs typeface="Roboto"/>
                <a:sym typeface="Roboto"/>
              </a:rPr>
              <a:t>Red foxes live around the world in many diverse habitats including forests, grasslands, mountains, and deserts. They also adapt well to human environments such as farms, suburban areas, and large communities.</a:t>
            </a:r>
            <a:endParaRPr sz="2200">
              <a:solidFill>
                <a:schemeClr val="lt1"/>
              </a:solidFill>
            </a:endParaRPr>
          </a:p>
        </p:txBody>
      </p:sp>
      <p:pic>
        <p:nvPicPr>
          <p:cNvPr id="74" name="Google Shape;74;p15"/>
          <p:cNvPicPr preferRelativeResize="0"/>
          <p:nvPr/>
        </p:nvPicPr>
        <p:blipFill>
          <a:blip r:embed="rId3">
            <a:alphaModFix/>
          </a:blip>
          <a:stretch>
            <a:fillRect/>
          </a:stretch>
        </p:blipFill>
        <p:spPr>
          <a:xfrm>
            <a:off x="4" y="3139150"/>
            <a:ext cx="3004875" cy="2004350"/>
          </a:xfrm>
          <a:prstGeom prst="rect">
            <a:avLst/>
          </a:prstGeom>
          <a:noFill/>
          <a:ln>
            <a:noFill/>
          </a:ln>
        </p:spPr>
      </p:pic>
      <p:pic>
        <p:nvPicPr>
          <p:cNvPr id="75" name="Google Shape;75;p15"/>
          <p:cNvPicPr preferRelativeResize="0"/>
          <p:nvPr/>
        </p:nvPicPr>
        <p:blipFill>
          <a:blip r:embed="rId4">
            <a:alphaModFix/>
          </a:blip>
          <a:stretch>
            <a:fillRect/>
          </a:stretch>
        </p:blipFill>
        <p:spPr>
          <a:xfrm>
            <a:off x="3004875" y="2170300"/>
            <a:ext cx="1981852" cy="2973199"/>
          </a:xfrm>
          <a:prstGeom prst="rect">
            <a:avLst/>
          </a:prstGeom>
          <a:noFill/>
          <a:ln>
            <a:noFill/>
          </a:ln>
        </p:spPr>
      </p:pic>
      <p:pic>
        <p:nvPicPr>
          <p:cNvPr id="76" name="Google Shape;76;p15"/>
          <p:cNvPicPr preferRelativeResize="0"/>
          <p:nvPr/>
        </p:nvPicPr>
        <p:blipFill>
          <a:blip r:embed="rId5">
            <a:alphaModFix/>
          </a:blip>
          <a:stretch>
            <a:fillRect/>
          </a:stretch>
        </p:blipFill>
        <p:spPr>
          <a:xfrm>
            <a:off x="4986731" y="3223676"/>
            <a:ext cx="2865398" cy="1919823"/>
          </a:xfrm>
          <a:prstGeom prst="rect">
            <a:avLst/>
          </a:prstGeom>
          <a:noFill/>
          <a:ln>
            <a:noFill/>
          </a:ln>
        </p:spPr>
      </p:pic>
      <p:pic>
        <p:nvPicPr>
          <p:cNvPr id="77" name="Google Shape;77;p15"/>
          <p:cNvPicPr preferRelativeResize="0"/>
          <p:nvPr/>
        </p:nvPicPr>
        <p:blipFill>
          <a:blip r:embed="rId6">
            <a:alphaModFix/>
          </a:blip>
          <a:stretch>
            <a:fillRect/>
          </a:stretch>
        </p:blipFill>
        <p:spPr>
          <a:xfrm>
            <a:off x="7864125" y="3223675"/>
            <a:ext cx="1279874" cy="1919826"/>
          </a:xfrm>
          <a:prstGeom prst="rect">
            <a:avLst/>
          </a:prstGeom>
          <a:noFill/>
          <a:ln>
            <a:noFill/>
          </a:ln>
        </p:spPr>
      </p:pic>
    </p:spTree>
  </p:cSld>
  <p:clrMapOvr>
    <a:masterClrMapping/>
  </p:clrMapOvr>
  <mc:AlternateContent>
    <mc:Choice Requires="p14">
      <p:transition spd="slow" p14:dur="1000">
        <p:fade thruBlk="1"/>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1" name="Shape 81"/>
        <p:cNvGrpSpPr/>
        <p:nvPr/>
      </p:nvGrpSpPr>
      <p:grpSpPr>
        <a:xfrm>
          <a:off x="0" y="0"/>
          <a:ext cx="0" cy="0"/>
          <a:chOff x="0" y="0"/>
          <a:chExt cx="0" cy="0"/>
        </a:xfrm>
      </p:grpSpPr>
      <p:sp>
        <p:nvSpPr>
          <p:cNvPr id="82" name="Google Shape;82;p16"/>
          <p:cNvSpPr txBox="1"/>
          <p:nvPr>
            <p:ph type="title"/>
          </p:nvPr>
        </p:nvSpPr>
        <p:spPr>
          <a:xfrm>
            <a:off x="311700" y="2880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is it like in the ecosystem?</a:t>
            </a:r>
            <a:endParaRPr>
              <a:solidFill>
                <a:schemeClr val="lt1"/>
              </a:solidFill>
            </a:endParaRPr>
          </a:p>
        </p:txBody>
      </p:sp>
      <p:sp>
        <p:nvSpPr>
          <p:cNvPr id="83" name="Google Shape;83;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Since they could live in different areas, The coldest that they could be in is -58</a:t>
            </a:r>
            <a:r>
              <a:rPr b="1" lang="en" sz="1700">
                <a:solidFill>
                  <a:schemeClr val="lt1"/>
                </a:solidFill>
              </a:rPr>
              <a:t>°</a:t>
            </a:r>
            <a:r>
              <a:rPr lang="en" sz="1700">
                <a:solidFill>
                  <a:schemeClr val="lt1"/>
                </a:solidFill>
              </a:rPr>
              <a:t>F -Only some could do -70</a:t>
            </a:r>
            <a:r>
              <a:rPr b="1" lang="en" sz="1400">
                <a:solidFill>
                  <a:schemeClr val="lt1"/>
                </a:solidFill>
              </a:rPr>
              <a:t>°</a:t>
            </a:r>
            <a:r>
              <a:rPr lang="en" sz="1700">
                <a:solidFill>
                  <a:schemeClr val="lt1"/>
                </a:solidFill>
              </a:rPr>
              <a:t>F</a:t>
            </a:r>
            <a:endParaRPr sz="2000">
              <a:solidFill>
                <a:schemeClr val="lt1"/>
              </a:solidFill>
            </a:endParaRPr>
          </a:p>
          <a:p>
            <a:pPr indent="0" lvl="0" marL="0" rtl="0" algn="l">
              <a:spcBef>
                <a:spcPts val="1600"/>
              </a:spcBef>
              <a:spcAft>
                <a:spcPts val="1600"/>
              </a:spcAft>
              <a:buNone/>
            </a:pPr>
            <a:r>
              <a:t/>
            </a:r>
            <a:endParaRPr sz="1700">
              <a:solidFill>
                <a:schemeClr val="lt1"/>
              </a:solidFill>
            </a:endParaRPr>
          </a:p>
        </p:txBody>
      </p:sp>
      <p:pic>
        <p:nvPicPr>
          <p:cNvPr id="84" name="Google Shape;84;p16"/>
          <p:cNvPicPr preferRelativeResize="0"/>
          <p:nvPr/>
        </p:nvPicPr>
        <p:blipFill>
          <a:blip r:embed="rId3">
            <a:alphaModFix/>
          </a:blip>
          <a:stretch>
            <a:fillRect/>
          </a:stretch>
        </p:blipFill>
        <p:spPr>
          <a:xfrm>
            <a:off x="6429363" y="3105150"/>
            <a:ext cx="2714625" cy="2038350"/>
          </a:xfrm>
          <a:prstGeom prst="rect">
            <a:avLst/>
          </a:prstGeom>
          <a:noFill/>
          <a:ln>
            <a:noFill/>
          </a:ln>
        </p:spPr>
      </p:pic>
      <p:pic>
        <p:nvPicPr>
          <p:cNvPr id="85" name="Google Shape;85;p16"/>
          <p:cNvPicPr preferRelativeResize="0"/>
          <p:nvPr/>
        </p:nvPicPr>
        <p:blipFill>
          <a:blip r:embed="rId4">
            <a:alphaModFix/>
          </a:blip>
          <a:stretch>
            <a:fillRect/>
          </a:stretch>
        </p:blipFill>
        <p:spPr>
          <a:xfrm>
            <a:off x="3199803" y="1504351"/>
            <a:ext cx="2087476" cy="3578801"/>
          </a:xfrm>
          <a:prstGeom prst="rect">
            <a:avLst/>
          </a:prstGeom>
          <a:noFill/>
          <a:ln>
            <a:noFill/>
          </a:ln>
        </p:spPr>
      </p:pic>
    </p:spTree>
  </p:cSld>
  <p:clrMapOvr>
    <a:masterClrMapping/>
  </p:clrMapOvr>
  <mc:AlternateContent>
    <mc:Choice Requires="p14">
      <p:transition spd="slow" p14:dur="1000">
        <p:push/>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89" name="Shape 89"/>
        <p:cNvGrpSpPr/>
        <p:nvPr/>
      </p:nvGrpSpPr>
      <p:grpSpPr>
        <a:xfrm>
          <a:off x="0" y="0"/>
          <a:ext cx="0" cy="0"/>
          <a:chOff x="0" y="0"/>
          <a:chExt cx="0" cy="0"/>
        </a:xfrm>
      </p:grpSpPr>
      <p:sp>
        <p:nvSpPr>
          <p:cNvPr id="90" name="Google Shape;90;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type of consumer is a Red Fox?</a:t>
            </a:r>
            <a:endParaRPr>
              <a:solidFill>
                <a:schemeClr val="lt1"/>
              </a:solidFill>
            </a:endParaRPr>
          </a:p>
        </p:txBody>
      </p:sp>
      <p:sp>
        <p:nvSpPr>
          <p:cNvPr id="91" name="Google Shape;91;p1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 This red fox is a consumer so, they are omnivores.</a:t>
            </a:r>
            <a:endParaRPr>
              <a:solidFill>
                <a:schemeClr val="lt1"/>
              </a:solidFill>
            </a:endParaRPr>
          </a:p>
        </p:txBody>
      </p:sp>
      <p:pic>
        <p:nvPicPr>
          <p:cNvPr id="92" name="Google Shape;92;p17"/>
          <p:cNvPicPr preferRelativeResize="0"/>
          <p:nvPr/>
        </p:nvPicPr>
        <p:blipFill>
          <a:blip r:embed="rId3">
            <a:alphaModFix/>
          </a:blip>
          <a:stretch>
            <a:fillRect/>
          </a:stretch>
        </p:blipFill>
        <p:spPr>
          <a:xfrm>
            <a:off x="5015896" y="1889325"/>
            <a:ext cx="4128099" cy="3302475"/>
          </a:xfrm>
          <a:prstGeom prst="rect">
            <a:avLst/>
          </a:prstGeom>
          <a:noFill/>
          <a:ln>
            <a:noFill/>
          </a:ln>
        </p:spPr>
      </p:pic>
      <p:pic>
        <p:nvPicPr>
          <p:cNvPr id="93" name="Google Shape;93;p17"/>
          <p:cNvPicPr preferRelativeResize="0"/>
          <p:nvPr/>
        </p:nvPicPr>
        <p:blipFill>
          <a:blip r:embed="rId4">
            <a:alphaModFix/>
          </a:blip>
          <a:stretch>
            <a:fillRect/>
          </a:stretch>
        </p:blipFill>
        <p:spPr>
          <a:xfrm>
            <a:off x="0" y="2737925"/>
            <a:ext cx="3207451" cy="2405576"/>
          </a:xfrm>
          <a:prstGeom prst="rect">
            <a:avLst/>
          </a:prstGeom>
          <a:noFill/>
          <a:ln>
            <a:noFill/>
          </a:ln>
        </p:spPr>
      </p:pic>
    </p:spTree>
  </p:cSld>
  <p:clrMapOvr>
    <a:masterClrMapping/>
  </p:clrMapOvr>
  <mc:AlternateContent>
    <mc:Choice Requires="p14">
      <p:transition spd="slow" p14:dur="1000">
        <p:pus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97" name="Shape 97"/>
        <p:cNvGrpSpPr/>
        <p:nvPr/>
      </p:nvGrpSpPr>
      <p:grpSpPr>
        <a:xfrm>
          <a:off x="0" y="0"/>
          <a:ext cx="0" cy="0"/>
          <a:chOff x="0" y="0"/>
          <a:chExt cx="0" cy="0"/>
        </a:xfrm>
      </p:grpSpPr>
      <p:sp>
        <p:nvSpPr>
          <p:cNvPr id="98" name="Google Shape;98;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What foods do Red </a:t>
            </a:r>
            <a:r>
              <a:rPr lang="en">
                <a:solidFill>
                  <a:schemeClr val="lt1"/>
                </a:solidFill>
              </a:rPr>
              <a:t>Foxes</a:t>
            </a:r>
            <a:r>
              <a:rPr lang="en">
                <a:solidFill>
                  <a:schemeClr val="lt1"/>
                </a:solidFill>
              </a:rPr>
              <a:t> typically eat?</a:t>
            </a:r>
            <a:endParaRPr>
              <a:solidFill>
                <a:schemeClr val="lt1"/>
              </a:solidFill>
            </a:endParaRPr>
          </a:p>
        </p:txBody>
      </p:sp>
      <p:sp>
        <p:nvSpPr>
          <p:cNvPr id="99" name="Google Shape;99;p1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Red foxes eat small animals like voles, rats, mice, rabbits, </a:t>
            </a:r>
            <a:r>
              <a:rPr lang="en">
                <a:solidFill>
                  <a:schemeClr val="lt1"/>
                </a:solidFill>
              </a:rPr>
              <a:t>squirrel, birds, </a:t>
            </a:r>
            <a:r>
              <a:rPr lang="en">
                <a:solidFill>
                  <a:schemeClr val="lt1"/>
                </a:solidFill>
              </a:rPr>
              <a:t>and hares. This is about 50% of their diet.</a:t>
            </a:r>
            <a:endParaRPr>
              <a:solidFill>
                <a:schemeClr val="lt1"/>
              </a:solidFill>
            </a:endParaRPr>
          </a:p>
          <a:p>
            <a:pPr indent="0" lvl="0" marL="0" rtl="0" algn="l">
              <a:spcBef>
                <a:spcPts val="1600"/>
              </a:spcBef>
              <a:spcAft>
                <a:spcPts val="0"/>
              </a:spcAft>
              <a:buNone/>
            </a:pPr>
            <a:r>
              <a:rPr lang="en">
                <a:solidFill>
                  <a:schemeClr val="lt1"/>
                </a:solidFill>
              </a:rPr>
              <a:t>Their favorite food is wild apples. </a:t>
            </a:r>
            <a:endParaRPr>
              <a:solidFill>
                <a:schemeClr val="lt1"/>
              </a:solidFill>
            </a:endParaRPr>
          </a:p>
          <a:p>
            <a:pPr indent="0" lvl="0" marL="0" rtl="0" algn="l">
              <a:spcBef>
                <a:spcPts val="1600"/>
              </a:spcBef>
              <a:spcAft>
                <a:spcPts val="1600"/>
              </a:spcAft>
              <a:buNone/>
            </a:pPr>
            <a:r>
              <a:t/>
            </a:r>
            <a:endParaRPr/>
          </a:p>
        </p:txBody>
      </p:sp>
      <p:pic>
        <p:nvPicPr>
          <p:cNvPr id="100" name="Google Shape;100;p18"/>
          <p:cNvPicPr preferRelativeResize="0"/>
          <p:nvPr/>
        </p:nvPicPr>
        <p:blipFill>
          <a:blip r:embed="rId3">
            <a:alphaModFix/>
          </a:blip>
          <a:stretch>
            <a:fillRect/>
          </a:stretch>
        </p:blipFill>
        <p:spPr>
          <a:xfrm>
            <a:off x="7964975" y="3964475"/>
            <a:ext cx="1179026" cy="1179025"/>
          </a:xfrm>
          <a:prstGeom prst="rect">
            <a:avLst/>
          </a:prstGeom>
          <a:noFill/>
          <a:ln>
            <a:noFill/>
          </a:ln>
        </p:spPr>
      </p:pic>
      <p:pic>
        <p:nvPicPr>
          <p:cNvPr id="101" name="Google Shape;101;p18"/>
          <p:cNvPicPr preferRelativeResize="0"/>
          <p:nvPr/>
        </p:nvPicPr>
        <p:blipFill>
          <a:blip r:embed="rId4">
            <a:alphaModFix/>
          </a:blip>
          <a:stretch>
            <a:fillRect/>
          </a:stretch>
        </p:blipFill>
        <p:spPr>
          <a:xfrm>
            <a:off x="5634450" y="1690313"/>
            <a:ext cx="1762875" cy="1762875"/>
          </a:xfrm>
          <a:prstGeom prst="rect">
            <a:avLst/>
          </a:prstGeom>
          <a:noFill/>
          <a:ln>
            <a:noFill/>
          </a:ln>
        </p:spPr>
      </p:pic>
      <p:pic>
        <p:nvPicPr>
          <p:cNvPr id="102" name="Google Shape;102;p18"/>
          <p:cNvPicPr preferRelativeResize="0"/>
          <p:nvPr/>
        </p:nvPicPr>
        <p:blipFill>
          <a:blip r:embed="rId5">
            <a:alphaModFix/>
          </a:blip>
          <a:stretch>
            <a:fillRect/>
          </a:stretch>
        </p:blipFill>
        <p:spPr>
          <a:xfrm>
            <a:off x="311700" y="2841575"/>
            <a:ext cx="2217400" cy="2217400"/>
          </a:xfrm>
          <a:prstGeom prst="rect">
            <a:avLst/>
          </a:prstGeom>
          <a:noFill/>
          <a:ln>
            <a:noFill/>
          </a:ln>
        </p:spPr>
      </p:pic>
      <p:pic>
        <p:nvPicPr>
          <p:cNvPr id="103" name="Google Shape;103;p18"/>
          <p:cNvPicPr preferRelativeResize="0"/>
          <p:nvPr/>
        </p:nvPicPr>
        <p:blipFill>
          <a:blip r:embed="rId6">
            <a:alphaModFix/>
          </a:blip>
          <a:stretch>
            <a:fillRect/>
          </a:stretch>
        </p:blipFill>
        <p:spPr>
          <a:xfrm>
            <a:off x="3151500" y="2984250"/>
            <a:ext cx="3199575" cy="2074724"/>
          </a:xfrm>
          <a:prstGeom prst="rect">
            <a:avLst/>
          </a:prstGeom>
          <a:noFill/>
          <a:ln>
            <a:noFill/>
          </a:ln>
        </p:spPr>
      </p:pic>
    </p:spTree>
  </p:cSld>
  <p:clrMapOvr>
    <a:masterClrMapping/>
  </p:clrMapOvr>
  <mc:AlternateContent>
    <mc:Choice Requires="p14">
      <p:transition spd="slow" p14:dur="1000">
        <p14:flip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07" name="Shape 107"/>
        <p:cNvGrpSpPr/>
        <p:nvPr/>
      </p:nvGrpSpPr>
      <p:grpSpPr>
        <a:xfrm>
          <a:off x="0" y="0"/>
          <a:ext cx="0" cy="0"/>
          <a:chOff x="0" y="0"/>
          <a:chExt cx="0" cy="0"/>
        </a:xfrm>
      </p:grpSpPr>
      <p:sp>
        <p:nvSpPr>
          <p:cNvPr id="108" name="Google Shape;108;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Does the Red Fox have any predators?</a:t>
            </a:r>
            <a:endParaRPr>
              <a:solidFill>
                <a:schemeClr val="lt1"/>
              </a:solidFill>
            </a:endParaRPr>
          </a:p>
        </p:txBody>
      </p:sp>
      <p:sp>
        <p:nvSpPr>
          <p:cNvPr id="109" name="Google Shape;109;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Red Foxes do have predators which are, coyotes, eagles, great horned owls, bobcats, and mountain lions.</a:t>
            </a:r>
            <a:r>
              <a:rPr lang="en"/>
              <a:t> </a:t>
            </a:r>
            <a:endParaRPr/>
          </a:p>
        </p:txBody>
      </p:sp>
      <p:pic>
        <p:nvPicPr>
          <p:cNvPr id="110" name="Google Shape;110;p19"/>
          <p:cNvPicPr preferRelativeResize="0"/>
          <p:nvPr/>
        </p:nvPicPr>
        <p:blipFill>
          <a:blip r:embed="rId3">
            <a:alphaModFix/>
          </a:blip>
          <a:stretch>
            <a:fillRect/>
          </a:stretch>
        </p:blipFill>
        <p:spPr>
          <a:xfrm>
            <a:off x="0" y="1926174"/>
            <a:ext cx="2145199" cy="3217326"/>
          </a:xfrm>
          <a:prstGeom prst="rect">
            <a:avLst/>
          </a:prstGeom>
          <a:noFill/>
          <a:ln>
            <a:noFill/>
          </a:ln>
        </p:spPr>
      </p:pic>
      <p:pic>
        <p:nvPicPr>
          <p:cNvPr id="111" name="Google Shape;111;p19"/>
          <p:cNvPicPr preferRelativeResize="0"/>
          <p:nvPr/>
        </p:nvPicPr>
        <p:blipFill>
          <a:blip r:embed="rId4">
            <a:alphaModFix/>
          </a:blip>
          <a:stretch>
            <a:fillRect/>
          </a:stretch>
        </p:blipFill>
        <p:spPr>
          <a:xfrm>
            <a:off x="2145196" y="2826277"/>
            <a:ext cx="2896550" cy="2317224"/>
          </a:xfrm>
          <a:prstGeom prst="rect">
            <a:avLst/>
          </a:prstGeom>
          <a:noFill/>
          <a:ln>
            <a:noFill/>
          </a:ln>
        </p:spPr>
      </p:pic>
      <p:pic>
        <p:nvPicPr>
          <p:cNvPr id="112" name="Google Shape;112;p19"/>
          <p:cNvPicPr preferRelativeResize="0"/>
          <p:nvPr/>
        </p:nvPicPr>
        <p:blipFill>
          <a:blip r:embed="rId5">
            <a:alphaModFix/>
          </a:blip>
          <a:stretch>
            <a:fillRect/>
          </a:stretch>
        </p:blipFill>
        <p:spPr>
          <a:xfrm>
            <a:off x="4655371" y="2052488"/>
            <a:ext cx="2318000" cy="3091001"/>
          </a:xfrm>
          <a:prstGeom prst="rect">
            <a:avLst/>
          </a:prstGeom>
          <a:noFill/>
          <a:ln>
            <a:noFill/>
          </a:ln>
        </p:spPr>
      </p:pic>
      <p:pic>
        <p:nvPicPr>
          <p:cNvPr id="113" name="Google Shape;113;p19"/>
          <p:cNvPicPr preferRelativeResize="0"/>
          <p:nvPr/>
        </p:nvPicPr>
        <p:blipFill>
          <a:blip r:embed="rId6">
            <a:alphaModFix/>
          </a:blip>
          <a:stretch>
            <a:fillRect/>
          </a:stretch>
        </p:blipFill>
        <p:spPr>
          <a:xfrm>
            <a:off x="6741863" y="1727100"/>
            <a:ext cx="2402141" cy="3416399"/>
          </a:xfrm>
          <a:prstGeom prst="rect">
            <a:avLst/>
          </a:prstGeom>
          <a:noFill/>
          <a:ln>
            <a:noFill/>
          </a:ln>
        </p:spPr>
      </p:pic>
    </p:spTree>
  </p:cSld>
  <p:clrMapOvr>
    <a:masterClrMapping/>
  </p:clrMapOvr>
  <mc:AlternateContent>
    <mc:Choice Requires="p14">
      <p:transition spd="slow" p14:dur="1000">
        <p14:prism dir="l"/>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The typical food chain</a:t>
            </a:r>
            <a:endParaRPr>
              <a:solidFill>
                <a:schemeClr val="lt1"/>
              </a:solidFill>
            </a:endParaRPr>
          </a:p>
        </p:txBody>
      </p:sp>
      <p:sp>
        <p:nvSpPr>
          <p:cNvPr id="119" name="Google Shape;119;p2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chemeClr val="lt1"/>
                </a:solidFill>
              </a:rPr>
              <a:t>Their food chain is </a:t>
            </a:r>
            <a:r>
              <a:rPr lang="en">
                <a:solidFill>
                  <a:schemeClr val="lt1"/>
                </a:solidFill>
              </a:rPr>
              <a:t>definitely berries, fruits, seeds, and eggs.</a:t>
            </a:r>
            <a:endParaRPr>
              <a:solidFill>
                <a:schemeClr val="lt1"/>
              </a:solidFill>
            </a:endParaRPr>
          </a:p>
        </p:txBody>
      </p:sp>
      <p:pic>
        <p:nvPicPr>
          <p:cNvPr id="120" name="Google Shape;120;p20"/>
          <p:cNvPicPr preferRelativeResize="0"/>
          <p:nvPr/>
        </p:nvPicPr>
        <p:blipFill>
          <a:blip r:embed="rId3">
            <a:alphaModFix/>
          </a:blip>
          <a:stretch>
            <a:fillRect/>
          </a:stretch>
        </p:blipFill>
        <p:spPr>
          <a:xfrm>
            <a:off x="5344147" y="2825226"/>
            <a:ext cx="2906376" cy="2318274"/>
          </a:xfrm>
          <a:prstGeom prst="rect">
            <a:avLst/>
          </a:prstGeom>
          <a:noFill/>
          <a:ln>
            <a:noFill/>
          </a:ln>
        </p:spPr>
      </p:pic>
      <p:pic>
        <p:nvPicPr>
          <p:cNvPr id="121" name="Google Shape;121;p20"/>
          <p:cNvPicPr preferRelativeResize="0"/>
          <p:nvPr/>
        </p:nvPicPr>
        <p:blipFill>
          <a:blip r:embed="rId4">
            <a:alphaModFix/>
          </a:blip>
          <a:stretch>
            <a:fillRect/>
          </a:stretch>
        </p:blipFill>
        <p:spPr>
          <a:xfrm>
            <a:off x="311706" y="2825225"/>
            <a:ext cx="3475497" cy="2318276"/>
          </a:xfrm>
          <a:prstGeom prst="rect">
            <a:avLst/>
          </a:prstGeom>
          <a:noFill/>
          <a:ln>
            <a:noFill/>
          </a:ln>
        </p:spPr>
      </p:pic>
    </p:spTree>
  </p:cSld>
  <p:clrMapOvr>
    <a:masterClrMapping/>
  </p:clrMapOvr>
  <mc:AlternateContent>
    <mc:Choice Requires="p14">
      <p:transition spd="slow" p14:dur="1000">
        <p14:gallery dir="l"/>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2"/>
        </a:solidFill>
      </p:bgPr>
    </p:bg>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Adaptations to survive</a:t>
            </a:r>
            <a:endParaRPr>
              <a:solidFill>
                <a:schemeClr val="lt1"/>
              </a:solidFill>
            </a:endParaRPr>
          </a:p>
        </p:txBody>
      </p:sp>
      <p:sp>
        <p:nvSpPr>
          <p:cNvPr id="127" name="Google Shape;127;p2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rPr>
              <a:t>Red foxes can run up to 30 miles per hour.</a:t>
            </a:r>
            <a:endParaRPr>
              <a:solidFill>
                <a:schemeClr val="lt1"/>
              </a:solidFill>
            </a:endParaRPr>
          </a:p>
          <a:p>
            <a:pPr indent="0" lvl="0" marL="0" rtl="0" algn="l">
              <a:spcBef>
                <a:spcPts val="1600"/>
              </a:spcBef>
              <a:spcAft>
                <a:spcPts val="0"/>
              </a:spcAft>
              <a:buNone/>
            </a:pPr>
            <a:r>
              <a:rPr lang="en">
                <a:solidFill>
                  <a:schemeClr val="lt1"/>
                </a:solidFill>
              </a:rPr>
              <a:t>Long legs/slim body</a:t>
            </a:r>
            <a:endParaRPr>
              <a:solidFill>
                <a:schemeClr val="lt1"/>
              </a:solidFill>
            </a:endParaRPr>
          </a:p>
          <a:p>
            <a:pPr indent="0" lvl="0" marL="0" rtl="0" algn="l">
              <a:spcBef>
                <a:spcPts val="1600"/>
              </a:spcBef>
              <a:spcAft>
                <a:spcPts val="0"/>
              </a:spcAft>
              <a:buNone/>
            </a:pPr>
            <a:r>
              <a:rPr lang="en">
                <a:solidFill>
                  <a:schemeClr val="lt1"/>
                </a:solidFill>
              </a:rPr>
              <a:t>Camouflage</a:t>
            </a:r>
            <a:r>
              <a:rPr lang="en">
                <a:solidFill>
                  <a:schemeClr val="lt1"/>
                </a:solidFill>
              </a:rPr>
              <a:t> </a:t>
            </a:r>
            <a:endParaRPr>
              <a:solidFill>
                <a:schemeClr val="lt1"/>
              </a:solidFill>
            </a:endParaRPr>
          </a:p>
          <a:p>
            <a:pPr indent="0" lvl="0" marL="0" rtl="0" algn="l">
              <a:spcBef>
                <a:spcPts val="1600"/>
              </a:spcBef>
              <a:spcAft>
                <a:spcPts val="0"/>
              </a:spcAft>
              <a:buNone/>
            </a:pPr>
            <a:r>
              <a:rPr lang="en">
                <a:solidFill>
                  <a:schemeClr val="lt1"/>
                </a:solidFill>
              </a:rPr>
              <a:t>Thick coat of fur</a:t>
            </a:r>
            <a:endParaRPr>
              <a:solidFill>
                <a:schemeClr val="lt1"/>
              </a:solidFill>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28" name="Google Shape;128;p21"/>
          <p:cNvPicPr preferRelativeResize="0"/>
          <p:nvPr/>
        </p:nvPicPr>
        <p:blipFill>
          <a:blip r:embed="rId3">
            <a:alphaModFix/>
          </a:blip>
          <a:stretch>
            <a:fillRect/>
          </a:stretch>
        </p:blipFill>
        <p:spPr>
          <a:xfrm>
            <a:off x="0" y="3127200"/>
            <a:ext cx="3026350" cy="2016300"/>
          </a:xfrm>
          <a:prstGeom prst="rect">
            <a:avLst/>
          </a:prstGeom>
          <a:noFill/>
          <a:ln>
            <a:noFill/>
          </a:ln>
        </p:spPr>
      </p:pic>
      <p:pic>
        <p:nvPicPr>
          <p:cNvPr id="129" name="Google Shape;129;p21"/>
          <p:cNvPicPr preferRelativeResize="0"/>
          <p:nvPr/>
        </p:nvPicPr>
        <p:blipFill>
          <a:blip r:embed="rId4">
            <a:alphaModFix/>
          </a:blip>
          <a:stretch>
            <a:fillRect/>
          </a:stretch>
        </p:blipFill>
        <p:spPr>
          <a:xfrm>
            <a:off x="4827801" y="2269000"/>
            <a:ext cx="4316199" cy="2874500"/>
          </a:xfrm>
          <a:prstGeom prst="rect">
            <a:avLst/>
          </a:prstGeom>
          <a:noFill/>
          <a:ln>
            <a:noFill/>
          </a:ln>
        </p:spPr>
      </p:pic>
    </p:spTree>
  </p:cSld>
  <p:clrMapOvr>
    <a:masterClrMapping/>
  </p:clrMapOvr>
  <mc:AlternateContent>
    <mc:Choice Requires="p14">
      <p:transition spd="slow" p14:dur="10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