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1 Background Color</a:t>
            </a:r>
            <a:endParaRPr>
              <a:solidFill>
                <a:schemeClr val="dk1"/>
              </a:solidFill>
            </a:endParaRPr>
          </a:p>
          <a:p>
            <a:pPr indent="0" lvl="0" marL="0" rtl="0" algn="l">
              <a:spcBef>
                <a:spcPts val="160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sz="900">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18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91bb8d0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91bb8d0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91bb8d07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91bb8d07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Since the title is not a sentence use capital letters.  Male And Female Crows.. </a:t>
            </a:r>
            <a:endParaRPr sz="9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91bb8d07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91bb8d07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160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 title is not a sentence so… A Crows Lifespan     Lifespan is oneword.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91bb8d07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91bb8d07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900">
                <a:solidFill>
                  <a:schemeClr val="dk1"/>
                </a:solidFill>
                <a:highlight>
                  <a:schemeClr val="dk2"/>
                </a:highlight>
              </a:rPr>
              <a:t>You are missing two slides for a total of 12 points </a:t>
            </a:r>
            <a:r>
              <a:rPr lang="en" sz="900">
                <a:solidFill>
                  <a:schemeClr val="dk1"/>
                </a:solidFill>
                <a:highlight>
                  <a:schemeClr val="dk2"/>
                </a:highlight>
              </a:rPr>
              <a:t>deducted</a:t>
            </a:r>
            <a:r>
              <a:rPr lang="en" sz="900">
                <a:solidFill>
                  <a:schemeClr val="dk1"/>
                </a:solidFill>
                <a:highlight>
                  <a:schemeClr val="dk2"/>
                </a:highlight>
              </a:rPr>
              <a:t> for that alone. </a:t>
            </a:r>
            <a:endParaRPr>
              <a:highlight>
                <a:schemeClr val="dk2"/>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0fb635970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0fb635970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remove the indent before “the”... also 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e897485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e897485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remove the indent before “the”... also</a:t>
            </a:r>
            <a:endParaRPr sz="9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e897485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e897485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…in treetops, fields, and roadsides.     … in a crow’s habitat.  The habitat is also quiet and peaceful.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9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e897485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e897485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9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e897485b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e897485b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remove the indent before “Crows”... also 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9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e897485b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e897485b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e897485b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e897485b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This is not a food chain.  A food chain would show that a worm eats , then a crow eats a worm, a cat eats a crow…. Etc. ... also 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9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e897485b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e897485b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place your facts on its own pages as well as your sources.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9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p14:dur="0">
        <p:fade thruBlk="1"/>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80708" y="7329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1"/>
                </a:solidFill>
              </a:rPr>
              <a:t>Crows</a:t>
            </a:r>
            <a:endParaRPr b="1">
              <a:solidFill>
                <a:schemeClr val="lt1"/>
              </a:solidFill>
            </a:endParaRPr>
          </a:p>
        </p:txBody>
      </p:sp>
      <p:sp>
        <p:nvSpPr>
          <p:cNvPr id="55" name="Google Shape;55;p13"/>
          <p:cNvSpPr txBox="1"/>
          <p:nvPr>
            <p:ph idx="1" type="subTitle"/>
          </p:nvPr>
        </p:nvSpPr>
        <p:spPr>
          <a:xfrm>
            <a:off x="623400" y="291845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b="1" lang="en">
                <a:solidFill>
                  <a:srgbClr val="FFFFFF"/>
                </a:solidFill>
              </a:rPr>
              <a:t>By Maira Khan</a:t>
            </a:r>
            <a:endParaRPr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What do crows look like?</a:t>
            </a:r>
            <a:endParaRPr b="1">
              <a:solidFill>
                <a:srgbClr val="FFFFFF"/>
              </a:solidFill>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Crows are large birds, with long legs, and heavy straight bills, they are entirely black in color. They have distinct feathers on their upper backs with an opalescent quality. In height the crow measures around 17.5 inches, in weight crows weigh about 0.7 to 1.4 Ibs.</a:t>
            </a:r>
            <a:endParaRPr b="1">
              <a:solidFill>
                <a:srgbClr val="FFFFFF"/>
              </a:solidFill>
            </a:endParaRPr>
          </a:p>
          <a:p>
            <a:pPr indent="0" lvl="0" marL="0" rtl="0" algn="l">
              <a:spcBef>
                <a:spcPts val="1600"/>
              </a:spcBef>
              <a:spcAft>
                <a:spcPts val="0"/>
              </a:spcAft>
              <a:buNone/>
            </a:pPr>
            <a:r>
              <a:rPr b="1" lang="en">
                <a:solidFill>
                  <a:srgbClr val="FFFFFF"/>
                </a:solidFill>
              </a:rPr>
              <a:t>Source: Crittercontrol.com</a:t>
            </a:r>
            <a:endParaRPr b="1">
              <a:solidFill>
                <a:srgbClr val="FFFFFF"/>
              </a:solidFill>
            </a:endParaRPr>
          </a:p>
          <a:p>
            <a:pPr indent="0" lvl="0" marL="0" rtl="0" algn="l">
              <a:spcBef>
                <a:spcPts val="1600"/>
              </a:spcBef>
              <a:spcAft>
                <a:spcPts val="1600"/>
              </a:spcAft>
              <a:buNone/>
            </a:pPr>
            <a:r>
              <a:rPr b="1" lang="en">
                <a:solidFill>
                  <a:srgbClr val="FFFFFF"/>
                </a:solidFill>
              </a:rPr>
              <a:t>Fact 9: Crows could be considered one of the most intelligent animals in the world, due to their adaptability and cunningness. </a:t>
            </a:r>
            <a:endParaRPr b="1">
              <a:solidFill>
                <a:srgbClr val="FFFFFF"/>
              </a:solidFill>
            </a:endParaRPr>
          </a:p>
        </p:txBody>
      </p:sp>
      <p:pic>
        <p:nvPicPr>
          <p:cNvPr id="119" name="Google Shape;119;p22"/>
          <p:cNvPicPr preferRelativeResize="0"/>
          <p:nvPr/>
        </p:nvPicPr>
        <p:blipFill>
          <a:blip r:embed="rId3">
            <a:alphaModFix/>
          </a:blip>
          <a:stretch>
            <a:fillRect/>
          </a:stretch>
        </p:blipFill>
        <p:spPr>
          <a:xfrm>
            <a:off x="7512175" y="3511675"/>
            <a:ext cx="1631824" cy="1631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Male and Female crows</a:t>
            </a:r>
            <a:endParaRPr b="1">
              <a:solidFill>
                <a:schemeClr val="lt1"/>
              </a:solidFill>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The male and female crows look identical, however, the male crow is just a few inches larger than the female crow.</a:t>
            </a:r>
            <a:endParaRPr b="1" sz="2400">
              <a:solidFill>
                <a:schemeClr val="lt1"/>
              </a:solidFill>
            </a:endParaRPr>
          </a:p>
          <a:p>
            <a:pPr indent="0" lvl="0" marL="0" rtl="0" algn="l">
              <a:spcBef>
                <a:spcPts val="1600"/>
              </a:spcBef>
              <a:spcAft>
                <a:spcPts val="0"/>
              </a:spcAft>
              <a:buNone/>
            </a:pPr>
            <a:r>
              <a:rPr b="1" lang="en" sz="2400">
                <a:solidFill>
                  <a:schemeClr val="lt1"/>
                </a:solidFill>
              </a:rPr>
              <a:t>Source: swnewsmedia.com</a:t>
            </a:r>
            <a:endParaRPr b="1" sz="2400">
              <a:solidFill>
                <a:schemeClr val="lt1"/>
              </a:solidFill>
            </a:endParaRPr>
          </a:p>
          <a:p>
            <a:pPr indent="0" lvl="0" marL="0" rtl="0" algn="l">
              <a:spcBef>
                <a:spcPts val="1600"/>
              </a:spcBef>
              <a:spcAft>
                <a:spcPts val="0"/>
              </a:spcAft>
              <a:buNone/>
            </a:pPr>
            <a:r>
              <a:rPr b="1" lang="en" sz="2400">
                <a:solidFill>
                  <a:schemeClr val="lt1"/>
                </a:solidFill>
              </a:rPr>
              <a:t>Fact 10: </a:t>
            </a:r>
            <a:endParaRPr b="1" sz="2400">
              <a:solidFill>
                <a:schemeClr val="lt1"/>
              </a:solidFill>
            </a:endParaRPr>
          </a:p>
          <a:p>
            <a:pPr indent="0" lvl="0" marL="0" rtl="0" algn="l">
              <a:spcBef>
                <a:spcPts val="1600"/>
              </a:spcBef>
              <a:spcAft>
                <a:spcPts val="0"/>
              </a:spcAft>
              <a:buNone/>
            </a:pPr>
            <a:r>
              <a:rPr b="1" lang="en" sz="2400">
                <a:solidFill>
                  <a:schemeClr val="lt1"/>
                </a:solidFill>
              </a:rPr>
              <a:t>The crow </a:t>
            </a:r>
            <a:r>
              <a:rPr b="1" lang="en" sz="2400">
                <a:solidFill>
                  <a:schemeClr val="lt1"/>
                </a:solidFill>
              </a:rPr>
              <a:t>originates</a:t>
            </a:r>
            <a:r>
              <a:rPr b="1" lang="en" sz="2400">
                <a:solidFill>
                  <a:schemeClr val="lt1"/>
                </a:solidFill>
              </a:rPr>
              <a:t> from the family Corvidae.</a:t>
            </a:r>
            <a:endParaRPr b="1" sz="2400">
              <a:solidFill>
                <a:schemeClr val="lt1"/>
              </a:solidFill>
            </a:endParaRPr>
          </a:p>
          <a:p>
            <a:pPr indent="0" lvl="0" marL="0" rtl="0" algn="l">
              <a:spcBef>
                <a:spcPts val="1600"/>
              </a:spcBef>
              <a:spcAft>
                <a:spcPts val="0"/>
              </a:spcAft>
              <a:buNone/>
            </a:pPr>
            <a:r>
              <a:t/>
            </a:r>
            <a:endParaRPr b="1" sz="2400">
              <a:solidFill>
                <a:schemeClr val="lt1"/>
              </a:solidFill>
            </a:endParaRPr>
          </a:p>
          <a:p>
            <a:pPr indent="0" lvl="0" marL="0" rtl="0" algn="l">
              <a:spcBef>
                <a:spcPts val="1600"/>
              </a:spcBef>
              <a:spcAft>
                <a:spcPts val="1600"/>
              </a:spcAft>
              <a:buNone/>
            </a:pPr>
            <a:r>
              <a:t/>
            </a:r>
            <a:endParaRPr b="1" sz="2400">
              <a:solidFill>
                <a:schemeClr val="lt1"/>
              </a:solidFill>
            </a:endParaRPr>
          </a:p>
        </p:txBody>
      </p:sp>
      <p:pic>
        <p:nvPicPr>
          <p:cNvPr id="126" name="Google Shape;126;p23"/>
          <p:cNvPicPr preferRelativeResize="0"/>
          <p:nvPr/>
        </p:nvPicPr>
        <p:blipFill>
          <a:blip r:embed="rId3">
            <a:alphaModFix/>
          </a:blip>
          <a:stretch>
            <a:fillRect/>
          </a:stretch>
        </p:blipFill>
        <p:spPr>
          <a:xfrm>
            <a:off x="5577125" y="2151300"/>
            <a:ext cx="2658349" cy="1773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A crows life span</a:t>
            </a:r>
            <a:endParaRPr b="1">
              <a:solidFill>
                <a:schemeClr val="lt1"/>
              </a:solidFill>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The average crow can live up to 7 - 8 years if not 10 - 15.</a:t>
            </a:r>
            <a:endParaRPr b="1" sz="2400">
              <a:solidFill>
                <a:schemeClr val="lt1"/>
              </a:solidFill>
            </a:endParaRPr>
          </a:p>
          <a:p>
            <a:pPr indent="0" lvl="0" marL="0" rtl="0" algn="l">
              <a:spcBef>
                <a:spcPts val="1600"/>
              </a:spcBef>
              <a:spcAft>
                <a:spcPts val="0"/>
              </a:spcAft>
              <a:buNone/>
            </a:pPr>
            <a:r>
              <a:rPr b="1" lang="en" sz="2400">
                <a:solidFill>
                  <a:schemeClr val="lt1"/>
                </a:solidFill>
              </a:rPr>
              <a:t>Source: Wikpedia.org</a:t>
            </a:r>
            <a:endParaRPr b="1" sz="2400">
              <a:solidFill>
                <a:schemeClr val="lt1"/>
              </a:solidFill>
            </a:endParaRPr>
          </a:p>
          <a:p>
            <a:pPr indent="0" lvl="0" marL="0" rtl="0" algn="l">
              <a:spcBef>
                <a:spcPts val="1600"/>
              </a:spcBef>
              <a:spcAft>
                <a:spcPts val="0"/>
              </a:spcAft>
              <a:buNone/>
            </a:pPr>
            <a:r>
              <a:rPr b="1" lang="en" sz="2400">
                <a:solidFill>
                  <a:schemeClr val="lt1"/>
                </a:solidFill>
              </a:rPr>
              <a:t>Fact 11: A crow never forgets a human face, </a:t>
            </a:r>
            <a:r>
              <a:rPr b="1" lang="en" sz="2400">
                <a:solidFill>
                  <a:schemeClr val="lt1"/>
                </a:solidFill>
              </a:rPr>
              <a:t>especially</a:t>
            </a:r>
            <a:r>
              <a:rPr b="1" lang="en" sz="2400">
                <a:solidFill>
                  <a:schemeClr val="lt1"/>
                </a:solidFill>
              </a:rPr>
              <a:t> a mean on.</a:t>
            </a:r>
            <a:endParaRPr b="1" sz="2400">
              <a:solidFill>
                <a:schemeClr val="lt1"/>
              </a:solidFill>
            </a:endParaRPr>
          </a:p>
          <a:p>
            <a:pPr indent="0" lvl="0" marL="0" rtl="0" algn="l">
              <a:spcBef>
                <a:spcPts val="1600"/>
              </a:spcBef>
              <a:spcAft>
                <a:spcPts val="0"/>
              </a:spcAft>
              <a:buNone/>
            </a:pPr>
            <a:r>
              <a:t/>
            </a:r>
            <a:endParaRPr sz="2400">
              <a:solidFill>
                <a:schemeClr val="lt1"/>
              </a:solidFill>
            </a:endParaRPr>
          </a:p>
          <a:p>
            <a:pPr indent="0" lvl="0" marL="0" rtl="0" algn="l">
              <a:spcBef>
                <a:spcPts val="1600"/>
              </a:spcBef>
              <a:spcAft>
                <a:spcPts val="1600"/>
              </a:spcAft>
              <a:buNone/>
            </a:pPr>
            <a:r>
              <a:t/>
            </a:r>
            <a:endParaRPr b="1" sz="2400">
              <a:solidFill>
                <a:schemeClr val="lt1"/>
              </a:solidFill>
            </a:endParaRPr>
          </a:p>
        </p:txBody>
      </p:sp>
      <p:pic>
        <p:nvPicPr>
          <p:cNvPr id="133" name="Google Shape;133;p24"/>
          <p:cNvPicPr preferRelativeResize="0"/>
          <p:nvPr/>
        </p:nvPicPr>
        <p:blipFill>
          <a:blip r:embed="rId3">
            <a:alphaModFix/>
          </a:blip>
          <a:stretch>
            <a:fillRect/>
          </a:stretch>
        </p:blipFill>
        <p:spPr>
          <a:xfrm>
            <a:off x="6062200" y="3107450"/>
            <a:ext cx="1861975" cy="174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       </a:t>
            </a:r>
            <a:endParaRPr b="1">
              <a:solidFill>
                <a:schemeClr val="lt1"/>
              </a:solidFill>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sp>
        <p:nvSpPr>
          <p:cNvPr id="140" name="Google Shape;140;p25"/>
          <p:cNvSpPr txBox="1"/>
          <p:nvPr/>
        </p:nvSpPr>
        <p:spPr>
          <a:xfrm>
            <a:off x="463950" y="510425"/>
            <a:ext cx="5820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lt1"/>
                </a:solidFill>
              </a:rPr>
              <a:t>Crow facts</a:t>
            </a:r>
            <a:endParaRPr b="1" sz="3000">
              <a:solidFill>
                <a:schemeClr val="lt1"/>
              </a:solidFill>
            </a:endParaRPr>
          </a:p>
        </p:txBody>
      </p:sp>
      <p:sp>
        <p:nvSpPr>
          <p:cNvPr id="141" name="Google Shape;141;p25"/>
          <p:cNvSpPr txBox="1"/>
          <p:nvPr/>
        </p:nvSpPr>
        <p:spPr>
          <a:xfrm>
            <a:off x="181025" y="1207700"/>
            <a:ext cx="5820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rPr>
              <a:t>1: There are many species of the crow, such as the Fish Crow, </a:t>
            </a:r>
            <a:r>
              <a:rPr b="1" lang="en" sz="1800">
                <a:solidFill>
                  <a:schemeClr val="lt1"/>
                </a:solidFill>
              </a:rPr>
              <a:t>Northwestern</a:t>
            </a:r>
            <a:r>
              <a:rPr b="1" lang="en" sz="1800">
                <a:solidFill>
                  <a:schemeClr val="lt1"/>
                </a:solidFill>
              </a:rPr>
              <a:t> Crow, and the </a:t>
            </a:r>
            <a:r>
              <a:rPr b="1" lang="en" sz="1800">
                <a:solidFill>
                  <a:schemeClr val="lt1"/>
                </a:solidFill>
              </a:rPr>
              <a:t>Tamaulipa Crow.</a:t>
            </a:r>
            <a:r>
              <a:rPr b="1" lang="en" sz="1800">
                <a:solidFill>
                  <a:schemeClr val="lt1"/>
                </a:solidFill>
              </a:rPr>
              <a:t> </a:t>
            </a:r>
            <a:endParaRPr b="1" sz="1800">
              <a:solidFill>
                <a:schemeClr val="lt1"/>
              </a:solidFill>
            </a:endParaRPr>
          </a:p>
        </p:txBody>
      </p:sp>
      <p:sp>
        <p:nvSpPr>
          <p:cNvPr id="142" name="Google Shape;142;p25"/>
          <p:cNvSpPr txBox="1"/>
          <p:nvPr/>
        </p:nvSpPr>
        <p:spPr>
          <a:xfrm>
            <a:off x="181025" y="2328900"/>
            <a:ext cx="5820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rPr>
              <a:t>2: Crows can often be confused with Raves, due to their similar appearances, to </a:t>
            </a:r>
            <a:r>
              <a:rPr b="1" lang="en" sz="1800">
                <a:solidFill>
                  <a:schemeClr val="lt1"/>
                </a:solidFill>
              </a:rPr>
              <a:t>distinguish these too, the crow has a smaller and much narrow beak than the common Raven.</a:t>
            </a:r>
            <a:r>
              <a:rPr b="1" lang="en" sz="1800">
                <a:solidFill>
                  <a:schemeClr val="lt1"/>
                </a:solidFill>
              </a:rPr>
              <a:t> </a:t>
            </a:r>
            <a:endParaRPr b="1" sz="1800">
              <a:solidFill>
                <a:schemeClr val="lt1"/>
              </a:solidFill>
            </a:endParaRPr>
          </a:p>
        </p:txBody>
      </p:sp>
      <p:sp>
        <p:nvSpPr>
          <p:cNvPr id="143" name="Google Shape;143;p25"/>
          <p:cNvSpPr txBox="1"/>
          <p:nvPr/>
        </p:nvSpPr>
        <p:spPr>
          <a:xfrm>
            <a:off x="181025" y="3856350"/>
            <a:ext cx="5820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rPr>
              <a:t>Source: Audbon.org</a:t>
            </a:r>
            <a:endParaRPr b="1" sz="2400">
              <a:solidFill>
                <a:schemeClr val="lt1"/>
              </a:solidFill>
            </a:endParaRPr>
          </a:p>
        </p:txBody>
      </p:sp>
      <p:pic>
        <p:nvPicPr>
          <p:cNvPr id="144" name="Google Shape;144;p25"/>
          <p:cNvPicPr preferRelativeResize="0"/>
          <p:nvPr/>
        </p:nvPicPr>
        <p:blipFill>
          <a:blip r:embed="rId3">
            <a:alphaModFix/>
          </a:blip>
          <a:stretch>
            <a:fillRect/>
          </a:stretch>
        </p:blipFill>
        <p:spPr>
          <a:xfrm>
            <a:off x="6694056" y="1399575"/>
            <a:ext cx="2055253" cy="25717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Crow facts</a:t>
            </a:r>
            <a:endParaRPr b="1">
              <a:solidFill>
                <a:schemeClr val="lt1"/>
              </a:solidFill>
            </a:endParaRPr>
          </a:p>
        </p:txBody>
      </p:sp>
      <p:sp>
        <p:nvSpPr>
          <p:cNvPr id="150" name="Google Shape;150;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3: Crows and Ravens are both part of the same genus, The Corvus, there are more than 40 different species in the genus. </a:t>
            </a:r>
            <a:endParaRPr b="1" sz="2400">
              <a:solidFill>
                <a:schemeClr val="lt1"/>
              </a:solidFill>
            </a:endParaRPr>
          </a:p>
          <a:p>
            <a:pPr indent="0" lvl="0" marL="0" rtl="0" algn="l">
              <a:spcBef>
                <a:spcPts val="1600"/>
              </a:spcBef>
              <a:spcAft>
                <a:spcPts val="0"/>
              </a:spcAft>
              <a:buNone/>
            </a:pPr>
            <a:r>
              <a:rPr b="1" lang="en" sz="2400">
                <a:solidFill>
                  <a:schemeClr val="lt1"/>
                </a:solidFill>
              </a:rPr>
              <a:t>4: </a:t>
            </a:r>
            <a:r>
              <a:rPr b="1" lang="en" sz="2400">
                <a:solidFill>
                  <a:schemeClr val="lt1"/>
                </a:solidFill>
              </a:rPr>
              <a:t>Research</a:t>
            </a:r>
            <a:r>
              <a:rPr b="1" lang="en" sz="2400">
                <a:solidFill>
                  <a:schemeClr val="lt1"/>
                </a:solidFill>
              </a:rPr>
              <a:t> shows that crows often hold </a:t>
            </a:r>
            <a:r>
              <a:rPr b="1" lang="en" sz="2400">
                <a:solidFill>
                  <a:schemeClr val="lt1"/>
                </a:solidFill>
              </a:rPr>
              <a:t>funerals</a:t>
            </a:r>
            <a:r>
              <a:rPr b="1" lang="en" sz="2400">
                <a:solidFill>
                  <a:schemeClr val="lt1"/>
                </a:solidFill>
              </a:rPr>
              <a:t>, or “wakes” when a crow finds a dead corpse it will send an alert others in the area.</a:t>
            </a:r>
            <a:endParaRPr b="1" sz="2400">
              <a:solidFill>
                <a:schemeClr val="lt1"/>
              </a:solidFill>
            </a:endParaRPr>
          </a:p>
          <a:p>
            <a:pPr indent="0" lvl="0" marL="0" rtl="0" algn="l">
              <a:spcBef>
                <a:spcPts val="1600"/>
              </a:spcBef>
              <a:spcAft>
                <a:spcPts val="1600"/>
              </a:spcAft>
              <a:buNone/>
            </a:pPr>
            <a:r>
              <a:rPr b="1" lang="en" sz="2400">
                <a:solidFill>
                  <a:schemeClr val="lt1"/>
                </a:solidFill>
              </a:rPr>
              <a:t>Source: Audbod.org</a:t>
            </a:r>
            <a:endParaRPr b="1" sz="2400">
              <a:solidFill>
                <a:schemeClr val="lt1"/>
              </a:solidFill>
            </a:endParaRPr>
          </a:p>
        </p:txBody>
      </p:sp>
      <p:pic>
        <p:nvPicPr>
          <p:cNvPr id="151" name="Google Shape;151;p26"/>
          <p:cNvPicPr preferRelativeResize="0"/>
          <p:nvPr/>
        </p:nvPicPr>
        <p:blipFill>
          <a:blip r:embed="rId3">
            <a:alphaModFix/>
          </a:blip>
          <a:stretch>
            <a:fillRect/>
          </a:stretch>
        </p:blipFill>
        <p:spPr>
          <a:xfrm>
            <a:off x="7011668" y="3672174"/>
            <a:ext cx="2132324" cy="161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Where did crows </a:t>
            </a:r>
            <a:r>
              <a:rPr b="1" lang="en">
                <a:solidFill>
                  <a:srgbClr val="FFFFFF"/>
                </a:solidFill>
              </a:rPr>
              <a:t>originate</a:t>
            </a:r>
            <a:r>
              <a:rPr b="1" lang="en">
                <a:solidFill>
                  <a:srgbClr val="FFFFFF"/>
                </a:solidFill>
              </a:rPr>
              <a:t> from?</a:t>
            </a:r>
            <a:endParaRPr b="1">
              <a:solidFill>
                <a:srgbClr val="FFFFFF"/>
              </a:solidFill>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The Crows </a:t>
            </a:r>
            <a:r>
              <a:rPr b="1" lang="en" sz="2400">
                <a:solidFill>
                  <a:srgbClr val="FFFFFF"/>
                </a:solidFill>
              </a:rPr>
              <a:t>originated from The Palaearctic in the Miocene from where they dispersed to North America and around the world. </a:t>
            </a:r>
            <a:endParaRPr b="1" sz="2400">
              <a:solidFill>
                <a:srgbClr val="FFFFFF"/>
              </a:solidFill>
            </a:endParaRPr>
          </a:p>
          <a:p>
            <a:pPr indent="0" lvl="0" marL="0" rtl="0" algn="l">
              <a:spcBef>
                <a:spcPts val="1600"/>
              </a:spcBef>
              <a:spcAft>
                <a:spcPts val="0"/>
              </a:spcAft>
              <a:buNone/>
            </a:pPr>
            <a:r>
              <a:rPr b="1" lang="en" sz="2400">
                <a:solidFill>
                  <a:srgbClr val="FFFFFF"/>
                </a:solidFill>
              </a:rPr>
              <a:t>Source: Biomedcenteral.com</a:t>
            </a:r>
            <a:endParaRPr b="1" sz="2400">
              <a:solidFill>
                <a:srgbClr val="FFFFFF"/>
              </a:solidFill>
            </a:endParaRPr>
          </a:p>
          <a:p>
            <a:pPr indent="0" lvl="0" marL="0" rtl="0" algn="l">
              <a:spcBef>
                <a:spcPts val="1600"/>
              </a:spcBef>
              <a:spcAft>
                <a:spcPts val="1600"/>
              </a:spcAft>
              <a:buNone/>
            </a:pPr>
            <a:r>
              <a:rPr b="1" lang="en" sz="2400">
                <a:solidFill>
                  <a:srgbClr val="FFFFFF"/>
                </a:solidFill>
              </a:rPr>
              <a:t>Fact 1: Crows are extremely intelligent creatures, they are known for their brilliant communication skills.</a:t>
            </a:r>
            <a:endParaRPr b="1" sz="2400">
              <a:solidFill>
                <a:srgbClr val="FFFFFF"/>
              </a:solidFill>
            </a:endParaRPr>
          </a:p>
        </p:txBody>
      </p:sp>
      <p:pic>
        <p:nvPicPr>
          <p:cNvPr id="62" name="Google Shape;62;p14"/>
          <p:cNvPicPr preferRelativeResize="0"/>
          <p:nvPr/>
        </p:nvPicPr>
        <p:blipFill>
          <a:blip r:embed="rId3">
            <a:alphaModFix/>
          </a:blip>
          <a:stretch>
            <a:fillRect/>
          </a:stretch>
        </p:blipFill>
        <p:spPr>
          <a:xfrm>
            <a:off x="7576674" y="0"/>
            <a:ext cx="1567329" cy="118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What ecosystem do crows live in?</a:t>
            </a:r>
            <a:endParaRPr b="1">
              <a:solidFill>
                <a:schemeClr val="lt1"/>
              </a:solidFill>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Crows live in the grassland areas, they are the ideal areas for crows to forage their food. </a:t>
            </a:r>
            <a:endParaRPr b="1" sz="2400">
              <a:solidFill>
                <a:schemeClr val="lt1"/>
              </a:solidFill>
            </a:endParaRPr>
          </a:p>
          <a:p>
            <a:pPr indent="0" lvl="0" marL="0" rtl="0" algn="l">
              <a:spcBef>
                <a:spcPts val="1600"/>
              </a:spcBef>
              <a:spcAft>
                <a:spcPts val="0"/>
              </a:spcAft>
              <a:buNone/>
            </a:pPr>
            <a:r>
              <a:rPr b="1" lang="en" sz="2400">
                <a:solidFill>
                  <a:schemeClr val="lt1"/>
                </a:solidFill>
              </a:rPr>
              <a:t>Source: Animaldiversity.org</a:t>
            </a:r>
            <a:endParaRPr b="1" sz="2400">
              <a:solidFill>
                <a:schemeClr val="lt1"/>
              </a:solidFill>
            </a:endParaRPr>
          </a:p>
          <a:p>
            <a:pPr indent="0" lvl="0" marL="0" rtl="0" algn="l">
              <a:spcBef>
                <a:spcPts val="1600"/>
              </a:spcBef>
              <a:spcAft>
                <a:spcPts val="1600"/>
              </a:spcAft>
              <a:buNone/>
            </a:pPr>
            <a:r>
              <a:rPr b="1" lang="en" sz="2400">
                <a:solidFill>
                  <a:schemeClr val="lt1"/>
                </a:solidFill>
              </a:rPr>
              <a:t>Fact 2: American crows will use nearby woodlots and forest edges for breeding and roosting. </a:t>
            </a:r>
            <a:endParaRPr b="1" sz="2400">
              <a:solidFill>
                <a:schemeClr val="lt1"/>
              </a:solidFill>
            </a:endParaRPr>
          </a:p>
        </p:txBody>
      </p:sp>
      <p:pic>
        <p:nvPicPr>
          <p:cNvPr id="69" name="Google Shape;69;p15"/>
          <p:cNvPicPr preferRelativeResize="0"/>
          <p:nvPr/>
        </p:nvPicPr>
        <p:blipFill>
          <a:blip r:embed="rId3">
            <a:alphaModFix/>
          </a:blip>
          <a:stretch>
            <a:fillRect/>
          </a:stretch>
        </p:blipFill>
        <p:spPr>
          <a:xfrm>
            <a:off x="6183500" y="3552075"/>
            <a:ext cx="2960500" cy="159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What is it like in a crows ecosystem? </a:t>
            </a:r>
            <a:endParaRPr b="1">
              <a:solidFill>
                <a:schemeClr val="lt1"/>
              </a:solidFill>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They are common sights in treetops, </a:t>
            </a:r>
            <a:endParaRPr b="1" sz="2100">
              <a:solidFill>
                <a:schemeClr val="lt1"/>
              </a:solidFill>
            </a:endParaRPr>
          </a:p>
          <a:p>
            <a:pPr indent="0" lvl="0" marL="0" rtl="0" algn="l">
              <a:spcBef>
                <a:spcPts val="1600"/>
              </a:spcBef>
              <a:spcAft>
                <a:spcPts val="0"/>
              </a:spcAft>
              <a:buNone/>
            </a:pPr>
            <a:r>
              <a:rPr b="1" lang="en" sz="2100">
                <a:solidFill>
                  <a:schemeClr val="lt1"/>
                </a:solidFill>
              </a:rPr>
              <a:t>fields and roadsides. Crows mostly </a:t>
            </a:r>
            <a:endParaRPr b="1" sz="2100">
              <a:solidFill>
                <a:schemeClr val="lt1"/>
              </a:solidFill>
            </a:endParaRPr>
          </a:p>
          <a:p>
            <a:pPr indent="0" lvl="0" marL="0" rtl="0" algn="l">
              <a:spcBef>
                <a:spcPts val="1600"/>
              </a:spcBef>
              <a:spcAft>
                <a:spcPts val="0"/>
              </a:spcAft>
              <a:buNone/>
            </a:pPr>
            <a:r>
              <a:rPr b="1" lang="en" sz="2100">
                <a:solidFill>
                  <a:schemeClr val="lt1"/>
                </a:solidFill>
              </a:rPr>
              <a:t>f</a:t>
            </a:r>
            <a:r>
              <a:rPr b="1" lang="en" sz="2100">
                <a:solidFill>
                  <a:schemeClr val="lt1"/>
                </a:solidFill>
              </a:rPr>
              <a:t>eed on the ground and will most </a:t>
            </a:r>
            <a:endParaRPr b="1" sz="2100">
              <a:solidFill>
                <a:schemeClr val="lt1"/>
              </a:solidFill>
            </a:endParaRPr>
          </a:p>
          <a:p>
            <a:pPr indent="0" lvl="0" marL="0" rtl="0" algn="l">
              <a:spcBef>
                <a:spcPts val="1600"/>
              </a:spcBef>
              <a:spcAft>
                <a:spcPts val="0"/>
              </a:spcAft>
              <a:buNone/>
            </a:pPr>
            <a:r>
              <a:rPr b="1" lang="en" sz="2100">
                <a:solidFill>
                  <a:schemeClr val="lt1"/>
                </a:solidFill>
              </a:rPr>
              <a:t>l</a:t>
            </a:r>
            <a:r>
              <a:rPr b="1" lang="en" sz="2100">
                <a:solidFill>
                  <a:schemeClr val="lt1"/>
                </a:solidFill>
              </a:rPr>
              <a:t>ikely eat anything. The weather is </a:t>
            </a:r>
            <a:r>
              <a:rPr b="1" lang="en" sz="2100">
                <a:solidFill>
                  <a:schemeClr val="lt1"/>
                </a:solidFill>
              </a:rPr>
              <a:t>quite</a:t>
            </a:r>
            <a:endParaRPr b="1" sz="2100">
              <a:solidFill>
                <a:schemeClr val="lt1"/>
              </a:solidFill>
            </a:endParaRPr>
          </a:p>
          <a:p>
            <a:pPr indent="0" lvl="0" marL="0" rtl="0" algn="l">
              <a:spcBef>
                <a:spcPts val="1600"/>
              </a:spcBef>
              <a:spcAft>
                <a:spcPts val="0"/>
              </a:spcAft>
              <a:buNone/>
            </a:pPr>
            <a:r>
              <a:rPr b="1" lang="en" sz="2100">
                <a:solidFill>
                  <a:schemeClr val="lt1"/>
                </a:solidFill>
              </a:rPr>
              <a:t>humid in a crows habitat, quiet and peaceful.</a:t>
            </a:r>
            <a:endParaRPr b="1" sz="2100">
              <a:solidFill>
                <a:schemeClr val="lt1"/>
              </a:solidFill>
            </a:endParaRPr>
          </a:p>
          <a:p>
            <a:pPr indent="0" lvl="0" marL="0" rtl="0" algn="l">
              <a:spcBef>
                <a:spcPts val="1600"/>
              </a:spcBef>
              <a:spcAft>
                <a:spcPts val="0"/>
              </a:spcAft>
              <a:buNone/>
            </a:pPr>
            <a:r>
              <a:rPr b="1" lang="en">
                <a:solidFill>
                  <a:schemeClr val="lt1"/>
                </a:solidFill>
              </a:rPr>
              <a:t>Source: Allaboutbirds.org</a:t>
            </a:r>
            <a:endParaRPr b="1">
              <a:solidFill>
                <a:schemeClr val="lt1"/>
              </a:solidFill>
            </a:endParaRPr>
          </a:p>
          <a:p>
            <a:pPr indent="0" lvl="0" marL="0" rtl="0" algn="l">
              <a:spcBef>
                <a:spcPts val="1600"/>
              </a:spcBef>
              <a:spcAft>
                <a:spcPts val="1600"/>
              </a:spcAft>
              <a:buNone/>
            </a:pPr>
            <a:r>
              <a:rPr b="1" lang="en">
                <a:solidFill>
                  <a:schemeClr val="lt1"/>
                </a:solidFill>
              </a:rPr>
              <a:t>Fact 3: Crows use only one of it’s eye at a time because of </a:t>
            </a:r>
            <a:r>
              <a:rPr b="1" lang="en">
                <a:solidFill>
                  <a:schemeClr val="lt1"/>
                </a:solidFill>
              </a:rPr>
              <a:t>its monocular vision is more efficient than its binocular vision.</a:t>
            </a:r>
            <a:r>
              <a:rPr b="1" lang="en">
                <a:solidFill>
                  <a:schemeClr val="lt1"/>
                </a:solidFill>
              </a:rPr>
              <a:t> </a:t>
            </a:r>
            <a:endParaRPr b="1">
              <a:solidFill>
                <a:schemeClr val="lt1"/>
              </a:solidFill>
            </a:endParaRPr>
          </a:p>
        </p:txBody>
      </p:sp>
      <p:pic>
        <p:nvPicPr>
          <p:cNvPr id="76" name="Google Shape;76;p16"/>
          <p:cNvPicPr preferRelativeResize="0"/>
          <p:nvPr/>
        </p:nvPicPr>
        <p:blipFill>
          <a:blip r:embed="rId3">
            <a:alphaModFix/>
          </a:blip>
          <a:stretch>
            <a:fillRect/>
          </a:stretch>
        </p:blipFill>
        <p:spPr>
          <a:xfrm>
            <a:off x="5789350" y="1152475"/>
            <a:ext cx="3042950" cy="230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What type of consumer is a crow? </a:t>
            </a:r>
            <a:endParaRPr b="1">
              <a:solidFill>
                <a:schemeClr val="lt1"/>
              </a:solidFill>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A crow is a scavenger type of consumer, they mostly feed on dead animals or leftovers. </a:t>
            </a:r>
            <a:endParaRPr b="1" sz="2400">
              <a:solidFill>
                <a:schemeClr val="lt1"/>
              </a:solidFill>
            </a:endParaRPr>
          </a:p>
          <a:p>
            <a:pPr indent="0" lvl="0" marL="0" rtl="0" algn="l">
              <a:spcBef>
                <a:spcPts val="1600"/>
              </a:spcBef>
              <a:spcAft>
                <a:spcPts val="0"/>
              </a:spcAft>
              <a:buNone/>
            </a:pPr>
            <a:r>
              <a:rPr b="1" lang="en" sz="2400">
                <a:solidFill>
                  <a:schemeClr val="lt1"/>
                </a:solidFill>
              </a:rPr>
              <a:t>Source: Onboces.org</a:t>
            </a:r>
            <a:endParaRPr b="1" sz="2400">
              <a:solidFill>
                <a:schemeClr val="lt1"/>
              </a:solidFill>
            </a:endParaRPr>
          </a:p>
          <a:p>
            <a:pPr indent="0" lvl="0" marL="0" rtl="0" algn="l">
              <a:spcBef>
                <a:spcPts val="1600"/>
              </a:spcBef>
              <a:spcAft>
                <a:spcPts val="1600"/>
              </a:spcAft>
              <a:buNone/>
            </a:pPr>
            <a:r>
              <a:rPr b="1" lang="en" sz="2400">
                <a:solidFill>
                  <a:schemeClr val="lt1"/>
                </a:solidFill>
              </a:rPr>
              <a:t>Fact 4: Crows are often seen in </a:t>
            </a:r>
            <a:r>
              <a:rPr b="1" lang="en" sz="2400">
                <a:solidFill>
                  <a:schemeClr val="lt1"/>
                </a:solidFill>
              </a:rPr>
              <a:t>darkened</a:t>
            </a:r>
            <a:r>
              <a:rPr b="1" lang="en" sz="2400">
                <a:solidFill>
                  <a:schemeClr val="lt1"/>
                </a:solidFill>
              </a:rPr>
              <a:t> weather.</a:t>
            </a:r>
            <a:endParaRPr b="1" sz="2400">
              <a:solidFill>
                <a:schemeClr val="lt1"/>
              </a:solidFill>
            </a:endParaRPr>
          </a:p>
        </p:txBody>
      </p:sp>
      <p:pic>
        <p:nvPicPr>
          <p:cNvPr id="83" name="Google Shape;83;p17"/>
          <p:cNvPicPr preferRelativeResize="0"/>
          <p:nvPr/>
        </p:nvPicPr>
        <p:blipFill>
          <a:blip r:embed="rId3">
            <a:alphaModFix/>
          </a:blip>
          <a:stretch>
            <a:fillRect/>
          </a:stretch>
        </p:blipFill>
        <p:spPr>
          <a:xfrm>
            <a:off x="6607875" y="3502350"/>
            <a:ext cx="2536124" cy="1691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 What </a:t>
            </a:r>
            <a:r>
              <a:rPr b="1" lang="en">
                <a:solidFill>
                  <a:schemeClr val="lt1"/>
                </a:solidFill>
              </a:rPr>
              <a:t>specific</a:t>
            </a:r>
            <a:r>
              <a:rPr b="1" lang="en">
                <a:solidFill>
                  <a:schemeClr val="lt1"/>
                </a:solidFill>
              </a:rPr>
              <a:t> food do crows usually eat?</a:t>
            </a:r>
            <a:endParaRPr b="1">
              <a:solidFill>
                <a:schemeClr val="lt1"/>
              </a:solidFill>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 Crows will most likely feed on dead animals, but, they do also eat fruits, seeds, fish, mammals, bird eggs, mollusks and insects. </a:t>
            </a:r>
            <a:endParaRPr b="1" sz="2400">
              <a:solidFill>
                <a:schemeClr val="lt1"/>
              </a:solidFill>
            </a:endParaRPr>
          </a:p>
          <a:p>
            <a:pPr indent="0" lvl="0" marL="0" rtl="0" algn="l">
              <a:spcBef>
                <a:spcPts val="1600"/>
              </a:spcBef>
              <a:spcAft>
                <a:spcPts val="0"/>
              </a:spcAft>
              <a:buNone/>
            </a:pPr>
            <a:r>
              <a:rPr b="1" lang="en" sz="2400">
                <a:solidFill>
                  <a:schemeClr val="lt1"/>
                </a:solidFill>
              </a:rPr>
              <a:t>Source: Abcbirds.org</a:t>
            </a:r>
            <a:endParaRPr b="1" sz="2400">
              <a:solidFill>
                <a:schemeClr val="lt1"/>
              </a:solidFill>
            </a:endParaRPr>
          </a:p>
          <a:p>
            <a:pPr indent="0" lvl="0" marL="0" rtl="0" algn="l">
              <a:spcBef>
                <a:spcPts val="1600"/>
              </a:spcBef>
              <a:spcAft>
                <a:spcPts val="1600"/>
              </a:spcAft>
              <a:buNone/>
            </a:pPr>
            <a:r>
              <a:rPr b="1" lang="en" sz="2400">
                <a:solidFill>
                  <a:schemeClr val="lt1"/>
                </a:solidFill>
              </a:rPr>
              <a:t>Fact 5: Crows are </a:t>
            </a:r>
            <a:r>
              <a:rPr b="1" lang="en" sz="2400">
                <a:solidFill>
                  <a:schemeClr val="lt1"/>
                </a:solidFill>
              </a:rPr>
              <a:t>extremely</a:t>
            </a:r>
            <a:r>
              <a:rPr b="1" lang="en" sz="2400">
                <a:solidFill>
                  <a:schemeClr val="lt1"/>
                </a:solidFill>
              </a:rPr>
              <a:t> resourceful creatures, they are only primates, and they use and make tools. </a:t>
            </a:r>
            <a:endParaRPr b="1" sz="2400">
              <a:solidFill>
                <a:schemeClr val="lt1"/>
              </a:solidFill>
            </a:endParaRPr>
          </a:p>
        </p:txBody>
      </p:sp>
      <p:pic>
        <p:nvPicPr>
          <p:cNvPr id="90" name="Google Shape;90;p18"/>
          <p:cNvPicPr preferRelativeResize="0"/>
          <p:nvPr/>
        </p:nvPicPr>
        <p:blipFill>
          <a:blip r:embed="rId3">
            <a:alphaModFix/>
          </a:blip>
          <a:stretch>
            <a:fillRect/>
          </a:stretch>
        </p:blipFill>
        <p:spPr>
          <a:xfrm>
            <a:off x="0" y="4107874"/>
            <a:ext cx="2059725" cy="103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 Do crows have any </a:t>
            </a:r>
            <a:r>
              <a:rPr b="1" lang="en">
                <a:solidFill>
                  <a:schemeClr val="lt1"/>
                </a:solidFill>
              </a:rPr>
              <a:t>predators</a:t>
            </a:r>
            <a:r>
              <a:rPr b="1" lang="en">
                <a:solidFill>
                  <a:schemeClr val="lt1"/>
                </a:solidFill>
              </a:rPr>
              <a:t>? </a:t>
            </a:r>
            <a:endParaRPr b="1">
              <a:solidFill>
                <a:schemeClr val="lt1"/>
              </a:solidFill>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The main enemies and predators of a crow </a:t>
            </a:r>
            <a:r>
              <a:rPr b="1" lang="en" sz="2400">
                <a:solidFill>
                  <a:schemeClr val="lt1"/>
                </a:solidFill>
              </a:rPr>
              <a:t>include</a:t>
            </a:r>
            <a:r>
              <a:rPr b="1" lang="en" sz="2400">
                <a:solidFill>
                  <a:schemeClr val="lt1"/>
                </a:solidFill>
              </a:rPr>
              <a:t>: hawks, racoons, eagles, owls, </a:t>
            </a:r>
            <a:r>
              <a:rPr b="1" lang="en" sz="2400">
                <a:solidFill>
                  <a:schemeClr val="lt1"/>
                </a:solidFill>
              </a:rPr>
              <a:t>squirrels</a:t>
            </a:r>
            <a:r>
              <a:rPr b="1" lang="en" sz="2400">
                <a:solidFill>
                  <a:schemeClr val="lt1"/>
                </a:solidFill>
              </a:rPr>
              <a:t>, and humans. </a:t>
            </a:r>
            <a:endParaRPr b="1" sz="2400">
              <a:solidFill>
                <a:schemeClr val="lt1"/>
              </a:solidFill>
            </a:endParaRPr>
          </a:p>
          <a:p>
            <a:pPr indent="0" lvl="0" marL="0" rtl="0" algn="l">
              <a:spcBef>
                <a:spcPts val="1600"/>
              </a:spcBef>
              <a:spcAft>
                <a:spcPts val="0"/>
              </a:spcAft>
              <a:buNone/>
            </a:pPr>
            <a:r>
              <a:rPr b="1" lang="en" sz="2400">
                <a:solidFill>
                  <a:schemeClr val="lt1"/>
                </a:solidFill>
              </a:rPr>
              <a:t>Source: Pestpointers.com</a:t>
            </a:r>
            <a:endParaRPr b="1" sz="2400">
              <a:solidFill>
                <a:schemeClr val="lt1"/>
              </a:solidFill>
            </a:endParaRPr>
          </a:p>
          <a:p>
            <a:pPr indent="0" lvl="0" marL="0" rtl="0" algn="l">
              <a:spcBef>
                <a:spcPts val="1600"/>
              </a:spcBef>
              <a:spcAft>
                <a:spcPts val="1600"/>
              </a:spcAft>
              <a:buNone/>
            </a:pPr>
            <a:r>
              <a:rPr b="1" lang="en" sz="2400">
                <a:solidFill>
                  <a:schemeClr val="lt1"/>
                </a:solidFill>
              </a:rPr>
              <a:t>Fact 6: Crows symbolize, adaptability, cleverness, cunningness, and intelligence. </a:t>
            </a:r>
            <a:endParaRPr b="1" sz="2400">
              <a:solidFill>
                <a:schemeClr val="lt1"/>
              </a:solidFill>
            </a:endParaRPr>
          </a:p>
        </p:txBody>
      </p:sp>
      <p:pic>
        <p:nvPicPr>
          <p:cNvPr id="97" name="Google Shape;97;p19"/>
          <p:cNvPicPr preferRelativeResize="0"/>
          <p:nvPr/>
        </p:nvPicPr>
        <p:blipFill>
          <a:blip r:embed="rId3">
            <a:alphaModFix/>
          </a:blip>
          <a:stretch>
            <a:fillRect/>
          </a:stretch>
        </p:blipFill>
        <p:spPr>
          <a:xfrm>
            <a:off x="6342051" y="3275526"/>
            <a:ext cx="2801952" cy="18679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1130"/>
        </a:solid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What is the typical food chain for crows? </a:t>
            </a:r>
            <a:endParaRPr b="1">
              <a:solidFill>
                <a:schemeClr val="lt1"/>
              </a:solidFill>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The food chain of an American crow are, insects, worms, larvae, grains, nuts, fruits, eggs, and nestlings from other birds. The food chain of an Pied crow are, seeds, peanuts, fruits, eggs, carrion, lizards, and garbage. </a:t>
            </a:r>
            <a:endParaRPr b="1" sz="2400">
              <a:solidFill>
                <a:schemeClr val="lt1"/>
              </a:solidFill>
            </a:endParaRPr>
          </a:p>
          <a:p>
            <a:pPr indent="0" lvl="0" marL="0" rtl="0" algn="l">
              <a:spcBef>
                <a:spcPts val="1600"/>
              </a:spcBef>
              <a:spcAft>
                <a:spcPts val="0"/>
              </a:spcAft>
              <a:buNone/>
            </a:pPr>
            <a:r>
              <a:rPr b="1" lang="en" sz="2400">
                <a:solidFill>
                  <a:schemeClr val="lt1"/>
                </a:solidFill>
              </a:rPr>
              <a:t>Source: Bioexplorer.com</a:t>
            </a:r>
            <a:endParaRPr b="1" sz="2400">
              <a:solidFill>
                <a:schemeClr val="lt1"/>
              </a:solidFill>
            </a:endParaRPr>
          </a:p>
          <a:p>
            <a:pPr indent="0" lvl="0" marL="0" rtl="0" algn="l">
              <a:spcBef>
                <a:spcPts val="1600"/>
              </a:spcBef>
              <a:spcAft>
                <a:spcPts val="1600"/>
              </a:spcAft>
              <a:buNone/>
            </a:pPr>
            <a:r>
              <a:rPr b="1" lang="en" sz="2400">
                <a:solidFill>
                  <a:schemeClr val="lt1"/>
                </a:solidFill>
              </a:rPr>
              <a:t>Fact 7: The latin name for crow is Corvus. </a:t>
            </a:r>
            <a:endParaRPr b="1" sz="2400">
              <a:solidFill>
                <a:schemeClr val="lt1"/>
              </a:solidFill>
            </a:endParaRPr>
          </a:p>
        </p:txBody>
      </p:sp>
      <p:pic>
        <p:nvPicPr>
          <p:cNvPr id="104" name="Google Shape;104;p20"/>
          <p:cNvPicPr preferRelativeResize="0"/>
          <p:nvPr/>
        </p:nvPicPr>
        <p:blipFill>
          <a:blip r:embed="rId3">
            <a:alphaModFix/>
          </a:blip>
          <a:stretch>
            <a:fillRect/>
          </a:stretch>
        </p:blipFill>
        <p:spPr>
          <a:xfrm>
            <a:off x="6547225" y="3178200"/>
            <a:ext cx="2596775" cy="196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sp>
        <p:nvSpPr>
          <p:cNvPr id="109" name="Google Shape;109;p21"/>
          <p:cNvSpPr txBox="1"/>
          <p:nvPr>
            <p:ph type="title"/>
          </p:nvPr>
        </p:nvSpPr>
        <p:spPr>
          <a:xfrm>
            <a:off x="261175" y="222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Do crows have </a:t>
            </a:r>
            <a:r>
              <a:rPr b="1" lang="en">
                <a:solidFill>
                  <a:schemeClr val="lt1"/>
                </a:solidFill>
              </a:rPr>
              <a:t>specific</a:t>
            </a:r>
            <a:r>
              <a:rPr b="1" lang="en">
                <a:solidFill>
                  <a:schemeClr val="lt1"/>
                </a:solidFill>
              </a:rPr>
              <a:t> adaptations to help it survive?</a:t>
            </a:r>
            <a:endParaRPr b="1">
              <a:solidFill>
                <a:schemeClr val="lt1"/>
              </a:solidFill>
            </a:endParaRPr>
          </a:p>
          <a:p>
            <a:pPr indent="0" lvl="0" marL="0" rtl="0" algn="l">
              <a:spcBef>
                <a:spcPts val="0"/>
              </a:spcBef>
              <a:spcAft>
                <a:spcPts val="0"/>
              </a:spcAft>
              <a:buNone/>
            </a:pPr>
            <a:r>
              <a:t/>
            </a:r>
            <a:endParaRPr b="1">
              <a:solidFill>
                <a:schemeClr val="lt1"/>
              </a:solidFill>
            </a:endParaRPr>
          </a:p>
          <a:p>
            <a:pPr indent="0" lvl="0" marL="0" rtl="0" algn="l">
              <a:spcBef>
                <a:spcPts val="0"/>
              </a:spcBef>
              <a:spcAft>
                <a:spcPts val="0"/>
              </a:spcAft>
              <a:buNone/>
            </a:pPr>
            <a:r>
              <a:rPr b="1" lang="en" sz="2400">
                <a:solidFill>
                  <a:schemeClr val="lt1"/>
                </a:solidFill>
              </a:rPr>
              <a:t>Crows adapt in many ways, especially in </a:t>
            </a:r>
            <a:r>
              <a:rPr b="1" lang="en" sz="2400">
                <a:solidFill>
                  <a:schemeClr val="lt1"/>
                </a:solidFill>
              </a:rPr>
              <a:t>survival</a:t>
            </a:r>
            <a:r>
              <a:rPr b="1" lang="en" sz="2400">
                <a:solidFill>
                  <a:schemeClr val="lt1"/>
                </a:solidFill>
              </a:rPr>
              <a:t>, the crow has a large, strong, and curved bill which helps it grasp onto prey and be able to eat many kinds of food. </a:t>
            </a:r>
            <a:endParaRPr b="1" sz="2400">
              <a:solidFill>
                <a:schemeClr val="lt1"/>
              </a:solidFill>
            </a:endParaRPr>
          </a:p>
          <a:p>
            <a:pPr indent="0" lvl="0" marL="0" rtl="0" algn="l">
              <a:spcBef>
                <a:spcPts val="0"/>
              </a:spcBef>
              <a:spcAft>
                <a:spcPts val="0"/>
              </a:spcAft>
              <a:buNone/>
            </a:pPr>
            <a:r>
              <a:rPr b="1" lang="en" sz="2400">
                <a:solidFill>
                  <a:schemeClr val="lt1"/>
                </a:solidFill>
              </a:rPr>
              <a:t> </a:t>
            </a:r>
            <a:endParaRPr b="1" sz="2400">
              <a:solidFill>
                <a:schemeClr val="lt1"/>
              </a:solidFill>
            </a:endParaRPr>
          </a:p>
          <a:p>
            <a:pPr indent="0" lvl="0" marL="0" rtl="0" algn="l">
              <a:spcBef>
                <a:spcPts val="0"/>
              </a:spcBef>
              <a:spcAft>
                <a:spcPts val="0"/>
              </a:spcAft>
              <a:buNone/>
            </a:pPr>
            <a:r>
              <a:rPr b="1" lang="en" sz="2400">
                <a:solidFill>
                  <a:schemeClr val="lt1"/>
                </a:solidFill>
              </a:rPr>
              <a:t>Source: Bioweb.com</a:t>
            </a:r>
            <a:endParaRPr b="1" sz="2400">
              <a:solidFill>
                <a:schemeClr val="lt1"/>
              </a:solidFill>
            </a:endParaRPr>
          </a:p>
          <a:p>
            <a:pPr indent="0" lvl="0" marL="0" rtl="0" algn="l">
              <a:spcBef>
                <a:spcPts val="0"/>
              </a:spcBef>
              <a:spcAft>
                <a:spcPts val="0"/>
              </a:spcAft>
              <a:buNone/>
            </a:pPr>
            <a:r>
              <a:t/>
            </a:r>
            <a:endParaRPr b="1" sz="2400">
              <a:solidFill>
                <a:schemeClr val="lt1"/>
              </a:solidFill>
            </a:endParaRPr>
          </a:p>
          <a:p>
            <a:pPr indent="0" lvl="0" marL="0" rtl="0" algn="l">
              <a:spcBef>
                <a:spcPts val="0"/>
              </a:spcBef>
              <a:spcAft>
                <a:spcPts val="0"/>
              </a:spcAft>
              <a:buNone/>
            </a:pPr>
            <a:r>
              <a:rPr b="1" lang="en" sz="2400">
                <a:solidFill>
                  <a:schemeClr val="lt1"/>
                </a:solidFill>
              </a:rPr>
              <a:t>Fact 8: </a:t>
            </a:r>
            <a:endParaRPr b="1" sz="2400">
              <a:solidFill>
                <a:schemeClr val="lt1"/>
              </a:solidFill>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lt1"/>
              </a:solidFill>
            </a:endParaRPr>
          </a:p>
          <a:p>
            <a:pPr indent="0" lvl="0" marL="0" rtl="0" algn="l">
              <a:spcBef>
                <a:spcPts val="1600"/>
              </a:spcBef>
              <a:spcAft>
                <a:spcPts val="1600"/>
              </a:spcAft>
              <a:buNone/>
            </a:pPr>
            <a:r>
              <a:t/>
            </a:r>
            <a:endParaRPr b="1">
              <a:solidFill>
                <a:schemeClr val="lt1"/>
              </a:solidFill>
            </a:endParaRPr>
          </a:p>
        </p:txBody>
      </p:sp>
      <p:sp>
        <p:nvSpPr>
          <p:cNvPr id="111" name="Google Shape;111;p21"/>
          <p:cNvSpPr txBox="1"/>
          <p:nvPr/>
        </p:nvSpPr>
        <p:spPr>
          <a:xfrm>
            <a:off x="1302675" y="3562225"/>
            <a:ext cx="5820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rPr>
              <a:t>Crows have large forebrains, an adaptation to life in a challenging </a:t>
            </a:r>
            <a:r>
              <a:rPr b="1" lang="en" sz="2400">
                <a:solidFill>
                  <a:schemeClr val="lt1"/>
                </a:solidFill>
              </a:rPr>
              <a:t>environment</a:t>
            </a:r>
            <a:r>
              <a:rPr b="1" lang="en" sz="2400">
                <a:solidFill>
                  <a:schemeClr val="lt1"/>
                </a:solidFill>
              </a:rPr>
              <a:t>.</a:t>
            </a:r>
            <a:endParaRPr b="1" sz="2400">
              <a:solidFill>
                <a:schemeClr val="lt1"/>
              </a:solidFill>
            </a:endParaRPr>
          </a:p>
        </p:txBody>
      </p:sp>
      <p:pic>
        <p:nvPicPr>
          <p:cNvPr id="112" name="Google Shape;112;p21"/>
          <p:cNvPicPr preferRelativeResize="0"/>
          <p:nvPr/>
        </p:nvPicPr>
        <p:blipFill>
          <a:blip r:embed="rId3">
            <a:alphaModFix/>
          </a:blip>
          <a:stretch>
            <a:fillRect/>
          </a:stretch>
        </p:blipFill>
        <p:spPr>
          <a:xfrm>
            <a:off x="7628470" y="2747425"/>
            <a:ext cx="1515525" cy="239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