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0ed07b7a2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0ed07b7a2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0ed07b7a2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0ed07b7a2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Every sentence starts with a capital and ends with punctuation. </a:t>
            </a:r>
            <a:endParaRPr>
              <a:highlight>
                <a:schemeClr val="dk2"/>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0ed07b7a2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0ed07b7a2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Extra slide not scored.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highlight>
                  <a:schemeClr val="dk2"/>
                </a:highlight>
              </a:rPr>
              <a:t>Every sentence should begin with a capital letter and end with punctuation marks. </a:t>
            </a:r>
            <a:endParaRPr>
              <a:highlight>
                <a:schemeClr val="dk2"/>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0ed07b7a2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0ed07b7a2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where all those references go..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0ed07b7a2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0ed07b7a2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Added slide…  unscored..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highlight>
                  <a:schemeClr val="dk2"/>
                </a:highlight>
              </a:rPr>
              <a:t>You seem to be missing one slide..  I think the difference between male and female.   </a:t>
            </a:r>
            <a:endParaRPr>
              <a:highlight>
                <a:schemeClr val="dk2"/>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b379549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b379549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0f028b410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0f028b410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4</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Place a question mark on the title…   ….It usually can be seen in winter……  Please put all site references on the last page.   This slide has no picture. </a:t>
            </a:r>
            <a:endParaRPr>
              <a:solidFill>
                <a:schemeClr val="dk1"/>
              </a:solidFill>
              <a:highlight>
                <a:schemeClr val="dk2"/>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ed07b7a2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0ed07b7a2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1 Background Color</a:t>
            </a:r>
            <a:endParaRPr>
              <a:solidFill>
                <a:schemeClr val="dk1"/>
              </a:solidFill>
            </a:endParaRPr>
          </a:p>
          <a:p>
            <a:pPr indent="0" lvl="0" marL="0" rtl="0" algn="l">
              <a:spcBef>
                <a:spcPts val="0"/>
              </a:spcBef>
              <a:spcAft>
                <a:spcPts val="0"/>
              </a:spcAft>
              <a:buNone/>
            </a:pPr>
            <a:r>
              <a:rPr lang="en">
                <a:solidFill>
                  <a:schemeClr val="dk1"/>
                </a:solidFill>
              </a:rPr>
              <a:t>1 Title (or write the question)</a:t>
            </a:r>
            <a:endParaRPr>
              <a:solidFill>
                <a:schemeClr val="dk1"/>
              </a:solidFill>
            </a:endParaRPr>
          </a:p>
          <a:p>
            <a:pPr indent="0" lvl="0" marL="0" rtl="0" algn="l">
              <a:spcBef>
                <a:spcPts val="0"/>
              </a:spcBef>
              <a:spcAft>
                <a:spcPts val="0"/>
              </a:spcAft>
              <a:buNone/>
            </a:pPr>
            <a:r>
              <a:rPr lang="en">
                <a:solidFill>
                  <a:schemeClr val="dk1"/>
                </a:solidFill>
              </a:rPr>
              <a:t>0 Pictures</a:t>
            </a:r>
            <a:endParaRPr>
              <a:solidFill>
                <a:schemeClr val="dk1"/>
              </a:solidFill>
            </a:endParaRPr>
          </a:p>
          <a:p>
            <a:pPr indent="0" lvl="0" marL="0" rtl="0" algn="l">
              <a:spcBef>
                <a:spcPts val="0"/>
              </a:spcBef>
              <a:spcAft>
                <a:spcPts val="0"/>
              </a:spcAft>
              <a:buNone/>
            </a:pPr>
            <a:r>
              <a:rPr lang="en">
                <a:solidFill>
                  <a:schemeClr val="dk1"/>
                </a:solidFill>
              </a:rPr>
              <a:t>1 Include Transitions</a:t>
            </a:r>
            <a:endParaRPr>
              <a:solidFill>
                <a:schemeClr val="dk1"/>
              </a:solidFill>
            </a:endParaRPr>
          </a:p>
          <a:p>
            <a:pPr indent="0" lvl="0" marL="0" rtl="0" algn="l">
              <a:spcBef>
                <a:spcPts val="0"/>
              </a:spcBef>
              <a:spcAft>
                <a:spcPts val="0"/>
              </a:spcAft>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None/>
            </a:pPr>
            <a:r>
              <a:rPr lang="en">
                <a:solidFill>
                  <a:schemeClr val="dk1"/>
                </a:solidFill>
              </a:rPr>
              <a:t>1 Accuracy of information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4</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put all site references on the last page.   This slide has no picture.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ed07b7a2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0ed07b7a2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To use NPC you have to first write North Pacific Ocean (NPC) then you can use NPC after that.   Please put all site references on the last page.   This slide has no picture. </a:t>
            </a:r>
            <a:endParaRPr>
              <a:highlight>
                <a:schemeClr val="dk2"/>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ed07b7a2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ed07b7a2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 Please put all site references on the last page.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0ed07b7a2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0ed07b7a2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Put a comma after although.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0ed07b7a2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0ed07b7a2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Unbolden the three, or bolden them all.    Capitalize Food Chain.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0ed07b7a2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0ed07b7a2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Delete the space before To…   put a comma after Rossia pacifica,,,   Either bolden the entire paragraph or remove the bold.   This slide has no picture.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championtraveler.com/" TargetMode="External"/><Relationship Id="rId4" Type="http://schemas.openxmlformats.org/officeDocument/2006/relationships/hyperlink" Target="https://marinesanctuary.org/" TargetMode="External"/><Relationship Id="rId5" Type="http://schemas.openxmlformats.org/officeDocument/2006/relationships/image" Target="../media/image16.jpg"/><Relationship Id="rId6"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youtu.be/lEhYJEQmExE"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226258" y="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Creature Project</a:t>
            </a:r>
            <a:endParaRPr>
              <a:solidFill>
                <a:schemeClr val="lt1"/>
              </a:solidFill>
            </a:endParaRPr>
          </a:p>
        </p:txBody>
      </p:sp>
      <p:sp>
        <p:nvSpPr>
          <p:cNvPr id="55" name="Google Shape;55;p13"/>
          <p:cNvSpPr txBox="1"/>
          <p:nvPr>
            <p:ph idx="1" type="subTitle"/>
          </p:nvPr>
        </p:nvSpPr>
        <p:spPr>
          <a:xfrm>
            <a:off x="1166100" y="19626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By Olivia Renfrow</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44" name="Shape 144"/>
        <p:cNvGrpSpPr/>
        <p:nvPr/>
      </p:nvGrpSpPr>
      <p:grpSpPr>
        <a:xfrm>
          <a:off x="0" y="0"/>
          <a:ext cx="0" cy="0"/>
          <a:chOff x="0" y="0"/>
          <a:chExt cx="0" cy="0"/>
        </a:xfrm>
      </p:grpSpPr>
      <p:sp>
        <p:nvSpPr>
          <p:cNvPr id="145" name="Google Shape;145;p22"/>
          <p:cNvSpPr txBox="1"/>
          <p:nvPr>
            <p:ph type="title"/>
          </p:nvPr>
        </p:nvSpPr>
        <p:spPr>
          <a:xfrm>
            <a:off x="311700" y="445025"/>
            <a:ext cx="419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How big are they?</a:t>
            </a:r>
            <a:endParaRPr sz="2900"/>
          </a:p>
        </p:txBody>
      </p:sp>
      <p:sp>
        <p:nvSpPr>
          <p:cNvPr id="146" name="Google Shape;146;p22"/>
          <p:cNvSpPr txBox="1"/>
          <p:nvPr/>
        </p:nvSpPr>
        <p:spPr>
          <a:xfrm>
            <a:off x="282600" y="1367825"/>
            <a:ext cx="4860900" cy="195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434343"/>
                </a:solidFill>
                <a:highlight>
                  <a:srgbClr val="D0E0E3"/>
                </a:highlight>
                <a:latin typeface="Roboto"/>
                <a:ea typeface="Roboto"/>
                <a:cs typeface="Roboto"/>
                <a:sym typeface="Roboto"/>
              </a:rPr>
              <a:t>At maturity, these googly-eyed creatures grow to </a:t>
            </a:r>
            <a:r>
              <a:rPr b="1" lang="en" sz="2300">
                <a:solidFill>
                  <a:srgbClr val="434343"/>
                </a:solidFill>
                <a:highlight>
                  <a:srgbClr val="D0E0E3"/>
                </a:highlight>
                <a:latin typeface="Roboto"/>
                <a:ea typeface="Roboto"/>
                <a:cs typeface="Roboto"/>
                <a:sym typeface="Roboto"/>
              </a:rPr>
              <a:t>about six cm long</a:t>
            </a:r>
            <a:r>
              <a:rPr lang="en" sz="2300">
                <a:solidFill>
                  <a:srgbClr val="434343"/>
                </a:solidFill>
                <a:highlight>
                  <a:srgbClr val="D0E0E3"/>
                </a:highlight>
                <a:latin typeface="Roboto"/>
                <a:ea typeface="Roboto"/>
                <a:cs typeface="Roboto"/>
                <a:sym typeface="Roboto"/>
              </a:rPr>
              <a:t> and, as both male and female die after mating, they live for only two years.</a:t>
            </a:r>
            <a:endParaRPr sz="2500">
              <a:solidFill>
                <a:srgbClr val="434343"/>
              </a:solidFill>
              <a:highlight>
                <a:srgbClr val="D0E0E3"/>
              </a:highlight>
            </a:endParaRPr>
          </a:p>
        </p:txBody>
      </p:sp>
      <p:pic>
        <p:nvPicPr>
          <p:cNvPr id="147" name="Google Shape;147;p22"/>
          <p:cNvPicPr preferRelativeResize="0"/>
          <p:nvPr/>
        </p:nvPicPr>
        <p:blipFill>
          <a:blip r:embed="rId3">
            <a:alphaModFix/>
          </a:blip>
          <a:stretch>
            <a:fillRect/>
          </a:stretch>
        </p:blipFill>
        <p:spPr>
          <a:xfrm rot="-548609">
            <a:off x="5471400" y="825225"/>
            <a:ext cx="3323476" cy="3323476"/>
          </a:xfrm>
          <a:prstGeom prst="rect">
            <a:avLst/>
          </a:prstGeom>
          <a:noFill/>
          <a:ln>
            <a:noFill/>
          </a:ln>
        </p:spPr>
      </p:pic>
      <p:pic>
        <p:nvPicPr>
          <p:cNvPr id="148" name="Google Shape;148;p22"/>
          <p:cNvPicPr preferRelativeResize="0"/>
          <p:nvPr/>
        </p:nvPicPr>
        <p:blipFill>
          <a:blip r:embed="rId4">
            <a:alphaModFix/>
          </a:blip>
          <a:stretch>
            <a:fillRect/>
          </a:stretch>
        </p:blipFill>
        <p:spPr>
          <a:xfrm>
            <a:off x="6798558" y="203475"/>
            <a:ext cx="2076967" cy="195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152" name="Shape 152"/>
        <p:cNvGrpSpPr/>
        <p:nvPr/>
      </p:nvGrpSpPr>
      <p:grpSpPr>
        <a:xfrm>
          <a:off x="0" y="0"/>
          <a:ext cx="0" cy="0"/>
          <a:chOff x="0" y="0"/>
          <a:chExt cx="0" cy="0"/>
        </a:xfrm>
      </p:grpSpPr>
      <p:sp>
        <p:nvSpPr>
          <p:cNvPr id="153" name="Google Shape;153;p23"/>
          <p:cNvSpPr txBox="1"/>
          <p:nvPr>
            <p:ph type="title"/>
          </p:nvPr>
        </p:nvSpPr>
        <p:spPr>
          <a:xfrm rot="-911127">
            <a:off x="390894" y="671039"/>
            <a:ext cx="2401659" cy="764725"/>
          </a:xfrm>
          <a:prstGeom prst="rect">
            <a:avLst/>
          </a:prstGeom>
          <a:ln cap="flat" cmpd="sng" w="28575">
            <a:solidFill>
              <a:srgbClr val="FFFFF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4200">
                <a:highlight>
                  <a:srgbClr val="76A5AF"/>
                </a:highlight>
              </a:rPr>
              <a:t>FACTS!!!</a:t>
            </a:r>
            <a:endParaRPr sz="4200">
              <a:highlight>
                <a:srgbClr val="76A5AF"/>
              </a:highlight>
            </a:endParaRPr>
          </a:p>
        </p:txBody>
      </p:sp>
      <p:sp>
        <p:nvSpPr>
          <p:cNvPr id="154" name="Google Shape;154;p23"/>
          <p:cNvSpPr txBox="1"/>
          <p:nvPr/>
        </p:nvSpPr>
        <p:spPr>
          <a:xfrm>
            <a:off x="1288700" y="2023475"/>
            <a:ext cx="67827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a:t>
            </a:r>
            <a:r>
              <a:rPr lang="en"/>
              <a:t>id you know…</a:t>
            </a:r>
            <a:endParaRPr/>
          </a:p>
          <a:p>
            <a:pPr indent="-323850" lvl="0" marL="457200" rtl="0" algn="l">
              <a:spcBef>
                <a:spcPts val="0"/>
              </a:spcBef>
              <a:spcAft>
                <a:spcPts val="0"/>
              </a:spcAft>
              <a:buSzPts val="1500"/>
              <a:buChar char="★"/>
            </a:pPr>
            <a:r>
              <a:rPr lang="en" sz="1300">
                <a:solidFill>
                  <a:srgbClr val="202124"/>
                </a:solidFill>
                <a:highlight>
                  <a:srgbClr val="A2C4C9"/>
                </a:highlight>
                <a:latin typeface="Roboto"/>
                <a:ea typeface="Roboto"/>
                <a:cs typeface="Roboto"/>
                <a:sym typeface="Roboto"/>
              </a:rPr>
              <a:t> Living in sandy or muddy habitats ranging from 60 to 4,260 feet deep, but are most commonly found at a depth of about 3,000 feet.</a:t>
            </a:r>
            <a:endParaRPr sz="1300">
              <a:solidFill>
                <a:srgbClr val="202124"/>
              </a:solidFill>
              <a:highlight>
                <a:srgbClr val="A2C4C9"/>
              </a:highlight>
              <a:latin typeface="Roboto"/>
              <a:ea typeface="Roboto"/>
              <a:cs typeface="Roboto"/>
              <a:sym typeface="Roboto"/>
            </a:endParaRPr>
          </a:p>
          <a:p>
            <a:pPr indent="0" lvl="0" marL="457200" rtl="0" algn="l">
              <a:spcBef>
                <a:spcPts val="0"/>
              </a:spcBef>
              <a:spcAft>
                <a:spcPts val="0"/>
              </a:spcAft>
              <a:buNone/>
            </a:pPr>
            <a:r>
              <a:t/>
            </a:r>
            <a:endParaRPr sz="1300">
              <a:solidFill>
                <a:srgbClr val="202124"/>
              </a:solidFill>
              <a:highlight>
                <a:srgbClr val="A2C4C9"/>
              </a:highlight>
              <a:latin typeface="Roboto"/>
              <a:ea typeface="Roboto"/>
              <a:cs typeface="Roboto"/>
              <a:sym typeface="Roboto"/>
            </a:endParaRPr>
          </a:p>
          <a:p>
            <a:pPr indent="-323850" lvl="0" marL="457200" rtl="0" algn="l">
              <a:spcBef>
                <a:spcPts val="0"/>
              </a:spcBef>
              <a:spcAft>
                <a:spcPts val="0"/>
              </a:spcAft>
              <a:buClr>
                <a:srgbClr val="202124"/>
              </a:buClr>
              <a:buSzPts val="1500"/>
              <a:buFont typeface="Roboto"/>
              <a:buChar char="★"/>
            </a:pPr>
            <a:r>
              <a:rPr lang="en" sz="1250">
                <a:solidFill>
                  <a:srgbClr val="202124"/>
                </a:solidFill>
                <a:highlight>
                  <a:srgbClr val="A2C4C9"/>
                </a:highlight>
                <a:latin typeface="Roboto"/>
                <a:ea typeface="Roboto"/>
                <a:cs typeface="Roboto"/>
                <a:sym typeface="Roboto"/>
              </a:rPr>
              <a:t>Despite looking like an octopus and being called a squid, it's actually neither — it's most closely related to the cuttlefish.</a:t>
            </a:r>
            <a:endParaRPr sz="1250">
              <a:solidFill>
                <a:srgbClr val="202124"/>
              </a:solidFill>
              <a:highlight>
                <a:srgbClr val="A2C4C9"/>
              </a:highlight>
              <a:latin typeface="Roboto"/>
              <a:ea typeface="Roboto"/>
              <a:cs typeface="Roboto"/>
              <a:sym typeface="Roboto"/>
            </a:endParaRPr>
          </a:p>
          <a:p>
            <a:pPr indent="0" lvl="0" marL="457200" rtl="0" algn="l">
              <a:spcBef>
                <a:spcPts val="0"/>
              </a:spcBef>
              <a:spcAft>
                <a:spcPts val="0"/>
              </a:spcAft>
              <a:buNone/>
            </a:pPr>
            <a:r>
              <a:t/>
            </a:r>
            <a:endParaRPr sz="1250">
              <a:solidFill>
                <a:srgbClr val="202124"/>
              </a:solidFill>
              <a:highlight>
                <a:srgbClr val="A2C4C9"/>
              </a:highlight>
              <a:latin typeface="Roboto"/>
              <a:ea typeface="Roboto"/>
              <a:cs typeface="Roboto"/>
              <a:sym typeface="Roboto"/>
            </a:endParaRPr>
          </a:p>
          <a:p>
            <a:pPr indent="-314325" lvl="0" marL="457200" rtl="0" algn="l">
              <a:spcBef>
                <a:spcPts val="0"/>
              </a:spcBef>
              <a:spcAft>
                <a:spcPts val="0"/>
              </a:spcAft>
              <a:buClr>
                <a:srgbClr val="202124"/>
              </a:buClr>
              <a:buSzPts val="1350"/>
              <a:buFont typeface="Roboto"/>
              <a:buChar char="★"/>
            </a:pPr>
            <a:r>
              <a:rPr lang="en" sz="1300">
                <a:solidFill>
                  <a:srgbClr val="202124"/>
                </a:solidFill>
                <a:highlight>
                  <a:srgbClr val="A2C4C9"/>
                </a:highlight>
                <a:latin typeface="Roboto"/>
                <a:ea typeface="Roboto"/>
                <a:cs typeface="Roboto"/>
                <a:sym typeface="Roboto"/>
              </a:rPr>
              <a:t>You wouldn't be alone if you thought the octopus and squid were the same animals. ... </a:t>
            </a:r>
            <a:r>
              <a:rPr b="1" lang="en" sz="1300">
                <a:solidFill>
                  <a:srgbClr val="202124"/>
                </a:solidFill>
                <a:highlight>
                  <a:srgbClr val="A2C4C9"/>
                </a:highlight>
                <a:latin typeface="Roboto"/>
                <a:ea typeface="Roboto"/>
                <a:cs typeface="Roboto"/>
                <a:sym typeface="Roboto"/>
              </a:rPr>
              <a:t>They are cousins</a:t>
            </a:r>
            <a:r>
              <a:rPr lang="en" sz="1300">
                <a:solidFill>
                  <a:srgbClr val="202124"/>
                </a:solidFill>
                <a:highlight>
                  <a:srgbClr val="A2C4C9"/>
                </a:highlight>
                <a:latin typeface="Roboto"/>
                <a:ea typeface="Roboto"/>
                <a:cs typeface="Roboto"/>
                <a:sym typeface="Roboto"/>
              </a:rPr>
              <a:t>—both part of the group cephalopoda—a group of marine mollusks that include squid, octopus, nautilus, and snails. </a:t>
            </a:r>
            <a:endParaRPr sz="1300">
              <a:solidFill>
                <a:srgbClr val="202124"/>
              </a:solidFill>
              <a:highlight>
                <a:srgbClr val="A2C4C9"/>
              </a:highlight>
              <a:latin typeface="Roboto"/>
              <a:ea typeface="Roboto"/>
              <a:cs typeface="Roboto"/>
              <a:sym typeface="Roboto"/>
            </a:endParaRPr>
          </a:p>
          <a:p>
            <a:pPr indent="0" lvl="0" marL="914400" rtl="0" algn="l">
              <a:spcBef>
                <a:spcPts val="0"/>
              </a:spcBef>
              <a:spcAft>
                <a:spcPts val="0"/>
              </a:spcAft>
              <a:buNone/>
            </a:pPr>
            <a:r>
              <a:t/>
            </a:r>
            <a:endParaRPr sz="1300">
              <a:solidFill>
                <a:srgbClr val="202124"/>
              </a:solidFill>
              <a:highlight>
                <a:srgbClr val="A2C4C9"/>
              </a:highlight>
              <a:latin typeface="Roboto"/>
              <a:ea typeface="Roboto"/>
              <a:cs typeface="Roboto"/>
              <a:sym typeface="Roboto"/>
            </a:endParaRPr>
          </a:p>
          <a:p>
            <a:pPr indent="-323850" lvl="0" marL="457200" rtl="0" algn="l">
              <a:spcBef>
                <a:spcPts val="0"/>
              </a:spcBef>
              <a:spcAft>
                <a:spcPts val="0"/>
              </a:spcAft>
              <a:buClr>
                <a:srgbClr val="202124"/>
              </a:buClr>
              <a:buSzPts val="1500"/>
              <a:buFont typeface="Roboto"/>
              <a:buChar char="★"/>
            </a:pPr>
            <a:r>
              <a:rPr lang="en" sz="1250">
                <a:solidFill>
                  <a:srgbClr val="202124"/>
                </a:solidFill>
                <a:highlight>
                  <a:srgbClr val="A2C4C9"/>
                </a:highlight>
                <a:latin typeface="Roboto"/>
                <a:ea typeface="Roboto"/>
                <a:cs typeface="Roboto"/>
                <a:sym typeface="Roboto"/>
              </a:rPr>
              <a:t>Squid have </a:t>
            </a:r>
            <a:r>
              <a:rPr b="1" lang="en" sz="1250">
                <a:solidFill>
                  <a:srgbClr val="202124"/>
                </a:solidFill>
                <a:highlight>
                  <a:srgbClr val="A2C4C9"/>
                </a:highlight>
                <a:latin typeface="Roboto"/>
                <a:ea typeface="Roboto"/>
                <a:cs typeface="Roboto"/>
                <a:sym typeface="Roboto"/>
              </a:rPr>
              <a:t>three hearts</a:t>
            </a:r>
            <a:r>
              <a:rPr lang="en" sz="1250">
                <a:solidFill>
                  <a:srgbClr val="202124"/>
                </a:solidFill>
                <a:highlight>
                  <a:srgbClr val="A2C4C9"/>
                </a:highlight>
                <a:latin typeface="Roboto"/>
                <a:ea typeface="Roboto"/>
                <a:cs typeface="Roboto"/>
                <a:sym typeface="Roboto"/>
              </a:rPr>
              <a:t>: two branchial hearts and one systemic heart. The branchial hearts pump blood to the gills, where oxygen is taken up. Blood then flows to the systemic heart, where it is pumped to the rest of the body. The systemic heart is made of three chambers: a lower ventricle and two upper auricles.</a:t>
            </a:r>
            <a:endParaRPr sz="1500">
              <a:solidFill>
                <a:srgbClr val="202124"/>
              </a:solidFill>
              <a:highlight>
                <a:srgbClr val="A2C4C9"/>
              </a:highlight>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58" name="Shape 158"/>
        <p:cNvGrpSpPr/>
        <p:nvPr/>
      </p:nvGrpSpPr>
      <p:grpSpPr>
        <a:xfrm>
          <a:off x="0" y="0"/>
          <a:ext cx="0" cy="0"/>
          <a:chOff x="0" y="0"/>
          <a:chExt cx="0" cy="0"/>
        </a:xfrm>
      </p:grpSpPr>
      <p:sp>
        <p:nvSpPr>
          <p:cNvPr id="159" name="Google Shape;159;p24"/>
          <p:cNvSpPr txBox="1"/>
          <p:nvPr>
            <p:ph type="title"/>
          </p:nvPr>
        </p:nvSpPr>
        <p:spPr>
          <a:xfrm>
            <a:off x="108225" y="694925"/>
            <a:ext cx="5996100" cy="3838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300">
                <a:solidFill>
                  <a:srgbClr val="202124"/>
                </a:solidFill>
                <a:highlight>
                  <a:srgbClr val="A4C2F4"/>
                </a:highlight>
                <a:latin typeface="Roboto"/>
                <a:ea typeface="Roboto"/>
                <a:cs typeface="Roboto"/>
                <a:sym typeface="Roboto"/>
              </a:rPr>
              <a:t>in addition to the central brain, each of 8 arms has a mini-brain that allows it to act independently.</a:t>
            </a:r>
            <a:endParaRPr sz="1300">
              <a:solidFill>
                <a:srgbClr val="202124"/>
              </a:solidFill>
              <a:highlight>
                <a:srgbClr val="A4C2F4"/>
              </a:highlight>
              <a:latin typeface="Roboto"/>
              <a:ea typeface="Roboto"/>
              <a:cs typeface="Roboto"/>
              <a:sym typeface="Roboto"/>
            </a:endParaRPr>
          </a:p>
          <a:p>
            <a:pPr indent="0" lvl="0" marL="457200" rtl="0" algn="l">
              <a:spcBef>
                <a:spcPts val="0"/>
              </a:spcBef>
              <a:spcAft>
                <a:spcPts val="0"/>
              </a:spcAft>
              <a:buNone/>
            </a:pPr>
            <a:r>
              <a:t/>
            </a:r>
            <a:endParaRPr sz="1300">
              <a:solidFill>
                <a:srgbClr val="202124"/>
              </a:solidFill>
              <a:highlight>
                <a:srgbClr val="A4C2F4"/>
              </a:highlight>
              <a:latin typeface="Roboto"/>
              <a:ea typeface="Roboto"/>
              <a:cs typeface="Roboto"/>
              <a:sym typeface="Roboto"/>
            </a:endParaRPr>
          </a:p>
          <a:p>
            <a:pPr indent="-323850" lvl="0" marL="457200" rtl="0" algn="l">
              <a:spcBef>
                <a:spcPts val="0"/>
              </a:spcBef>
              <a:spcAft>
                <a:spcPts val="0"/>
              </a:spcAft>
              <a:buClr>
                <a:srgbClr val="202124"/>
              </a:buClr>
              <a:buSzPts val="1500"/>
              <a:buFont typeface="Roboto"/>
              <a:buChar char="★"/>
            </a:pPr>
            <a:r>
              <a:rPr lang="en" sz="1400">
                <a:solidFill>
                  <a:srgbClr val="202124"/>
                </a:solidFill>
                <a:highlight>
                  <a:srgbClr val="A4C2F4"/>
                </a:highlight>
                <a:latin typeface="Roboto"/>
                <a:ea typeface="Roboto"/>
                <a:cs typeface="Roboto"/>
                <a:sym typeface="Roboto"/>
              </a:rPr>
              <a:t>Most squid have 8 arms and two longer tentacles, but some squids have 10 arms.</a:t>
            </a:r>
            <a:endParaRPr sz="1400">
              <a:solidFill>
                <a:srgbClr val="202124"/>
              </a:solidFill>
              <a:highlight>
                <a:srgbClr val="A4C2F4"/>
              </a:highlight>
              <a:latin typeface="Roboto"/>
              <a:ea typeface="Roboto"/>
              <a:cs typeface="Roboto"/>
              <a:sym typeface="Roboto"/>
            </a:endParaRPr>
          </a:p>
          <a:p>
            <a:pPr indent="0" lvl="0" marL="457200" rtl="0" algn="l">
              <a:spcBef>
                <a:spcPts val="0"/>
              </a:spcBef>
              <a:spcAft>
                <a:spcPts val="0"/>
              </a:spcAft>
              <a:buNone/>
            </a:pPr>
            <a:r>
              <a:t/>
            </a:r>
            <a:endParaRPr sz="1400">
              <a:solidFill>
                <a:srgbClr val="202124"/>
              </a:solidFill>
              <a:highlight>
                <a:srgbClr val="A4C2F4"/>
              </a:highlight>
              <a:latin typeface="Roboto"/>
              <a:ea typeface="Roboto"/>
              <a:cs typeface="Roboto"/>
              <a:sym typeface="Roboto"/>
            </a:endParaRPr>
          </a:p>
          <a:p>
            <a:pPr indent="-323850" lvl="0" marL="457200" rtl="0" algn="l">
              <a:spcBef>
                <a:spcPts val="0"/>
              </a:spcBef>
              <a:spcAft>
                <a:spcPts val="0"/>
              </a:spcAft>
              <a:buClr>
                <a:srgbClr val="202124"/>
              </a:buClr>
              <a:buSzPts val="1500"/>
              <a:buFont typeface="Roboto"/>
              <a:buChar char="★"/>
            </a:pPr>
            <a:r>
              <a:rPr lang="en" sz="1300">
                <a:solidFill>
                  <a:srgbClr val="202124"/>
                </a:solidFill>
                <a:highlight>
                  <a:srgbClr val="A4C2F4"/>
                </a:highlight>
                <a:latin typeface="Roboto"/>
                <a:ea typeface="Roboto"/>
                <a:cs typeface="Roboto"/>
                <a:sym typeface="Roboto"/>
              </a:rPr>
              <a:t>Many squids that live in deep water have bioluminescent organs that show through their skin.</a:t>
            </a:r>
            <a:endParaRPr sz="1300">
              <a:solidFill>
                <a:srgbClr val="202124"/>
              </a:solidFill>
              <a:highlight>
                <a:srgbClr val="A4C2F4"/>
              </a:highlight>
              <a:latin typeface="Roboto"/>
              <a:ea typeface="Roboto"/>
              <a:cs typeface="Roboto"/>
              <a:sym typeface="Roboto"/>
            </a:endParaRPr>
          </a:p>
          <a:p>
            <a:pPr indent="0" lvl="0" marL="457200" rtl="0" algn="l">
              <a:spcBef>
                <a:spcPts val="0"/>
              </a:spcBef>
              <a:spcAft>
                <a:spcPts val="0"/>
              </a:spcAft>
              <a:buNone/>
            </a:pPr>
            <a:r>
              <a:t/>
            </a:r>
            <a:endParaRPr sz="1300">
              <a:solidFill>
                <a:srgbClr val="202124"/>
              </a:solidFill>
              <a:highlight>
                <a:srgbClr val="A4C2F4"/>
              </a:highlight>
              <a:latin typeface="Roboto"/>
              <a:ea typeface="Roboto"/>
              <a:cs typeface="Roboto"/>
              <a:sym typeface="Roboto"/>
            </a:endParaRPr>
          </a:p>
          <a:p>
            <a:pPr indent="-317500" lvl="0" marL="457200" rtl="0" algn="l">
              <a:lnSpc>
                <a:spcPct val="115000"/>
              </a:lnSpc>
              <a:spcBef>
                <a:spcPts val="0"/>
              </a:spcBef>
              <a:spcAft>
                <a:spcPts val="0"/>
              </a:spcAft>
              <a:buClr>
                <a:srgbClr val="202124"/>
              </a:buClr>
              <a:buSzPts val="1400"/>
              <a:buFont typeface="Roboto"/>
              <a:buChar char="★"/>
            </a:pPr>
            <a:r>
              <a:rPr lang="en" sz="1400">
                <a:solidFill>
                  <a:srgbClr val="202124"/>
                </a:solidFill>
                <a:highlight>
                  <a:srgbClr val="A4C2F4"/>
                </a:highlight>
                <a:latin typeface="Roboto"/>
                <a:ea typeface="Roboto"/>
                <a:cs typeface="Roboto"/>
                <a:sym typeface="Roboto"/>
              </a:rPr>
              <a:t>Biologists estimate that there are as many as 500 species of squid.</a:t>
            </a:r>
            <a:endParaRPr sz="1400">
              <a:solidFill>
                <a:srgbClr val="202124"/>
              </a:solidFill>
              <a:highlight>
                <a:srgbClr val="A4C2F4"/>
              </a:highlight>
              <a:latin typeface="Roboto"/>
              <a:ea typeface="Roboto"/>
              <a:cs typeface="Roboto"/>
              <a:sym typeface="Roboto"/>
            </a:endParaRPr>
          </a:p>
          <a:p>
            <a:pPr indent="0" lvl="0" marL="457200" rtl="0" algn="l">
              <a:lnSpc>
                <a:spcPct val="115000"/>
              </a:lnSpc>
              <a:spcBef>
                <a:spcPts val="300"/>
              </a:spcBef>
              <a:spcAft>
                <a:spcPts val="0"/>
              </a:spcAft>
              <a:buNone/>
            </a:pPr>
            <a:r>
              <a:t/>
            </a:r>
            <a:endParaRPr sz="1400">
              <a:solidFill>
                <a:srgbClr val="202124"/>
              </a:solidFill>
              <a:highlight>
                <a:srgbClr val="A4C2F4"/>
              </a:highlight>
              <a:latin typeface="Roboto"/>
              <a:ea typeface="Roboto"/>
              <a:cs typeface="Roboto"/>
              <a:sym typeface="Roboto"/>
            </a:endParaRPr>
          </a:p>
          <a:p>
            <a:pPr indent="-317500" lvl="0" marL="457200" rtl="0" algn="l">
              <a:lnSpc>
                <a:spcPct val="115000"/>
              </a:lnSpc>
              <a:spcBef>
                <a:spcPts val="300"/>
              </a:spcBef>
              <a:spcAft>
                <a:spcPts val="0"/>
              </a:spcAft>
              <a:buClr>
                <a:srgbClr val="202124"/>
              </a:buClr>
              <a:buSzPts val="1400"/>
              <a:buFont typeface="Roboto"/>
              <a:buChar char="★"/>
            </a:pPr>
            <a:r>
              <a:rPr lang="en" sz="1400">
                <a:solidFill>
                  <a:srgbClr val="202124"/>
                </a:solidFill>
                <a:highlight>
                  <a:srgbClr val="A4C2F4"/>
                </a:highlight>
                <a:latin typeface="Roboto"/>
                <a:ea typeface="Roboto"/>
                <a:cs typeface="Roboto"/>
                <a:sym typeface="Roboto"/>
              </a:rPr>
              <a:t>Squid swim faster than any other invertebrate.</a:t>
            </a:r>
            <a:endParaRPr sz="1400">
              <a:solidFill>
                <a:srgbClr val="202124"/>
              </a:solidFill>
              <a:highlight>
                <a:srgbClr val="A4C2F4"/>
              </a:highlight>
              <a:latin typeface="Roboto"/>
              <a:ea typeface="Roboto"/>
              <a:cs typeface="Roboto"/>
              <a:sym typeface="Roboto"/>
            </a:endParaRPr>
          </a:p>
          <a:p>
            <a:pPr indent="0" lvl="0" marL="457200" rtl="0" algn="l">
              <a:spcBef>
                <a:spcPts val="300"/>
              </a:spcBef>
              <a:spcAft>
                <a:spcPts val="0"/>
              </a:spcAft>
              <a:buNone/>
            </a:pPr>
            <a:r>
              <a:t/>
            </a:r>
            <a:endParaRPr sz="1500">
              <a:solidFill>
                <a:srgbClr val="202124"/>
              </a:solidFill>
              <a:highlight>
                <a:srgbClr val="A4C2F4"/>
              </a:highlight>
              <a:latin typeface="Roboto"/>
              <a:ea typeface="Roboto"/>
              <a:cs typeface="Roboto"/>
              <a:sym typeface="Roboto"/>
            </a:endParaRPr>
          </a:p>
        </p:txBody>
      </p:sp>
      <p:sp>
        <p:nvSpPr>
          <p:cNvPr id="160" name="Google Shape;160;p24"/>
          <p:cNvSpPr txBox="1"/>
          <p:nvPr/>
        </p:nvSpPr>
        <p:spPr>
          <a:xfrm rot="1456136">
            <a:off x="6515453" y="565637"/>
            <a:ext cx="2397693" cy="831276"/>
          </a:xfrm>
          <a:prstGeom prst="rect">
            <a:avLst/>
          </a:prstGeom>
          <a:noFill/>
          <a:ln cap="flat" cmpd="sng" w="28575">
            <a:solidFill>
              <a:schemeClr val="lt1"/>
            </a:solidFill>
            <a:prstDash val="dash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4200">
                <a:solidFill>
                  <a:schemeClr val="dk1"/>
                </a:solidFill>
                <a:highlight>
                  <a:srgbClr val="A4C2F4"/>
                </a:highlight>
              </a:rPr>
              <a:t>FACTS!!!</a:t>
            </a:r>
            <a:endParaRPr>
              <a:highlight>
                <a:srgbClr val="A4C2F4"/>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64" name="Shape 164"/>
        <p:cNvGrpSpPr/>
        <p:nvPr/>
      </p:nvGrpSpPr>
      <p:grpSpPr>
        <a:xfrm>
          <a:off x="0" y="0"/>
          <a:ext cx="0" cy="0"/>
          <a:chOff x="0" y="0"/>
          <a:chExt cx="0" cy="0"/>
        </a:xfrm>
      </p:grpSpPr>
      <p:sp>
        <p:nvSpPr>
          <p:cNvPr id="165" name="Google Shape;16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Websites used?</a:t>
            </a:r>
            <a:endParaRPr/>
          </a:p>
        </p:txBody>
      </p:sp>
      <p:sp>
        <p:nvSpPr>
          <p:cNvPr id="166" name="Google Shape;166;p25"/>
          <p:cNvSpPr txBox="1"/>
          <p:nvPr/>
        </p:nvSpPr>
        <p:spPr>
          <a:xfrm>
            <a:off x="452175" y="1480900"/>
            <a:ext cx="4119900" cy="145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3C78D8"/>
                </a:solidFill>
                <a:hlinkClick r:id="rId3">
                  <a:extLst>
                    <a:ext uri="{A12FA001-AC4F-418D-AE19-62706E023703}">
                      <ahyp:hlinkClr val="tx"/>
                    </a:ext>
                  </a:extLst>
                </a:hlinkClick>
              </a:rPr>
              <a:t>https://championtraveler.com/</a:t>
            </a:r>
            <a:endParaRPr>
              <a:solidFill>
                <a:srgbClr val="3C78D8"/>
              </a:solidFill>
            </a:endParaRPr>
          </a:p>
          <a:p>
            <a:pPr indent="0" lvl="0" marL="0" rtl="0" algn="l">
              <a:spcBef>
                <a:spcPts val="0"/>
              </a:spcBef>
              <a:spcAft>
                <a:spcPts val="0"/>
              </a:spcAft>
              <a:buNone/>
            </a:pPr>
            <a:r>
              <a:rPr lang="en" sz="1300" u="sng">
                <a:solidFill>
                  <a:srgbClr val="3C78D8"/>
                </a:solidFill>
                <a:hlinkClick r:id="rId4">
                  <a:extLst>
                    <a:ext uri="{A12FA001-AC4F-418D-AE19-62706E023703}">
                      <ahyp:hlinkClr val="tx"/>
                    </a:ext>
                  </a:extLst>
                </a:hlinkClick>
              </a:rPr>
              <a:t>https://marinesanctuary.org/</a:t>
            </a:r>
            <a:endParaRPr sz="1300">
              <a:solidFill>
                <a:srgbClr val="3C78D8"/>
              </a:solidFill>
            </a:endParaRPr>
          </a:p>
          <a:p>
            <a:pPr indent="0" lvl="0" marL="0" rtl="0" algn="l">
              <a:lnSpc>
                <a:spcPct val="115000"/>
              </a:lnSpc>
              <a:spcBef>
                <a:spcPts val="0"/>
              </a:spcBef>
              <a:spcAft>
                <a:spcPts val="0"/>
              </a:spcAft>
              <a:buNone/>
            </a:pPr>
            <a:r>
              <a:rPr lang="en" u="sng">
                <a:solidFill>
                  <a:srgbClr val="3C78D8"/>
                </a:solidFill>
                <a:highlight>
                  <a:srgbClr val="C9DAF8"/>
                </a:highlight>
                <a:latin typeface="Roboto"/>
                <a:ea typeface="Roboto"/>
                <a:cs typeface="Roboto"/>
                <a:sym typeface="Roboto"/>
              </a:rPr>
              <a:t>wikipedia.org/wiki/Rossia_pacifica</a:t>
            </a:r>
            <a:endParaRPr u="sng">
              <a:solidFill>
                <a:srgbClr val="3C78D8"/>
              </a:solidFill>
              <a:highlight>
                <a:srgbClr val="C9DAF8"/>
              </a:highlight>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200">
              <a:solidFill>
                <a:srgbClr val="3C78D8"/>
              </a:solidFill>
            </a:endParaRPr>
          </a:p>
          <a:p>
            <a:pPr indent="0" lvl="0" marL="0" rtl="0" algn="l">
              <a:spcBef>
                <a:spcPts val="0"/>
              </a:spcBef>
              <a:spcAft>
                <a:spcPts val="0"/>
              </a:spcAft>
              <a:buNone/>
            </a:pPr>
            <a:r>
              <a:t/>
            </a:r>
            <a:endParaRPr>
              <a:solidFill>
                <a:srgbClr val="3C78D8"/>
              </a:solidFill>
            </a:endParaRPr>
          </a:p>
        </p:txBody>
      </p:sp>
      <p:pic>
        <p:nvPicPr>
          <p:cNvPr id="167" name="Google Shape;167;p25"/>
          <p:cNvPicPr preferRelativeResize="0"/>
          <p:nvPr/>
        </p:nvPicPr>
        <p:blipFill rotWithShape="1">
          <a:blip r:embed="rId5">
            <a:alphaModFix/>
          </a:blip>
          <a:srcRect b="0" l="7975" r="7983" t="0"/>
          <a:stretch/>
        </p:blipFill>
        <p:spPr>
          <a:xfrm>
            <a:off x="4412775" y="1480900"/>
            <a:ext cx="4419525" cy="2958071"/>
          </a:xfrm>
          <a:prstGeom prst="rect">
            <a:avLst/>
          </a:prstGeom>
          <a:noFill/>
          <a:ln>
            <a:noFill/>
          </a:ln>
        </p:spPr>
      </p:pic>
      <p:sp>
        <p:nvSpPr>
          <p:cNvPr id="168" name="Google Shape;168;p25"/>
          <p:cNvSpPr txBox="1"/>
          <p:nvPr/>
        </p:nvSpPr>
        <p:spPr>
          <a:xfrm>
            <a:off x="648525" y="4568425"/>
            <a:ext cx="734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69" name="Google Shape;169;p25"/>
          <p:cNvPicPr preferRelativeResize="0"/>
          <p:nvPr/>
        </p:nvPicPr>
        <p:blipFill>
          <a:blip r:embed="rId6">
            <a:alphaModFix/>
          </a:blip>
          <a:stretch>
            <a:fillRect/>
          </a:stretch>
        </p:blipFill>
        <p:spPr>
          <a:xfrm>
            <a:off x="6849575" y="1017725"/>
            <a:ext cx="1736400" cy="1590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73" name="Shape 173"/>
        <p:cNvGrpSpPr/>
        <p:nvPr/>
      </p:nvGrpSpPr>
      <p:grpSpPr>
        <a:xfrm>
          <a:off x="0" y="0"/>
          <a:ext cx="0" cy="0"/>
          <a:chOff x="0" y="0"/>
          <a:chExt cx="0" cy="0"/>
        </a:xfrm>
      </p:grpSpPr>
      <p:sp>
        <p:nvSpPr>
          <p:cNvPr id="174" name="Google Shape;17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600"/>
              <a:t>BYE!!!!</a:t>
            </a:r>
            <a:endParaRPr sz="9600"/>
          </a:p>
        </p:txBody>
      </p:sp>
      <p:pic>
        <p:nvPicPr>
          <p:cNvPr id="175" name="Google Shape;175;p26"/>
          <p:cNvPicPr preferRelativeResize="0"/>
          <p:nvPr/>
        </p:nvPicPr>
        <p:blipFill>
          <a:blip r:embed="rId3">
            <a:alphaModFix/>
          </a:blip>
          <a:stretch>
            <a:fillRect/>
          </a:stretch>
        </p:blipFill>
        <p:spPr>
          <a:xfrm rot="276670">
            <a:off x="4446687" y="978114"/>
            <a:ext cx="4247363" cy="3610527"/>
          </a:xfrm>
          <a:prstGeom prst="rect">
            <a:avLst/>
          </a:prstGeom>
          <a:noFill/>
          <a:ln>
            <a:noFill/>
          </a:ln>
        </p:spPr>
      </p:pic>
      <p:pic>
        <p:nvPicPr>
          <p:cNvPr id="176" name="Google Shape;176;p26"/>
          <p:cNvPicPr preferRelativeResize="0"/>
          <p:nvPr/>
        </p:nvPicPr>
        <p:blipFill>
          <a:blip r:embed="rId4">
            <a:alphaModFix/>
          </a:blip>
          <a:stretch>
            <a:fillRect/>
          </a:stretch>
        </p:blipFill>
        <p:spPr>
          <a:xfrm>
            <a:off x="152400" y="1181575"/>
            <a:ext cx="4270651" cy="20018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45225" y="4238700"/>
            <a:ext cx="6921900" cy="90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lt1"/>
                </a:solidFill>
              </a:rPr>
              <a:t>Rossia Pacifica </a:t>
            </a:r>
            <a:endParaRPr sz="3600">
              <a:solidFill>
                <a:schemeClr val="lt1"/>
              </a:solidFill>
            </a:endParaRPr>
          </a:p>
        </p:txBody>
      </p:sp>
      <p:pic>
        <p:nvPicPr>
          <p:cNvPr id="61" name="Google Shape;61;p14"/>
          <p:cNvPicPr preferRelativeResize="0"/>
          <p:nvPr/>
        </p:nvPicPr>
        <p:blipFill>
          <a:blip r:embed="rId4">
            <a:alphaModFix/>
          </a:blip>
          <a:stretch>
            <a:fillRect/>
          </a:stretch>
        </p:blipFill>
        <p:spPr>
          <a:xfrm>
            <a:off x="186300" y="175000"/>
            <a:ext cx="4434975" cy="3397200"/>
          </a:xfrm>
          <a:prstGeom prst="rect">
            <a:avLst/>
          </a:prstGeom>
          <a:noFill/>
          <a:ln>
            <a:noFill/>
          </a:ln>
        </p:spPr>
      </p:pic>
      <p:pic>
        <p:nvPicPr>
          <p:cNvPr id="62" name="Google Shape;62;p14"/>
          <p:cNvPicPr preferRelativeResize="0"/>
          <p:nvPr/>
        </p:nvPicPr>
        <p:blipFill>
          <a:blip r:embed="rId5">
            <a:alphaModFix/>
          </a:blip>
          <a:stretch>
            <a:fillRect/>
          </a:stretch>
        </p:blipFill>
        <p:spPr>
          <a:xfrm>
            <a:off x="4773675" y="152400"/>
            <a:ext cx="4217925" cy="2207381"/>
          </a:xfrm>
          <a:prstGeom prst="rect">
            <a:avLst/>
          </a:prstGeom>
          <a:noFill/>
          <a:ln>
            <a:noFill/>
          </a:ln>
        </p:spPr>
      </p:pic>
      <p:pic>
        <p:nvPicPr>
          <p:cNvPr id="63" name="Google Shape;63;p14"/>
          <p:cNvPicPr preferRelativeResize="0"/>
          <p:nvPr/>
        </p:nvPicPr>
        <p:blipFill>
          <a:blip r:embed="rId6">
            <a:alphaModFix/>
          </a:blip>
          <a:stretch>
            <a:fillRect/>
          </a:stretch>
        </p:blipFill>
        <p:spPr>
          <a:xfrm>
            <a:off x="5910632" y="2359775"/>
            <a:ext cx="3080965" cy="2054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1000"/>
                                        <p:tgtEl>
                                          <p:spTgt spid="6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 Rossia pacifica?</a:t>
            </a:r>
            <a:endParaRPr/>
          </a:p>
        </p:txBody>
      </p:sp>
      <p:sp>
        <p:nvSpPr>
          <p:cNvPr id="69" name="Google Shape;69;p15"/>
          <p:cNvSpPr txBox="1"/>
          <p:nvPr>
            <p:ph idx="1" type="body"/>
          </p:nvPr>
        </p:nvSpPr>
        <p:spPr>
          <a:xfrm>
            <a:off x="311700" y="1175100"/>
            <a:ext cx="8520600" cy="338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434343"/>
                </a:solidFill>
                <a:highlight>
                  <a:srgbClr val="C9DAF8"/>
                </a:highlight>
                <a:latin typeface="Roboto"/>
                <a:ea typeface="Roboto"/>
                <a:cs typeface="Roboto"/>
                <a:sym typeface="Roboto"/>
              </a:rPr>
              <a:t>Rossia pacifica, also known as the stubby squid, is a species of bobtail squid. It usually occurs in winter on sandy slopes away from strong currents in moderately shallow water. In summer it moves to deeper water where it breeds. </a:t>
            </a:r>
            <a:endParaRPr sz="2300">
              <a:solidFill>
                <a:srgbClr val="434343"/>
              </a:solidFill>
              <a:highlight>
                <a:srgbClr val="C9DAF8"/>
              </a:highlight>
              <a:latin typeface="Roboto"/>
              <a:ea typeface="Roboto"/>
              <a:cs typeface="Roboto"/>
              <a:sym typeface="Roboto"/>
            </a:endParaRPr>
          </a:p>
          <a:p>
            <a:pPr indent="0" lvl="0" marL="0" rtl="0" algn="l">
              <a:spcBef>
                <a:spcPts val="1600"/>
              </a:spcBef>
              <a:spcAft>
                <a:spcPts val="0"/>
              </a:spcAft>
              <a:buNone/>
            </a:pPr>
            <a:r>
              <a:rPr lang="en" sz="2100" u="sng">
                <a:solidFill>
                  <a:schemeClr val="hlink"/>
                </a:solidFill>
                <a:highlight>
                  <a:srgbClr val="C9DAF8"/>
                </a:highlight>
                <a:latin typeface="Roboto"/>
                <a:ea typeface="Roboto"/>
                <a:cs typeface="Roboto"/>
                <a:sym typeface="Roboto"/>
                <a:hlinkClick r:id="rId3"/>
              </a:rPr>
              <a:t>https://youtu.be/lEhYJEQmExE</a:t>
            </a:r>
            <a:endParaRPr sz="2100">
              <a:solidFill>
                <a:srgbClr val="434343"/>
              </a:solidFill>
              <a:highlight>
                <a:srgbClr val="C9DAF8"/>
              </a:highlight>
              <a:latin typeface="Roboto"/>
              <a:ea typeface="Roboto"/>
              <a:cs typeface="Roboto"/>
              <a:sym typeface="Roboto"/>
            </a:endParaRPr>
          </a:p>
          <a:p>
            <a:pPr indent="0" lvl="0" marL="0" rtl="0" algn="l">
              <a:spcBef>
                <a:spcPts val="1600"/>
              </a:spcBef>
              <a:spcAft>
                <a:spcPts val="1600"/>
              </a:spcAft>
              <a:buNone/>
            </a:pPr>
            <a:r>
              <a:rPr lang="en" sz="2100">
                <a:solidFill>
                  <a:srgbClr val="434343"/>
                </a:solidFill>
                <a:highlight>
                  <a:srgbClr val="C9DAF8"/>
                </a:highlight>
                <a:latin typeface="Roboto"/>
                <a:ea typeface="Roboto"/>
                <a:cs typeface="Roboto"/>
                <a:sym typeface="Roboto"/>
              </a:rPr>
              <a:t>.wikipedia.org/wiki/Rossia_pacifica</a:t>
            </a:r>
            <a:endParaRPr sz="2100">
              <a:solidFill>
                <a:srgbClr val="434343"/>
              </a:solidFill>
              <a:highlight>
                <a:srgbClr val="C9DAF8"/>
              </a:highlight>
              <a:latin typeface="Roboto"/>
              <a:ea typeface="Roboto"/>
              <a:cs typeface="Roboto"/>
              <a:sym typeface="Roboto"/>
            </a:endParaRPr>
          </a:p>
        </p:txBody>
      </p:sp>
      <p:pic>
        <p:nvPicPr>
          <p:cNvPr id="70" name="Google Shape;70;p15"/>
          <p:cNvPicPr preferRelativeResize="0"/>
          <p:nvPr/>
        </p:nvPicPr>
        <p:blipFill>
          <a:blip r:embed="rId4">
            <a:alphaModFix/>
          </a:blip>
          <a:stretch>
            <a:fillRect/>
          </a:stretch>
        </p:blipFill>
        <p:spPr>
          <a:xfrm>
            <a:off x="5314200" y="3062125"/>
            <a:ext cx="3409101" cy="1789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0" y="320638"/>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t>Where do Rossia pacificas come from?</a:t>
            </a:r>
            <a:endParaRPr sz="3700"/>
          </a:p>
        </p:txBody>
      </p:sp>
      <p:sp>
        <p:nvSpPr>
          <p:cNvPr id="76" name="Google Shape;76;p16"/>
          <p:cNvSpPr txBox="1"/>
          <p:nvPr/>
        </p:nvSpPr>
        <p:spPr>
          <a:xfrm>
            <a:off x="495550" y="1537925"/>
            <a:ext cx="82023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434343"/>
                </a:solidFill>
                <a:highlight>
                  <a:srgbClr val="D0E0E3"/>
                </a:highlight>
                <a:latin typeface="Roboto"/>
                <a:ea typeface="Roboto"/>
                <a:cs typeface="Roboto"/>
                <a:sym typeface="Roboto"/>
              </a:rPr>
              <a:t>Rossia</a:t>
            </a:r>
            <a:r>
              <a:rPr lang="en" sz="3200">
                <a:solidFill>
                  <a:srgbClr val="434343"/>
                </a:solidFill>
                <a:highlight>
                  <a:srgbClr val="D0E0E3"/>
                </a:highlight>
                <a:latin typeface="Roboto"/>
                <a:ea typeface="Roboto"/>
                <a:cs typeface="Roboto"/>
                <a:sym typeface="Roboto"/>
              </a:rPr>
              <a:t> pacifica come from </a:t>
            </a:r>
            <a:r>
              <a:rPr b="1" lang="en" sz="3200">
                <a:solidFill>
                  <a:srgbClr val="434343"/>
                </a:solidFill>
                <a:highlight>
                  <a:srgbClr val="D0E0E3"/>
                </a:highlight>
                <a:latin typeface="Roboto"/>
                <a:ea typeface="Roboto"/>
                <a:cs typeface="Roboto"/>
                <a:sym typeface="Roboto"/>
              </a:rPr>
              <a:t>the northern Pacific Ocean</a:t>
            </a:r>
            <a:r>
              <a:rPr lang="en" sz="3200">
                <a:solidFill>
                  <a:srgbClr val="434343"/>
                </a:solidFill>
                <a:highlight>
                  <a:srgbClr val="D0E0E3"/>
                </a:highlight>
                <a:latin typeface="Roboto"/>
                <a:ea typeface="Roboto"/>
                <a:cs typeface="Roboto"/>
                <a:sym typeface="Roboto"/>
              </a:rPr>
              <a:t> and can be found in the waters between </a:t>
            </a:r>
            <a:r>
              <a:rPr b="1" lang="en" sz="3200">
                <a:solidFill>
                  <a:srgbClr val="434343"/>
                </a:solidFill>
                <a:highlight>
                  <a:srgbClr val="D0E0E3"/>
                </a:highlight>
                <a:latin typeface="Roboto"/>
                <a:ea typeface="Roboto"/>
                <a:cs typeface="Roboto"/>
                <a:sym typeface="Roboto"/>
              </a:rPr>
              <a:t>Japan and Southern California.</a:t>
            </a:r>
            <a:endParaRPr b="1" sz="3400">
              <a:solidFill>
                <a:srgbClr val="434343"/>
              </a:solidFill>
              <a:highlight>
                <a:srgbClr val="D0E0E3"/>
              </a:highlight>
            </a:endParaRPr>
          </a:p>
        </p:txBody>
      </p:sp>
      <p:pic>
        <p:nvPicPr>
          <p:cNvPr id="77" name="Google Shape;77;p16"/>
          <p:cNvPicPr preferRelativeResize="0"/>
          <p:nvPr/>
        </p:nvPicPr>
        <p:blipFill>
          <a:blip r:embed="rId3">
            <a:alphaModFix/>
          </a:blip>
          <a:stretch>
            <a:fillRect/>
          </a:stretch>
        </p:blipFill>
        <p:spPr>
          <a:xfrm>
            <a:off x="7464323" y="1120225"/>
            <a:ext cx="457201" cy="511409"/>
          </a:xfrm>
          <a:prstGeom prst="rect">
            <a:avLst/>
          </a:prstGeom>
          <a:noFill/>
          <a:ln>
            <a:noFill/>
          </a:ln>
        </p:spPr>
      </p:pic>
      <p:pic>
        <p:nvPicPr>
          <p:cNvPr id="78" name="Google Shape;78;p16"/>
          <p:cNvPicPr preferRelativeResize="0"/>
          <p:nvPr/>
        </p:nvPicPr>
        <p:blipFill>
          <a:blip r:embed="rId3">
            <a:alphaModFix/>
          </a:blip>
          <a:stretch>
            <a:fillRect/>
          </a:stretch>
        </p:blipFill>
        <p:spPr>
          <a:xfrm>
            <a:off x="8226324" y="320638"/>
            <a:ext cx="917675" cy="1026480"/>
          </a:xfrm>
          <a:prstGeom prst="rect">
            <a:avLst/>
          </a:prstGeom>
          <a:noFill/>
          <a:ln>
            <a:noFill/>
          </a:ln>
        </p:spPr>
      </p:pic>
      <p:pic>
        <p:nvPicPr>
          <p:cNvPr id="79" name="Google Shape;79;p16"/>
          <p:cNvPicPr preferRelativeResize="0"/>
          <p:nvPr/>
        </p:nvPicPr>
        <p:blipFill>
          <a:blip r:embed="rId3">
            <a:alphaModFix/>
          </a:blip>
          <a:stretch>
            <a:fillRect/>
          </a:stretch>
        </p:blipFill>
        <p:spPr>
          <a:xfrm>
            <a:off x="8008766" y="1023650"/>
            <a:ext cx="1204606" cy="1347425"/>
          </a:xfrm>
          <a:prstGeom prst="rect">
            <a:avLst/>
          </a:prstGeom>
          <a:noFill/>
          <a:ln>
            <a:noFill/>
          </a:ln>
        </p:spPr>
      </p:pic>
      <p:pic>
        <p:nvPicPr>
          <p:cNvPr id="80" name="Google Shape;80;p16"/>
          <p:cNvPicPr preferRelativeResize="0"/>
          <p:nvPr/>
        </p:nvPicPr>
        <p:blipFill>
          <a:blip r:embed="rId3">
            <a:alphaModFix/>
          </a:blip>
          <a:stretch>
            <a:fillRect/>
          </a:stretch>
        </p:blipFill>
        <p:spPr>
          <a:xfrm>
            <a:off x="8697848" y="2045175"/>
            <a:ext cx="457201" cy="511409"/>
          </a:xfrm>
          <a:prstGeom prst="rect">
            <a:avLst/>
          </a:prstGeom>
          <a:noFill/>
          <a:ln>
            <a:noFill/>
          </a:ln>
        </p:spPr>
      </p:pic>
      <p:pic>
        <p:nvPicPr>
          <p:cNvPr id="81" name="Google Shape;81;p16"/>
          <p:cNvPicPr preferRelativeResize="0"/>
          <p:nvPr/>
        </p:nvPicPr>
        <p:blipFill>
          <a:blip r:embed="rId3">
            <a:alphaModFix/>
          </a:blip>
          <a:stretch>
            <a:fillRect/>
          </a:stretch>
        </p:blipFill>
        <p:spPr>
          <a:xfrm>
            <a:off x="7627773" y="2179238"/>
            <a:ext cx="457201" cy="511409"/>
          </a:xfrm>
          <a:prstGeom prst="rect">
            <a:avLst/>
          </a:prstGeom>
          <a:noFill/>
          <a:ln>
            <a:noFill/>
          </a:ln>
        </p:spPr>
      </p:pic>
      <p:pic>
        <p:nvPicPr>
          <p:cNvPr id="82" name="Google Shape;82;p16"/>
          <p:cNvPicPr preferRelativeResize="0"/>
          <p:nvPr/>
        </p:nvPicPr>
        <p:blipFill>
          <a:blip r:embed="rId3">
            <a:alphaModFix/>
          </a:blip>
          <a:stretch>
            <a:fillRect/>
          </a:stretch>
        </p:blipFill>
        <p:spPr>
          <a:xfrm>
            <a:off x="8306271" y="3481525"/>
            <a:ext cx="609600" cy="681878"/>
          </a:xfrm>
          <a:prstGeom prst="rect">
            <a:avLst/>
          </a:prstGeom>
          <a:noFill/>
          <a:ln>
            <a:noFill/>
          </a:ln>
        </p:spPr>
      </p:pic>
      <p:pic>
        <p:nvPicPr>
          <p:cNvPr id="83" name="Google Shape;83;p16"/>
          <p:cNvPicPr preferRelativeResize="0"/>
          <p:nvPr/>
        </p:nvPicPr>
        <p:blipFill>
          <a:blip r:embed="rId3">
            <a:alphaModFix/>
          </a:blip>
          <a:stretch>
            <a:fillRect/>
          </a:stretch>
        </p:blipFill>
        <p:spPr>
          <a:xfrm>
            <a:off x="7780175" y="2874745"/>
            <a:ext cx="917675" cy="1026454"/>
          </a:xfrm>
          <a:prstGeom prst="rect">
            <a:avLst/>
          </a:prstGeom>
          <a:noFill/>
          <a:ln>
            <a:noFill/>
          </a:ln>
        </p:spPr>
      </p:pic>
      <p:pic>
        <p:nvPicPr>
          <p:cNvPr id="84" name="Google Shape;84;p16"/>
          <p:cNvPicPr preferRelativeResize="0"/>
          <p:nvPr/>
        </p:nvPicPr>
        <p:blipFill>
          <a:blip r:embed="rId3">
            <a:alphaModFix/>
          </a:blip>
          <a:stretch>
            <a:fillRect/>
          </a:stretch>
        </p:blipFill>
        <p:spPr>
          <a:xfrm>
            <a:off x="8008773" y="4802550"/>
            <a:ext cx="304800" cy="340939"/>
          </a:xfrm>
          <a:prstGeom prst="rect">
            <a:avLst/>
          </a:prstGeom>
          <a:noFill/>
          <a:ln>
            <a:noFill/>
          </a:ln>
        </p:spPr>
      </p:pic>
      <p:pic>
        <p:nvPicPr>
          <p:cNvPr id="85" name="Google Shape;85;p16"/>
          <p:cNvPicPr preferRelativeResize="0"/>
          <p:nvPr/>
        </p:nvPicPr>
        <p:blipFill>
          <a:blip r:embed="rId3">
            <a:alphaModFix/>
          </a:blip>
          <a:stretch>
            <a:fillRect/>
          </a:stretch>
        </p:blipFill>
        <p:spPr>
          <a:xfrm>
            <a:off x="6492074" y="3323550"/>
            <a:ext cx="609600" cy="681878"/>
          </a:xfrm>
          <a:prstGeom prst="rect">
            <a:avLst/>
          </a:prstGeom>
          <a:noFill/>
          <a:ln>
            <a:noFill/>
          </a:ln>
        </p:spPr>
      </p:pic>
      <p:pic>
        <p:nvPicPr>
          <p:cNvPr id="86" name="Google Shape;86;p16"/>
          <p:cNvPicPr preferRelativeResize="0"/>
          <p:nvPr/>
        </p:nvPicPr>
        <p:blipFill rotWithShape="1">
          <a:blip r:embed="rId3">
            <a:alphaModFix/>
          </a:blip>
          <a:srcRect b="0" l="0" r="0" t="0"/>
          <a:stretch/>
        </p:blipFill>
        <p:spPr>
          <a:xfrm>
            <a:off x="6811466" y="3796075"/>
            <a:ext cx="1204606" cy="1347425"/>
          </a:xfrm>
          <a:prstGeom prst="rect">
            <a:avLst/>
          </a:prstGeom>
          <a:noFill/>
          <a:ln>
            <a:noFill/>
          </a:ln>
        </p:spPr>
      </p:pic>
      <p:pic>
        <p:nvPicPr>
          <p:cNvPr id="87" name="Google Shape;87;p16"/>
          <p:cNvPicPr preferRelativeResize="0"/>
          <p:nvPr/>
        </p:nvPicPr>
        <p:blipFill>
          <a:blip r:embed="rId3">
            <a:alphaModFix/>
          </a:blip>
          <a:stretch>
            <a:fillRect/>
          </a:stretch>
        </p:blipFill>
        <p:spPr>
          <a:xfrm>
            <a:off x="7921523" y="179025"/>
            <a:ext cx="304800" cy="340939"/>
          </a:xfrm>
          <a:prstGeom prst="rect">
            <a:avLst/>
          </a:prstGeom>
          <a:noFill/>
          <a:ln>
            <a:noFill/>
          </a:ln>
        </p:spPr>
      </p:pic>
      <p:pic>
        <p:nvPicPr>
          <p:cNvPr id="88" name="Google Shape;88;p16"/>
          <p:cNvPicPr preferRelativeResize="0"/>
          <p:nvPr/>
        </p:nvPicPr>
        <p:blipFill>
          <a:blip r:embed="rId3">
            <a:alphaModFix/>
          </a:blip>
          <a:stretch>
            <a:fillRect/>
          </a:stretch>
        </p:blipFill>
        <p:spPr>
          <a:xfrm>
            <a:off x="6492073" y="4128750"/>
            <a:ext cx="304800" cy="340939"/>
          </a:xfrm>
          <a:prstGeom prst="rect">
            <a:avLst/>
          </a:prstGeom>
          <a:noFill/>
          <a:ln>
            <a:noFill/>
          </a:ln>
        </p:spPr>
      </p:pic>
      <p:sp>
        <p:nvSpPr>
          <p:cNvPr id="89" name="Google Shape;89;p16"/>
          <p:cNvSpPr txBox="1"/>
          <p:nvPr/>
        </p:nvSpPr>
        <p:spPr>
          <a:xfrm>
            <a:off x="0" y="4682125"/>
            <a:ext cx="2802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00FF"/>
                </a:solidFill>
              </a:rPr>
              <a:t>https://marinesanctuary.org/</a:t>
            </a:r>
            <a:endParaRPr sz="1200">
              <a:solidFill>
                <a:srgbClr val="0000FF"/>
              </a:solidFill>
            </a:endParaRPr>
          </a:p>
        </p:txBody>
      </p:sp>
      <p:sp>
        <p:nvSpPr>
          <p:cNvPr id="90" name="Google Shape;90;p16"/>
          <p:cNvSpPr txBox="1"/>
          <p:nvPr/>
        </p:nvSpPr>
        <p:spPr>
          <a:xfrm>
            <a:off x="717700" y="3775875"/>
            <a:ext cx="49044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rgbClr val="434343"/>
                </a:solidFill>
              </a:rPr>
              <a:t>This is also their ecosystem.</a:t>
            </a:r>
            <a:endParaRPr sz="2900">
              <a:solidFill>
                <a:srgbClr val="434343"/>
              </a:solidFill>
            </a:endParaRPr>
          </a:p>
        </p:txBody>
      </p:sp>
      <p:sp>
        <p:nvSpPr>
          <p:cNvPr id="91" name="Google Shape;91;p16"/>
          <p:cNvSpPr txBox="1"/>
          <p:nvPr/>
        </p:nvSpPr>
        <p:spPr>
          <a:xfrm>
            <a:off x="4165100" y="4431200"/>
            <a:ext cx="161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picture</a:t>
            </a:r>
            <a:endParaRPr/>
          </a:p>
        </p:txBody>
      </p:sp>
      <p:cxnSp>
        <p:nvCxnSpPr>
          <p:cNvPr id="92" name="Google Shape;92;p16"/>
          <p:cNvCxnSpPr>
            <a:stCxn id="91" idx="2"/>
            <a:endCxn id="85" idx="1"/>
          </p:cNvCxnSpPr>
          <p:nvPr/>
        </p:nvCxnSpPr>
        <p:spPr>
          <a:xfrm flipH="1" rot="10800000">
            <a:off x="4972550" y="3664400"/>
            <a:ext cx="1519500" cy="11670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96" name="Shape 96"/>
        <p:cNvGrpSpPr/>
        <p:nvPr/>
      </p:nvGrpSpPr>
      <p:grpSpPr>
        <a:xfrm>
          <a:off x="0" y="0"/>
          <a:ext cx="0" cy="0"/>
          <a:chOff x="0" y="0"/>
          <a:chExt cx="0" cy="0"/>
        </a:xfrm>
      </p:grpSpPr>
      <p:sp>
        <p:nvSpPr>
          <p:cNvPr id="97" name="Google Shape;97;p17"/>
          <p:cNvSpPr txBox="1"/>
          <p:nvPr>
            <p:ph type="title"/>
          </p:nvPr>
        </p:nvSpPr>
        <p:spPr>
          <a:xfrm>
            <a:off x="311700" y="445025"/>
            <a:ext cx="8625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900">
                <a:solidFill>
                  <a:srgbClr val="000000"/>
                </a:solidFill>
              </a:rPr>
              <a:t>What is their ecosystem like?</a:t>
            </a:r>
            <a:endParaRPr sz="3900">
              <a:solidFill>
                <a:srgbClr val="000000"/>
              </a:solidFill>
            </a:endParaRPr>
          </a:p>
        </p:txBody>
      </p:sp>
      <p:sp>
        <p:nvSpPr>
          <p:cNvPr id="98" name="Google Shape;98;p17"/>
          <p:cNvSpPr txBox="1"/>
          <p:nvPr/>
        </p:nvSpPr>
        <p:spPr>
          <a:xfrm>
            <a:off x="205050" y="1384125"/>
            <a:ext cx="81339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rgbClr val="434343"/>
                </a:solidFill>
                <a:highlight>
                  <a:srgbClr val="A2C4C9"/>
                </a:highlight>
                <a:latin typeface="Roboto"/>
                <a:ea typeface="Roboto"/>
                <a:cs typeface="Roboto"/>
                <a:sym typeface="Roboto"/>
              </a:rPr>
              <a:t>Average sea surface temperature along the North pacific coast (NPC) can range in the winter from </a:t>
            </a:r>
            <a:r>
              <a:rPr b="1" lang="en" sz="2900">
                <a:solidFill>
                  <a:srgbClr val="434343"/>
                </a:solidFill>
                <a:highlight>
                  <a:srgbClr val="A2C4C9"/>
                </a:highlight>
                <a:latin typeface="Roboto"/>
                <a:ea typeface="Roboto"/>
                <a:cs typeface="Roboto"/>
                <a:sym typeface="Roboto"/>
              </a:rPr>
              <a:t>45-61°F (7.2-16.1°C)</a:t>
            </a:r>
            <a:r>
              <a:rPr lang="en" sz="2900">
                <a:solidFill>
                  <a:srgbClr val="434343"/>
                </a:solidFill>
                <a:highlight>
                  <a:srgbClr val="A2C4C9"/>
                </a:highlight>
                <a:latin typeface="Roboto"/>
                <a:ea typeface="Roboto"/>
                <a:cs typeface="Roboto"/>
                <a:sym typeface="Roboto"/>
              </a:rPr>
              <a:t> and in the summer months 64°F-74°F (17.8-23.3°C).</a:t>
            </a:r>
            <a:endParaRPr sz="3100">
              <a:solidFill>
                <a:srgbClr val="434343"/>
              </a:solidFill>
              <a:highlight>
                <a:srgbClr val="A2C4C9"/>
              </a:highlight>
            </a:endParaRPr>
          </a:p>
        </p:txBody>
      </p:sp>
      <p:sp>
        <p:nvSpPr>
          <p:cNvPr id="99" name="Google Shape;99;p17"/>
          <p:cNvSpPr txBox="1"/>
          <p:nvPr/>
        </p:nvSpPr>
        <p:spPr>
          <a:xfrm>
            <a:off x="205050" y="3354225"/>
            <a:ext cx="7980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solidFill>
                  <a:srgbClr val="434343"/>
                </a:solidFill>
                <a:highlight>
                  <a:srgbClr val="A2C4C9"/>
                </a:highlight>
                <a:latin typeface="Roboto"/>
                <a:ea typeface="Roboto"/>
                <a:cs typeface="Roboto"/>
                <a:sym typeface="Roboto"/>
              </a:rPr>
              <a:t>North Pacific Coast has </a:t>
            </a:r>
            <a:r>
              <a:rPr b="1" lang="en" sz="2700">
                <a:solidFill>
                  <a:srgbClr val="434343"/>
                </a:solidFill>
                <a:highlight>
                  <a:srgbClr val="A2C4C9"/>
                </a:highlight>
                <a:latin typeface="Roboto"/>
                <a:ea typeface="Roboto"/>
                <a:cs typeface="Roboto"/>
                <a:sym typeface="Roboto"/>
              </a:rPr>
              <a:t>some very humid months</a:t>
            </a:r>
            <a:r>
              <a:rPr lang="en" sz="2700">
                <a:solidFill>
                  <a:srgbClr val="434343"/>
                </a:solidFill>
                <a:highlight>
                  <a:srgbClr val="A2C4C9"/>
                </a:highlight>
                <a:latin typeface="Roboto"/>
                <a:ea typeface="Roboto"/>
                <a:cs typeface="Roboto"/>
                <a:sym typeface="Roboto"/>
              </a:rPr>
              <a:t>, and slightly dry months in the opposite season.</a:t>
            </a:r>
            <a:endParaRPr sz="2900">
              <a:solidFill>
                <a:srgbClr val="434343"/>
              </a:solidFill>
              <a:highlight>
                <a:srgbClr val="A2C4C9"/>
              </a:highlight>
            </a:endParaRPr>
          </a:p>
        </p:txBody>
      </p:sp>
      <p:pic>
        <p:nvPicPr>
          <p:cNvPr id="100" name="Google Shape;100;p17"/>
          <p:cNvPicPr preferRelativeResize="0"/>
          <p:nvPr/>
        </p:nvPicPr>
        <p:blipFill>
          <a:blip r:embed="rId3">
            <a:alphaModFix/>
          </a:blip>
          <a:stretch>
            <a:fillRect/>
          </a:stretch>
        </p:blipFill>
        <p:spPr>
          <a:xfrm rot="-448162">
            <a:off x="7403850" y="33894"/>
            <a:ext cx="507899" cy="1015799"/>
          </a:xfrm>
          <a:prstGeom prst="rect">
            <a:avLst/>
          </a:prstGeom>
          <a:noFill/>
          <a:ln>
            <a:noFill/>
          </a:ln>
        </p:spPr>
      </p:pic>
      <p:pic>
        <p:nvPicPr>
          <p:cNvPr id="101" name="Google Shape;101;p17"/>
          <p:cNvPicPr preferRelativeResize="0"/>
          <p:nvPr/>
        </p:nvPicPr>
        <p:blipFill>
          <a:blip r:embed="rId3">
            <a:alphaModFix/>
          </a:blip>
          <a:stretch>
            <a:fillRect/>
          </a:stretch>
        </p:blipFill>
        <p:spPr>
          <a:xfrm rot="-448172">
            <a:off x="8098916" y="292887"/>
            <a:ext cx="248900" cy="497816"/>
          </a:xfrm>
          <a:prstGeom prst="rect">
            <a:avLst/>
          </a:prstGeom>
          <a:noFill/>
          <a:ln>
            <a:noFill/>
          </a:ln>
        </p:spPr>
      </p:pic>
      <p:pic>
        <p:nvPicPr>
          <p:cNvPr id="102" name="Google Shape;102;p17"/>
          <p:cNvPicPr preferRelativeResize="0"/>
          <p:nvPr/>
        </p:nvPicPr>
        <p:blipFill>
          <a:blip r:embed="rId3">
            <a:alphaModFix/>
          </a:blip>
          <a:stretch>
            <a:fillRect/>
          </a:stretch>
        </p:blipFill>
        <p:spPr>
          <a:xfrm rot="-448158">
            <a:off x="8461584" y="1135169"/>
            <a:ext cx="413981" cy="827961"/>
          </a:xfrm>
          <a:prstGeom prst="rect">
            <a:avLst/>
          </a:prstGeom>
          <a:noFill/>
          <a:ln>
            <a:noFill/>
          </a:ln>
        </p:spPr>
      </p:pic>
      <p:pic>
        <p:nvPicPr>
          <p:cNvPr id="103" name="Google Shape;103;p17"/>
          <p:cNvPicPr preferRelativeResize="0"/>
          <p:nvPr/>
        </p:nvPicPr>
        <p:blipFill>
          <a:blip r:embed="rId3">
            <a:alphaModFix/>
          </a:blip>
          <a:stretch>
            <a:fillRect/>
          </a:stretch>
        </p:blipFill>
        <p:spPr>
          <a:xfrm rot="-448166">
            <a:off x="8510808" y="462854"/>
            <a:ext cx="315540" cy="631085"/>
          </a:xfrm>
          <a:prstGeom prst="rect">
            <a:avLst/>
          </a:prstGeom>
          <a:noFill/>
          <a:ln>
            <a:noFill/>
          </a:ln>
        </p:spPr>
      </p:pic>
      <p:sp>
        <p:nvSpPr>
          <p:cNvPr id="104" name="Google Shape;104;p17"/>
          <p:cNvSpPr txBox="1"/>
          <p:nvPr/>
        </p:nvSpPr>
        <p:spPr>
          <a:xfrm>
            <a:off x="205050" y="4801750"/>
            <a:ext cx="399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000FF"/>
                </a:solidFill>
              </a:rPr>
              <a:t>https://championtraveler.com/</a:t>
            </a:r>
            <a:endParaRPr>
              <a:solidFill>
                <a:srgbClr val="0000FF"/>
              </a:solidFill>
            </a:endParaRPr>
          </a:p>
        </p:txBody>
      </p:sp>
      <p:sp>
        <p:nvSpPr>
          <p:cNvPr id="105" name="Google Shape;105;p17"/>
          <p:cNvSpPr txBox="1"/>
          <p:nvPr/>
        </p:nvSpPr>
        <p:spPr>
          <a:xfrm>
            <a:off x="6852200" y="4689050"/>
            <a:ext cx="189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picture</a:t>
            </a:r>
            <a:endParaRPr/>
          </a:p>
        </p:txBody>
      </p:sp>
      <p:cxnSp>
        <p:nvCxnSpPr>
          <p:cNvPr id="106" name="Google Shape;106;p17"/>
          <p:cNvCxnSpPr>
            <a:stCxn id="105" idx="0"/>
            <a:endCxn id="98" idx="3"/>
          </p:cNvCxnSpPr>
          <p:nvPr/>
        </p:nvCxnSpPr>
        <p:spPr>
          <a:xfrm flipH="1" rot="10800000">
            <a:off x="7802150" y="2369150"/>
            <a:ext cx="536700" cy="23199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10" name="Shape 110"/>
        <p:cNvGrpSpPr/>
        <p:nvPr/>
      </p:nvGrpSpPr>
      <p:grpSpPr>
        <a:xfrm>
          <a:off x="0" y="0"/>
          <a:ext cx="0" cy="0"/>
          <a:chOff x="0" y="0"/>
          <a:chExt cx="0" cy="0"/>
        </a:xfrm>
      </p:grpSpPr>
      <p:sp>
        <p:nvSpPr>
          <p:cNvPr id="111" name="Google Shape;11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000000"/>
                </a:solidFill>
              </a:rPr>
              <a:t>What type of a consumer is it?</a:t>
            </a:r>
            <a:endParaRPr sz="3200">
              <a:solidFill>
                <a:srgbClr val="000000"/>
              </a:solidFill>
            </a:endParaRPr>
          </a:p>
        </p:txBody>
      </p:sp>
      <p:sp>
        <p:nvSpPr>
          <p:cNvPr id="112" name="Google Shape;112;p18"/>
          <p:cNvSpPr txBox="1"/>
          <p:nvPr/>
        </p:nvSpPr>
        <p:spPr>
          <a:xfrm>
            <a:off x="311700" y="1367825"/>
            <a:ext cx="82296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sz="2400">
                <a:solidFill>
                  <a:srgbClr val="202124"/>
                </a:solidFill>
                <a:highlight>
                  <a:srgbClr val="76A5AF"/>
                </a:highlight>
                <a:latin typeface="Roboto"/>
                <a:ea typeface="Roboto"/>
                <a:cs typeface="Roboto"/>
                <a:sym typeface="Roboto"/>
              </a:rPr>
              <a:t>A Rossia Pacifica is highly adapted for raptorial feeding and a </a:t>
            </a:r>
            <a:r>
              <a:rPr b="1" lang="en" sz="2400">
                <a:solidFill>
                  <a:srgbClr val="202124"/>
                </a:solidFill>
                <a:highlight>
                  <a:srgbClr val="76A5AF"/>
                </a:highlight>
                <a:latin typeface="Roboto"/>
                <a:ea typeface="Roboto"/>
                <a:cs typeface="Roboto"/>
                <a:sym typeface="Roboto"/>
              </a:rPr>
              <a:t>carnivorous diet.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https://animaldiversity.org/accounts/Rossia_pacifica</a:t>
            </a:r>
            <a:endParaRPr/>
          </a:p>
        </p:txBody>
      </p:sp>
      <p:pic>
        <p:nvPicPr>
          <p:cNvPr id="113" name="Google Shape;113;p18"/>
          <p:cNvPicPr preferRelativeResize="0"/>
          <p:nvPr/>
        </p:nvPicPr>
        <p:blipFill>
          <a:blip r:embed="rId3">
            <a:alphaModFix/>
          </a:blip>
          <a:stretch>
            <a:fillRect/>
          </a:stretch>
        </p:blipFill>
        <p:spPr>
          <a:xfrm rot="-1039597">
            <a:off x="5301175" y="2570100"/>
            <a:ext cx="3081884" cy="190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818E"/>
        </a:solidFill>
      </p:bgPr>
    </p:bg>
    <p:spTree>
      <p:nvGrpSpPr>
        <p:cNvPr id="117" name="Shape 117"/>
        <p:cNvGrpSpPr/>
        <p:nvPr/>
      </p:nvGrpSpPr>
      <p:grpSpPr>
        <a:xfrm>
          <a:off x="0" y="0"/>
          <a:ext cx="0" cy="0"/>
          <a:chOff x="0" y="0"/>
          <a:chExt cx="0" cy="0"/>
        </a:xfrm>
      </p:grpSpPr>
      <p:sp>
        <p:nvSpPr>
          <p:cNvPr id="118" name="Google Shape;11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What does a Rossia Pacifica eat?</a:t>
            </a:r>
            <a:endParaRPr sz="3500"/>
          </a:p>
        </p:txBody>
      </p:sp>
      <p:sp>
        <p:nvSpPr>
          <p:cNvPr id="119" name="Google Shape;119;p19"/>
          <p:cNvSpPr txBox="1"/>
          <p:nvPr/>
        </p:nvSpPr>
        <p:spPr>
          <a:xfrm>
            <a:off x="158275" y="1526100"/>
            <a:ext cx="85206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highlight>
                  <a:srgbClr val="45818E"/>
                </a:highlight>
                <a:latin typeface="Roboto"/>
                <a:ea typeface="Roboto"/>
                <a:cs typeface="Roboto"/>
                <a:sym typeface="Roboto"/>
              </a:rPr>
              <a:t>They inhabit shrimp beds; over 80% of their diet consists of shrimp, although, crabs, mysids, small fishes, and cephalopods are also eaten.</a:t>
            </a:r>
            <a:r>
              <a:rPr lang="en" sz="3000">
                <a:solidFill>
                  <a:srgbClr val="4D5156"/>
                </a:solidFill>
                <a:highlight>
                  <a:srgbClr val="45818E"/>
                </a:highlight>
                <a:latin typeface="Roboto"/>
                <a:ea typeface="Roboto"/>
                <a:cs typeface="Roboto"/>
                <a:sym typeface="Roboto"/>
              </a:rPr>
              <a:t> </a:t>
            </a:r>
            <a:endParaRPr sz="3000">
              <a:highlight>
                <a:srgbClr val="45818E"/>
              </a:highlight>
            </a:endParaRPr>
          </a:p>
        </p:txBody>
      </p:sp>
      <p:pic>
        <p:nvPicPr>
          <p:cNvPr id="120" name="Google Shape;120;p19"/>
          <p:cNvPicPr preferRelativeResize="0"/>
          <p:nvPr/>
        </p:nvPicPr>
        <p:blipFill>
          <a:blip r:embed="rId3">
            <a:alphaModFix/>
          </a:blip>
          <a:stretch>
            <a:fillRect/>
          </a:stretch>
        </p:blipFill>
        <p:spPr>
          <a:xfrm>
            <a:off x="152400" y="3248400"/>
            <a:ext cx="4538926" cy="1742700"/>
          </a:xfrm>
          <a:prstGeom prst="rect">
            <a:avLst/>
          </a:prstGeom>
          <a:noFill/>
          <a:ln>
            <a:noFill/>
          </a:ln>
        </p:spPr>
      </p:pic>
      <p:pic>
        <p:nvPicPr>
          <p:cNvPr id="121" name="Google Shape;121;p19"/>
          <p:cNvPicPr preferRelativeResize="0"/>
          <p:nvPr/>
        </p:nvPicPr>
        <p:blipFill>
          <a:blip r:embed="rId4">
            <a:alphaModFix/>
          </a:blip>
          <a:stretch>
            <a:fillRect/>
          </a:stretch>
        </p:blipFill>
        <p:spPr>
          <a:xfrm rot="-513322">
            <a:off x="1695650" y="3791000"/>
            <a:ext cx="569475" cy="4243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818E"/>
        </a:solidFill>
      </p:bgPr>
    </p:bg>
    <p:spTree>
      <p:nvGrpSpPr>
        <p:cNvPr id="125" name="Shape 125"/>
        <p:cNvGrpSpPr/>
        <p:nvPr/>
      </p:nvGrpSpPr>
      <p:grpSpPr>
        <a:xfrm>
          <a:off x="0" y="0"/>
          <a:ext cx="0" cy="0"/>
          <a:chOff x="0" y="0"/>
          <a:chExt cx="0" cy="0"/>
        </a:xfrm>
      </p:grpSpPr>
      <p:sp>
        <p:nvSpPr>
          <p:cNvPr id="126" name="Google Shape;126;p20"/>
          <p:cNvSpPr txBox="1"/>
          <p:nvPr>
            <p:ph type="title"/>
          </p:nvPr>
        </p:nvSpPr>
        <p:spPr>
          <a:xfrm>
            <a:off x="311700" y="445025"/>
            <a:ext cx="4323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What </a:t>
            </a:r>
            <a:r>
              <a:rPr lang="en" sz="2400"/>
              <a:t>predators</a:t>
            </a:r>
            <a:r>
              <a:rPr lang="en" sz="2400"/>
              <a:t> does it have?</a:t>
            </a:r>
            <a:endParaRPr sz="3200"/>
          </a:p>
        </p:txBody>
      </p:sp>
      <p:sp>
        <p:nvSpPr>
          <p:cNvPr id="127" name="Google Shape;127;p20"/>
          <p:cNvSpPr txBox="1"/>
          <p:nvPr/>
        </p:nvSpPr>
        <p:spPr>
          <a:xfrm>
            <a:off x="271300" y="1367825"/>
            <a:ext cx="842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28" name="Google Shape;128;p20"/>
          <p:cNvPicPr preferRelativeResize="0"/>
          <p:nvPr/>
        </p:nvPicPr>
        <p:blipFill>
          <a:blip r:embed="rId3">
            <a:alphaModFix/>
          </a:blip>
          <a:stretch>
            <a:fillRect/>
          </a:stretch>
        </p:blipFill>
        <p:spPr>
          <a:xfrm>
            <a:off x="4945450" y="1976950"/>
            <a:ext cx="4094234" cy="3070675"/>
          </a:xfrm>
          <a:prstGeom prst="rect">
            <a:avLst/>
          </a:prstGeom>
          <a:noFill/>
          <a:ln>
            <a:noFill/>
          </a:ln>
        </p:spPr>
      </p:pic>
      <p:sp>
        <p:nvSpPr>
          <p:cNvPr id="129" name="Google Shape;129;p20"/>
          <p:cNvSpPr txBox="1"/>
          <p:nvPr/>
        </p:nvSpPr>
        <p:spPr>
          <a:xfrm>
            <a:off x="474775" y="1141750"/>
            <a:ext cx="42054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202124"/>
                </a:solidFill>
                <a:highlight>
                  <a:srgbClr val="76A5AF"/>
                </a:highlight>
                <a:latin typeface="Roboto"/>
                <a:ea typeface="Roboto"/>
                <a:cs typeface="Roboto"/>
                <a:sym typeface="Roboto"/>
              </a:rPr>
              <a:t>Rossia</a:t>
            </a:r>
            <a:r>
              <a:rPr lang="en" sz="2000">
                <a:solidFill>
                  <a:srgbClr val="202124"/>
                </a:solidFill>
                <a:highlight>
                  <a:srgbClr val="76A5AF"/>
                </a:highlight>
                <a:latin typeface="Roboto"/>
                <a:ea typeface="Roboto"/>
                <a:cs typeface="Roboto"/>
                <a:sym typeface="Roboto"/>
              </a:rPr>
              <a:t> pacifica are eaten by almost any kind of predator imaginable, but their main predators are penguins, seals, sharks, whales such as the sperm whale, and humans. </a:t>
            </a:r>
            <a:endParaRPr sz="2200">
              <a:highlight>
                <a:srgbClr val="76A5AF"/>
              </a:highlight>
            </a:endParaRPr>
          </a:p>
        </p:txBody>
      </p:sp>
      <p:sp>
        <p:nvSpPr>
          <p:cNvPr id="130" name="Google Shape;130;p20"/>
          <p:cNvSpPr txBox="1"/>
          <p:nvPr/>
        </p:nvSpPr>
        <p:spPr>
          <a:xfrm>
            <a:off x="5132200" y="1017725"/>
            <a:ext cx="356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76A5AF"/>
                </a:highlight>
              </a:rPr>
              <a:t>Food Chain :p</a:t>
            </a:r>
            <a:endParaRPr>
              <a:highlight>
                <a:srgbClr val="76A5AF"/>
              </a:highlight>
            </a:endParaRPr>
          </a:p>
        </p:txBody>
      </p:sp>
      <p:cxnSp>
        <p:nvCxnSpPr>
          <p:cNvPr id="131" name="Google Shape;131;p20"/>
          <p:cNvCxnSpPr>
            <a:endCxn id="128" idx="0"/>
          </p:cNvCxnSpPr>
          <p:nvPr/>
        </p:nvCxnSpPr>
        <p:spPr>
          <a:xfrm>
            <a:off x="6375767" y="1288750"/>
            <a:ext cx="616800" cy="688200"/>
          </a:xfrm>
          <a:prstGeom prst="straightConnector1">
            <a:avLst/>
          </a:prstGeom>
          <a:noFill/>
          <a:ln cap="flat" cmpd="sng" w="38100">
            <a:solidFill>
              <a:schemeClr val="lt1"/>
            </a:solidFill>
            <a:prstDash val="solid"/>
            <a:round/>
            <a:headEnd len="med" w="med" type="none"/>
            <a:tailEnd len="med" w="med" type="stealth"/>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35" name="Shape 135"/>
        <p:cNvGrpSpPr/>
        <p:nvPr/>
      </p:nvGrpSpPr>
      <p:grpSpPr>
        <a:xfrm>
          <a:off x="0" y="0"/>
          <a:ext cx="0" cy="0"/>
          <a:chOff x="0" y="0"/>
          <a:chExt cx="0" cy="0"/>
        </a:xfrm>
      </p:grpSpPr>
      <p:sp>
        <p:nvSpPr>
          <p:cNvPr id="136" name="Google Shape;136;p21"/>
          <p:cNvSpPr txBox="1"/>
          <p:nvPr>
            <p:ph type="title"/>
          </p:nvPr>
        </p:nvSpPr>
        <p:spPr>
          <a:xfrm>
            <a:off x="368225" y="377200"/>
            <a:ext cx="5125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How do they protect themselves?</a:t>
            </a:r>
            <a:endParaRPr sz="2500"/>
          </a:p>
        </p:txBody>
      </p:sp>
      <p:sp>
        <p:nvSpPr>
          <p:cNvPr id="137" name="Google Shape;137;p21"/>
          <p:cNvSpPr txBox="1"/>
          <p:nvPr/>
        </p:nvSpPr>
        <p:spPr>
          <a:xfrm>
            <a:off x="368225" y="1294200"/>
            <a:ext cx="56184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434343"/>
                </a:solidFill>
                <a:highlight>
                  <a:srgbClr val="A2C4C9"/>
                </a:highlight>
                <a:latin typeface="Roboto"/>
                <a:ea typeface="Roboto"/>
                <a:cs typeface="Roboto"/>
                <a:sym typeface="Roboto"/>
              </a:rPr>
              <a:t> To protect themselves, </a:t>
            </a:r>
            <a:r>
              <a:rPr lang="en" sz="2200">
                <a:solidFill>
                  <a:srgbClr val="434343"/>
                </a:solidFill>
                <a:highlight>
                  <a:srgbClr val="A2C4C9"/>
                </a:highlight>
                <a:latin typeface="Roboto"/>
                <a:ea typeface="Roboto"/>
                <a:cs typeface="Roboto"/>
                <a:sym typeface="Roboto"/>
              </a:rPr>
              <a:t>rossia</a:t>
            </a:r>
            <a:r>
              <a:rPr lang="en" sz="2200">
                <a:solidFill>
                  <a:srgbClr val="434343"/>
                </a:solidFill>
                <a:highlight>
                  <a:srgbClr val="A2C4C9"/>
                </a:highlight>
                <a:latin typeface="Roboto"/>
                <a:ea typeface="Roboto"/>
                <a:cs typeface="Roboto"/>
                <a:sym typeface="Roboto"/>
              </a:rPr>
              <a:t> pacifica, let out a black ink that darkens and clouds the water making it difficult for predators to see</a:t>
            </a:r>
            <a:r>
              <a:rPr b="1" lang="en" sz="2200">
                <a:solidFill>
                  <a:srgbClr val="434343"/>
                </a:solidFill>
                <a:highlight>
                  <a:srgbClr val="A2C4C9"/>
                </a:highlight>
                <a:latin typeface="Roboto"/>
                <a:ea typeface="Roboto"/>
                <a:cs typeface="Roboto"/>
                <a:sym typeface="Roboto"/>
              </a:rPr>
              <a:t> them</a:t>
            </a:r>
            <a:r>
              <a:rPr lang="en" sz="2200">
                <a:solidFill>
                  <a:srgbClr val="434343"/>
                </a:solidFill>
                <a:highlight>
                  <a:srgbClr val="A2C4C9"/>
                </a:highlight>
                <a:latin typeface="Roboto"/>
                <a:ea typeface="Roboto"/>
                <a:cs typeface="Roboto"/>
                <a:sym typeface="Roboto"/>
              </a:rPr>
              <a:t>. Once these marine animals release their dark cloud of ink, they use their arms and siphon to propel themselves away from danger.</a:t>
            </a:r>
            <a:endParaRPr sz="2400">
              <a:solidFill>
                <a:srgbClr val="434343"/>
              </a:solidFill>
              <a:highlight>
                <a:srgbClr val="A2C4C9"/>
              </a:highlight>
            </a:endParaRPr>
          </a:p>
        </p:txBody>
      </p:sp>
      <p:pic>
        <p:nvPicPr>
          <p:cNvPr id="138" name="Google Shape;138;p21"/>
          <p:cNvPicPr preferRelativeResize="0"/>
          <p:nvPr/>
        </p:nvPicPr>
        <p:blipFill>
          <a:blip r:embed="rId3">
            <a:alphaModFix/>
          </a:blip>
          <a:stretch>
            <a:fillRect/>
          </a:stretch>
        </p:blipFill>
        <p:spPr>
          <a:xfrm>
            <a:off x="5758125" y="0"/>
            <a:ext cx="3385875" cy="5086975"/>
          </a:xfrm>
          <a:prstGeom prst="rect">
            <a:avLst/>
          </a:prstGeom>
          <a:noFill/>
          <a:ln>
            <a:noFill/>
          </a:ln>
        </p:spPr>
      </p:pic>
      <p:sp>
        <p:nvSpPr>
          <p:cNvPr id="139" name="Google Shape;139;p21"/>
          <p:cNvSpPr txBox="1"/>
          <p:nvPr/>
        </p:nvSpPr>
        <p:spPr>
          <a:xfrm>
            <a:off x="4572000" y="4193600"/>
            <a:ext cx="1886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t>picture</a:t>
            </a:r>
            <a:endParaRPr sz="1900"/>
          </a:p>
        </p:txBody>
      </p:sp>
      <p:cxnSp>
        <p:nvCxnSpPr>
          <p:cNvPr id="140" name="Google Shape;140;p21"/>
          <p:cNvCxnSpPr>
            <a:stCxn id="139" idx="2"/>
          </p:cNvCxnSpPr>
          <p:nvPr/>
        </p:nvCxnSpPr>
        <p:spPr>
          <a:xfrm flipH="1" rot="10800000">
            <a:off x="5515200" y="3612200"/>
            <a:ext cx="930000" cy="1058400"/>
          </a:xfrm>
          <a:prstGeom prst="straightConnector1">
            <a:avLst/>
          </a:prstGeom>
          <a:noFill/>
          <a:ln cap="flat" cmpd="sng" w="38100">
            <a:solidFill>
              <a:schemeClr val="dk1"/>
            </a:solidFill>
            <a:prstDash val="solid"/>
            <a:round/>
            <a:headEnd len="med" w="med" type="none"/>
            <a:tailEnd len="med" w="med" type="stealth"/>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