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Roboto"/>
      <p:regular r:id="rId20"/>
      <p:bold r:id="rId21"/>
      <p:italic r:id="rId22"/>
      <p:boldItalic r:id="rId23"/>
    </p:embeddedFont>
    <p:embeddedFont>
      <p:font typeface="Lora"/>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regular.fntdata"/><Relationship Id="rId22" Type="http://schemas.openxmlformats.org/officeDocument/2006/relationships/font" Target="fonts/Roboto-italic.fntdata"/><Relationship Id="rId21" Type="http://schemas.openxmlformats.org/officeDocument/2006/relationships/font" Target="fonts/Roboto-bold.fntdata"/><Relationship Id="rId24" Type="http://schemas.openxmlformats.org/officeDocument/2006/relationships/font" Target="fonts/Lora-regular.fntdata"/><Relationship Id="rId23"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ora-italic.fntdata"/><Relationship Id="rId25" Type="http://schemas.openxmlformats.org/officeDocument/2006/relationships/font" Target="fonts/Lora-bold.fntdata"/><Relationship Id="rId27" Type="http://schemas.openxmlformats.org/officeDocument/2006/relationships/font" Target="fonts/Lor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When the title is not a sentence please capitalize every word. </a:t>
            </a:r>
            <a:endParaRPr>
              <a:solidFill>
                <a:schemeClr val="dk1"/>
              </a:solidFill>
              <a:highlight>
                <a:schemeClr val="dk2"/>
              </a:highligh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09073033cb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09073033cb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Title capitalization. </a:t>
            </a:r>
            <a:endParaRPr>
              <a:solidFill>
                <a:schemeClr val="dk1"/>
              </a:solidFill>
              <a:highlight>
                <a:schemeClr val="dk2"/>
              </a:highligh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09073033cb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09073033cb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The paragraph is hard to read against this background. </a:t>
            </a:r>
            <a:endParaRPr>
              <a:solidFill>
                <a:schemeClr val="dk1"/>
              </a:solidFill>
              <a:highlight>
                <a:schemeClr val="dk2"/>
              </a:highligh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109073033cb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109073033cb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Title please rephrase into a question….  What is the lifespan of the Texan longhorn?  Lifespan is one word.   Paragraph……lifespan ranges from 20 to 25 years. </a:t>
            </a:r>
            <a:endParaRPr>
              <a:solidFill>
                <a:schemeClr val="dk1"/>
              </a:solidFill>
              <a:highlight>
                <a:schemeClr val="dk2"/>
              </a:highligh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09073033cb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09073033cb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Title:  Texas longhorns.     Paragraph… please make this a list using either numbers or bullet points. </a:t>
            </a:r>
            <a:endParaRPr>
              <a:solidFill>
                <a:schemeClr val="dk1"/>
              </a:solidFill>
              <a:highlight>
                <a:schemeClr val="dk2"/>
              </a:highligh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09073033cb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109073033cb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6</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9b3795490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9b3795490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New sentence at 1830s.  They behaved  ..  of British???   Does that make sense.?</a:t>
            </a:r>
            <a:endParaRPr>
              <a:solidFill>
                <a:schemeClr val="dk1"/>
              </a:solidFill>
              <a:highlight>
                <a:schemeClr val="dk2"/>
              </a:highligh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09073033cb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109073033cb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Period after grasslands.  Longhorn cattle….</a:t>
            </a:r>
            <a:endParaRPr>
              <a:solidFill>
                <a:schemeClr val="dk1"/>
              </a:solidFill>
              <a:highlight>
                <a:schemeClr val="dk2"/>
              </a:highligh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09073033cb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09073033cb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Title..  In the Texas longhorn ecosystem.   …longhorn cattle, their habitat stretches…  century and through the cattle drives….  …died out but then rebounded. </a:t>
            </a:r>
            <a:endParaRPr>
              <a:solidFill>
                <a:schemeClr val="dk1"/>
              </a:solidFill>
              <a:highlight>
                <a:schemeClr val="dk2"/>
              </a:highligh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09073033c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09073033c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Title:  the Texas longhorn is.  Paragraph… first calf heifers.  The commercial……..  …mother.  This also gives…</a:t>
            </a:r>
            <a:endParaRPr>
              <a:solidFill>
                <a:schemeClr val="dk1"/>
              </a:solidFill>
              <a:highlight>
                <a:schemeClr val="dk2"/>
              </a:highligh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09073033cb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09073033cb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highlight>
                  <a:schemeClr val="dk2"/>
                </a:highlight>
              </a:rPr>
              <a:t>Title    Texas longhorn… eats.</a:t>
            </a:r>
            <a:endParaRPr>
              <a:solidFill>
                <a:schemeClr val="dk1"/>
              </a:solidFill>
              <a:highlight>
                <a:schemeClr val="dk2"/>
              </a:highlight>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09073033cb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09073033cb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None/>
            </a:pPr>
            <a:r>
              <a:t/>
            </a:r>
            <a:endParaRPr>
              <a:solidFill>
                <a:schemeClr val="dk1"/>
              </a:solidFill>
              <a:highlight>
                <a:schemeClr val="dk2"/>
              </a:highlight>
            </a:endParaRPr>
          </a:p>
          <a:p>
            <a:pPr indent="0" lvl="0" marL="0" rtl="0" algn="l">
              <a:spcBef>
                <a:spcPts val="0"/>
              </a:spcBef>
              <a:spcAft>
                <a:spcPts val="0"/>
              </a:spcAft>
              <a:buNone/>
            </a:pPr>
            <a:r>
              <a:rPr lang="en">
                <a:solidFill>
                  <a:schemeClr val="dk1"/>
                </a:solidFill>
                <a:highlight>
                  <a:schemeClr val="dk2"/>
                </a:highlight>
              </a:rPr>
              <a:t>Title. Since this is not a sentence but a heading… The Texas Longhorn Predators</a:t>
            </a:r>
            <a:endParaRPr>
              <a:solidFill>
                <a:schemeClr val="dk1"/>
              </a:solidFill>
              <a:highlight>
                <a:schemeClr val="dk2"/>
              </a:highlight>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Paragraph… period after horns… horns.  When….predators including; coyotes, wild peccaries known as javelina wolves, and beers approached the cattle they had a formidable…. </a:t>
            </a:r>
            <a:endParaRPr>
              <a:solidFill>
                <a:schemeClr val="dk1"/>
              </a:solidFill>
              <a:highlight>
                <a:schemeClr val="dk2"/>
              </a:highligh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09073033cb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09073033cb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1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5</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Title. This is not a full sentence…  try.. The Texas Longhorns Food Chain</a:t>
            </a:r>
            <a:endParaRPr>
              <a:solidFill>
                <a:schemeClr val="dk1"/>
              </a:solidFill>
              <a:highlight>
                <a:schemeClr val="dk2"/>
              </a:highligh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09073033cb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09073033cb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0</a:t>
            </a:r>
            <a:r>
              <a:rPr lang="en">
                <a:solidFill>
                  <a:schemeClr val="dk1"/>
                </a:solidFill>
              </a:rPr>
              <a:t> Background Color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Title (or write the question)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Include Transitions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0 Answering question using complete sentences (multiple sentences if needed to fully explain your answer)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1 Accuracy of information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4</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dk2"/>
                </a:highlight>
              </a:rPr>
              <a:t>Title text size is to small.  And capitalize every word.  Paragraph.  This is hard to read against this background.   …that can turn and horns??? What does that mean?</a:t>
            </a:r>
            <a:endParaRPr>
              <a:solidFill>
                <a:schemeClr val="dk1"/>
              </a:solidFill>
              <a:highlight>
                <a:schemeClr val="dk2"/>
              </a:highligh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1000">
        <p14:prism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en.wikipedia.org/wiki/Ankole-Watusi" TargetMode="External"/><Relationship Id="rId4" Type="http://schemas.openxmlformats.org/officeDocument/2006/relationships/image" Target="../media/image1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animals.mom.com/texas-longhorn-habitat-12344527.html" TargetMode="External"/><Relationship Id="rId4" Type="http://schemas.openxmlformats.org/officeDocument/2006/relationships/hyperlink" Target="http://www.tlbaa.org/about/texas-longhorn-breed-attributes-and-market-advantages/" TargetMode="External"/><Relationship Id="rId11" Type="http://schemas.openxmlformats.org/officeDocument/2006/relationships/hyperlink" Target="https://oakvalewildlife.com.au/explore/our-animals/texas-longhorn#:~:text=The%20lifespan%20of%20the%20Texas%20Longhorn%20is%2020%20%2D%2025%20years" TargetMode="External"/><Relationship Id="rId10" Type="http://schemas.openxmlformats.org/officeDocument/2006/relationships/hyperlink" Target="https://www.expressnews.com/lifestyle/article/All-you-need-to-know-about-legendary-longhorns-15958154.php#:~:text=Adult%20average%20Texas%20longhorns%20weigh,p" TargetMode="External"/><Relationship Id="rId12" Type="http://schemas.openxmlformats.org/officeDocument/2006/relationships/hyperlink" Target="https://www.wideopenpets.com/12-things-didnt-know-texas-longhorns/" TargetMode="External"/><Relationship Id="rId9" Type="http://schemas.openxmlformats.org/officeDocument/2006/relationships/hyperlink" Target="https://starcreekranch.com/everything-you-need-know-about-texas-longhorn-horn-length/" TargetMode="External"/><Relationship Id="rId5" Type="http://schemas.openxmlformats.org/officeDocument/2006/relationships/hyperlink" Target="https://www.thecattlesite.com/breeds/beef/18/texas-longhorn/#:~:text=Texas%20Longhorn%20cattle%20eat%20a,meat%20less%20fat%20per%20ounce" TargetMode="External"/><Relationship Id="rId6" Type="http://schemas.openxmlformats.org/officeDocument/2006/relationships/hyperlink" Target="https://animals.mom.com/texas-longhorn-habitat-12344527.html" TargetMode="External"/><Relationship Id="rId7" Type="http://schemas.openxmlformats.org/officeDocument/2006/relationships/hyperlink" Target="https://edu.glogster.com/glog/cattle-zoology-project/307vwbiu45o" TargetMode="External"/><Relationship Id="rId8" Type="http://schemas.openxmlformats.org/officeDocument/2006/relationships/hyperlink" Target="https://blocked.goguardian.com/?ctx=YWZpPTEwOTgwNjEmYXBpPTcyNzgxJm9pPTE5Njk5OTg1NjE5Jm91PWh0dHBzJTNBJTJGJTJGd3d3LnBuZ3dpbmcuY29tJTJGZ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0" y="0"/>
            <a:ext cx="8520600" cy="1389600"/>
          </a:xfrm>
          <a:prstGeom prst="rect">
            <a:avLst/>
          </a:prstGeom>
          <a:noFill/>
        </p:spPr>
        <p:txBody>
          <a:bodyPr anchorCtr="0" anchor="b" bIns="91425" lIns="91425" spcFirstLastPara="1" rIns="91425" wrap="square" tIns="91425">
            <a:noAutofit/>
          </a:bodyPr>
          <a:lstStyle/>
          <a:p>
            <a:pPr indent="0" lvl="0" marL="0" rtl="0" algn="l">
              <a:spcBef>
                <a:spcPts val="0"/>
              </a:spcBef>
              <a:spcAft>
                <a:spcPts val="0"/>
              </a:spcAft>
              <a:buNone/>
            </a:pPr>
            <a:r>
              <a:rPr lang="en">
                <a:solidFill>
                  <a:srgbClr val="FF0000"/>
                </a:solidFill>
              </a:rPr>
              <a:t>Texas longhorn</a:t>
            </a:r>
            <a:endParaRPr>
              <a:solidFill>
                <a:srgbClr val="FF0000"/>
              </a:solidFill>
            </a:endParaRPr>
          </a:p>
        </p:txBody>
      </p:sp>
      <p:sp>
        <p:nvSpPr>
          <p:cNvPr id="55" name="Google Shape;55;p13"/>
          <p:cNvSpPr txBox="1"/>
          <p:nvPr>
            <p:ph idx="1" type="subTitle"/>
          </p:nvPr>
        </p:nvSpPr>
        <p:spPr>
          <a:xfrm>
            <a:off x="311700" y="2834125"/>
            <a:ext cx="8520600" cy="792600"/>
          </a:xfrm>
          <a:prstGeom prst="rect">
            <a:avLst/>
          </a:prstGeom>
          <a:noFill/>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rPr>
              <a:t>Vicente Romero</a:t>
            </a:r>
            <a:endParaRPr>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66666"/>
        </a:solidFill>
      </p:bgPr>
    </p:bg>
    <p:spTree>
      <p:nvGrpSpPr>
        <p:cNvPr id="116" name="Shape 116"/>
        <p:cNvGrpSpPr/>
        <p:nvPr/>
      </p:nvGrpSpPr>
      <p:grpSpPr>
        <a:xfrm>
          <a:off x="0" y="0"/>
          <a:ext cx="0" cy="0"/>
          <a:chOff x="0" y="0"/>
          <a:chExt cx="0" cy="0"/>
        </a:xfrm>
      </p:grpSpPr>
      <p:sp>
        <p:nvSpPr>
          <p:cNvPr id="117" name="Google Shape;117;p22"/>
          <p:cNvSpPr txBox="1"/>
          <p:nvPr>
            <p:ph type="title"/>
          </p:nvPr>
        </p:nvSpPr>
        <p:spPr>
          <a:xfrm>
            <a:off x="0" y="0"/>
            <a:ext cx="8520600" cy="5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texas longhorn height and weight </a:t>
            </a:r>
            <a:endParaRPr/>
          </a:p>
        </p:txBody>
      </p:sp>
      <p:sp>
        <p:nvSpPr>
          <p:cNvPr id="118" name="Google Shape;118;p22"/>
          <p:cNvSpPr txBox="1"/>
          <p:nvPr>
            <p:ph idx="1" type="body"/>
          </p:nvPr>
        </p:nvSpPr>
        <p:spPr>
          <a:xfrm>
            <a:off x="0" y="459375"/>
            <a:ext cx="8520600" cy="1194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200">
                <a:solidFill>
                  <a:srgbClr val="000000"/>
                </a:solidFill>
                <a:highlight>
                  <a:srgbClr val="666666"/>
                </a:highlight>
              </a:rPr>
              <a:t>Bulls </a:t>
            </a:r>
            <a:r>
              <a:rPr lang="en" sz="2200">
                <a:solidFill>
                  <a:srgbClr val="000000"/>
                </a:solidFill>
                <a:highlight>
                  <a:srgbClr val="666666"/>
                </a:highlight>
                <a:latin typeface="Roboto"/>
                <a:ea typeface="Roboto"/>
                <a:cs typeface="Roboto"/>
                <a:sym typeface="Roboto"/>
              </a:rPr>
              <a:t>weigh in around 1,400-2,200 pounds. Steers range between 1,400-2,500 pounds. The average height of Texas Longhorns is between 4 and 5 feet from hoof to shoulder.</a:t>
            </a:r>
            <a:endParaRPr sz="3200">
              <a:solidFill>
                <a:srgbClr val="000000"/>
              </a:solidFill>
              <a:highlight>
                <a:srgbClr val="666666"/>
              </a:highlight>
            </a:endParaRPr>
          </a:p>
        </p:txBody>
      </p:sp>
      <p:pic>
        <p:nvPicPr>
          <p:cNvPr id="119" name="Google Shape;119;p22"/>
          <p:cNvPicPr preferRelativeResize="0"/>
          <p:nvPr/>
        </p:nvPicPr>
        <p:blipFill>
          <a:blip r:embed="rId3">
            <a:alphaModFix/>
          </a:blip>
          <a:stretch>
            <a:fillRect/>
          </a:stretch>
        </p:blipFill>
        <p:spPr>
          <a:xfrm>
            <a:off x="0" y="1592925"/>
            <a:ext cx="9144000" cy="35505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00"/>
        </a:solidFill>
      </p:bgPr>
    </p:bg>
    <p:spTree>
      <p:nvGrpSpPr>
        <p:cNvPr id="123" name="Shape 123"/>
        <p:cNvGrpSpPr/>
        <p:nvPr/>
      </p:nvGrpSpPr>
      <p:grpSpPr>
        <a:xfrm>
          <a:off x="0" y="0"/>
          <a:ext cx="0" cy="0"/>
          <a:chOff x="0" y="0"/>
          <a:chExt cx="0" cy="0"/>
        </a:xfrm>
      </p:grpSpPr>
      <p:sp>
        <p:nvSpPr>
          <p:cNvPr id="124" name="Google Shape;124;p23"/>
          <p:cNvSpPr txBox="1"/>
          <p:nvPr>
            <p:ph type="title"/>
          </p:nvPr>
        </p:nvSpPr>
        <p:spPr>
          <a:xfrm>
            <a:off x="311700" y="4571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The males and females weight.</a:t>
            </a:r>
            <a:endParaRPr/>
          </a:p>
        </p:txBody>
      </p:sp>
      <p:sp>
        <p:nvSpPr>
          <p:cNvPr id="125" name="Google Shape;125;p23"/>
          <p:cNvSpPr txBox="1"/>
          <p:nvPr>
            <p:ph idx="1" type="body"/>
          </p:nvPr>
        </p:nvSpPr>
        <p:spPr>
          <a:xfrm>
            <a:off x="311700" y="11767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Clr>
                <a:schemeClr val="dk1"/>
              </a:buClr>
              <a:buSzPts val="1100"/>
              <a:buFont typeface="Arial"/>
              <a:buNone/>
            </a:pPr>
            <a:r>
              <a:rPr lang="en" sz="1500">
                <a:solidFill>
                  <a:srgbClr val="202124"/>
                </a:solidFill>
                <a:highlight>
                  <a:srgbClr val="FF0000"/>
                </a:highlight>
                <a:latin typeface="Roboto"/>
                <a:ea typeface="Roboto"/>
                <a:cs typeface="Roboto"/>
                <a:sym typeface="Roboto"/>
              </a:rPr>
              <a:t>A</a:t>
            </a:r>
            <a:r>
              <a:rPr lang="en" sz="1600">
                <a:solidFill>
                  <a:srgbClr val="202124"/>
                </a:solidFill>
                <a:highlight>
                  <a:srgbClr val="FF0000"/>
                </a:highlight>
                <a:latin typeface="Roboto"/>
                <a:ea typeface="Roboto"/>
                <a:cs typeface="Roboto"/>
                <a:sym typeface="Roboto"/>
              </a:rPr>
              <a:t>dult average Texas longhorns weigh around 900 to 1,200 pounds for cows and 1,200 to 1,500 pounds for bulls and steers.</a:t>
            </a:r>
            <a:endParaRPr>
              <a:solidFill>
                <a:srgbClr val="000000"/>
              </a:solidFill>
              <a:highlight>
                <a:srgbClr val="FF0000"/>
              </a:highlight>
            </a:endParaRPr>
          </a:p>
        </p:txBody>
      </p:sp>
      <p:pic>
        <p:nvPicPr>
          <p:cNvPr id="126" name="Google Shape;126;p23"/>
          <p:cNvPicPr preferRelativeResize="0"/>
          <p:nvPr/>
        </p:nvPicPr>
        <p:blipFill>
          <a:blip r:embed="rId3">
            <a:alphaModFix/>
          </a:blip>
          <a:stretch>
            <a:fillRect/>
          </a:stretch>
        </p:blipFill>
        <p:spPr>
          <a:xfrm>
            <a:off x="1167625" y="2152250"/>
            <a:ext cx="4413625" cy="28667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66666"/>
        </a:solidFill>
      </p:bgPr>
    </p:bg>
    <p:spTree>
      <p:nvGrpSpPr>
        <p:cNvPr id="130" name="Shape 130"/>
        <p:cNvGrpSpPr/>
        <p:nvPr/>
      </p:nvGrpSpPr>
      <p:grpSpPr>
        <a:xfrm>
          <a:off x="0" y="0"/>
          <a:ext cx="0" cy="0"/>
          <a:chOff x="0" y="0"/>
          <a:chExt cx="0" cy="0"/>
        </a:xfrm>
      </p:grpSpPr>
      <p:sp>
        <p:nvSpPr>
          <p:cNvPr id="131" name="Google Shape;131;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The life span for texas longhorns are </a:t>
            </a:r>
            <a:endParaRPr/>
          </a:p>
        </p:txBody>
      </p:sp>
      <p:sp>
        <p:nvSpPr>
          <p:cNvPr id="132" name="Google Shape;132;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The texas longhorns lifespan 20 to 25 years </a:t>
            </a:r>
            <a:endParaRPr>
              <a:solidFill>
                <a:schemeClr val="dk1"/>
              </a:solidFill>
            </a:endParaRPr>
          </a:p>
          <a:p>
            <a:pPr indent="0" lvl="0" marL="0" rtl="0" algn="l">
              <a:spcBef>
                <a:spcPts val="1600"/>
              </a:spcBef>
              <a:spcAft>
                <a:spcPts val="1600"/>
              </a:spcAft>
              <a:buNone/>
            </a:pPr>
            <a:r>
              <a:t/>
            </a:r>
            <a:endParaRPr/>
          </a:p>
        </p:txBody>
      </p:sp>
      <p:pic>
        <p:nvPicPr>
          <p:cNvPr id="133" name="Google Shape;133;p24"/>
          <p:cNvPicPr preferRelativeResize="0"/>
          <p:nvPr/>
        </p:nvPicPr>
        <p:blipFill>
          <a:blip r:embed="rId3">
            <a:alphaModFix/>
          </a:blip>
          <a:stretch>
            <a:fillRect/>
          </a:stretch>
        </p:blipFill>
        <p:spPr>
          <a:xfrm>
            <a:off x="1377600" y="1811775"/>
            <a:ext cx="4191475" cy="25982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00"/>
        </a:solidFill>
      </p:bgPr>
    </p:bg>
    <p:spTree>
      <p:nvGrpSpPr>
        <p:cNvPr id="137" name="Shape 137"/>
        <p:cNvGrpSpPr/>
        <p:nvPr/>
      </p:nvGrpSpPr>
      <p:grpSpPr>
        <a:xfrm>
          <a:off x="0" y="0"/>
          <a:ext cx="0" cy="0"/>
          <a:chOff x="0" y="0"/>
          <a:chExt cx="0" cy="0"/>
        </a:xfrm>
      </p:grpSpPr>
      <p:sp>
        <p:nvSpPr>
          <p:cNvPr id="138" name="Google Shape;138;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8 facts about texas longhorns.</a:t>
            </a:r>
            <a:endParaRPr/>
          </a:p>
        </p:txBody>
      </p:sp>
      <p:sp>
        <p:nvSpPr>
          <p:cNvPr id="139" name="Google Shape;139;p25"/>
          <p:cNvSpPr txBox="1"/>
          <p:nvPr>
            <p:ph idx="1" type="body"/>
          </p:nvPr>
        </p:nvSpPr>
        <p:spPr>
          <a:xfrm>
            <a:off x="0" y="1894200"/>
            <a:ext cx="9144000" cy="324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50">
                <a:solidFill>
                  <a:srgbClr val="000000"/>
                </a:solidFill>
                <a:highlight>
                  <a:srgbClr val="FF0000"/>
                </a:highlight>
              </a:rPr>
              <a:t>1. </a:t>
            </a:r>
            <a:r>
              <a:rPr lang="en" sz="1550">
                <a:solidFill>
                  <a:srgbClr val="000000"/>
                </a:solidFill>
                <a:highlight>
                  <a:srgbClr val="FF0000"/>
                </a:highlight>
              </a:rPr>
              <a:t>Their population plummeted to near extinction in the 1920s. It took guidance from the United States government to increase their numbers. 2. Both male Longhorn bulls and female heifers have horns</a:t>
            </a:r>
            <a:r>
              <a:rPr lang="en" sz="1750">
                <a:solidFill>
                  <a:srgbClr val="000000"/>
                </a:solidFill>
                <a:highlight>
                  <a:srgbClr val="FF0000"/>
                </a:highlight>
              </a:rPr>
              <a:t>. 3. </a:t>
            </a:r>
            <a:r>
              <a:rPr lang="en" sz="1550">
                <a:solidFill>
                  <a:srgbClr val="000000"/>
                </a:solidFill>
                <a:highlight>
                  <a:srgbClr val="FF0000"/>
                </a:highlight>
              </a:rPr>
              <a:t>They are not related to the English Longhorn and they don't look anything like them either Sometimes they are mistaken for </a:t>
            </a:r>
            <a:r>
              <a:rPr lang="en" sz="1550">
                <a:solidFill>
                  <a:srgbClr val="000000"/>
                </a:solidFill>
                <a:highlight>
                  <a:srgbClr val="FF0000"/>
                </a:highlight>
                <a:uFill>
                  <a:noFill/>
                </a:uFill>
                <a:hlinkClick r:id="rId3">
                  <a:extLst>
                    <a:ext uri="{A12FA001-AC4F-418D-AE19-62706E023703}">
                      <ahyp:hlinkClr val="tx"/>
                    </a:ext>
                  </a:extLst>
                </a:hlinkClick>
              </a:rPr>
              <a:t>Watusi cattle</a:t>
            </a:r>
            <a:r>
              <a:rPr lang="en" sz="1550">
                <a:solidFill>
                  <a:srgbClr val="000000"/>
                </a:solidFill>
                <a:highlight>
                  <a:srgbClr val="FF0000"/>
                </a:highlight>
              </a:rPr>
              <a:t> though. 4.</a:t>
            </a:r>
            <a:r>
              <a:rPr lang="en" sz="1850">
                <a:solidFill>
                  <a:srgbClr val="000000"/>
                </a:solidFill>
                <a:highlight>
                  <a:srgbClr val="FF0000"/>
                </a:highlight>
              </a:rPr>
              <a:t> </a:t>
            </a:r>
            <a:r>
              <a:rPr lang="en" sz="1550">
                <a:solidFill>
                  <a:srgbClr val="000000"/>
                </a:solidFill>
                <a:highlight>
                  <a:srgbClr val="FF0000"/>
                </a:highlight>
              </a:rPr>
              <a:t>These breeds of cattle traveled from Spain to the West Indies and then Mexico before arriving in Texas Nebraska and the rest of the usa Yes the Longhorns were originally Mexican longhorn beef instead of Texas longhorn beef. 5. The longhorn didn’t become the texas state large mammal until 1995. 6. They come in all colors and patterns including spotted 7. Longhorn herds </a:t>
            </a:r>
            <a:r>
              <a:rPr lang="en" sz="1550">
                <a:solidFill>
                  <a:srgbClr val="000000"/>
                </a:solidFill>
                <a:highlight>
                  <a:srgbClr val="FF0000"/>
                </a:highlight>
              </a:rPr>
              <a:t>traveled</a:t>
            </a:r>
            <a:r>
              <a:rPr lang="en" sz="1550">
                <a:solidFill>
                  <a:srgbClr val="000000"/>
                </a:solidFill>
                <a:highlight>
                  <a:srgbClr val="FF0000"/>
                </a:highlight>
              </a:rPr>
              <a:t> long distances </a:t>
            </a:r>
            <a:r>
              <a:rPr lang="en" sz="1550">
                <a:solidFill>
                  <a:srgbClr val="000000"/>
                </a:solidFill>
                <a:highlight>
                  <a:srgbClr val="FF0000"/>
                </a:highlight>
              </a:rPr>
              <a:t>because unlike other cattle the animal could forage on brush and survive for days without water on the open range. 8. Known for their hardiness texas longhorn calves stand quicker than other breeds and they are known for their easy calving study live calves are popular in crossbreeding. </a:t>
            </a:r>
            <a:r>
              <a:rPr lang="en" sz="1750">
                <a:solidFill>
                  <a:srgbClr val="000000"/>
                </a:solidFill>
                <a:highlight>
                  <a:srgbClr val="FF0000"/>
                </a:highlight>
              </a:rPr>
              <a:t> </a:t>
            </a:r>
            <a:endParaRPr sz="1750">
              <a:solidFill>
                <a:srgbClr val="000000"/>
              </a:solidFill>
              <a:highlight>
                <a:srgbClr val="FF0000"/>
              </a:highlight>
            </a:endParaRPr>
          </a:p>
          <a:p>
            <a:pPr indent="0" lvl="0" marL="0" rtl="0" algn="l">
              <a:spcBef>
                <a:spcPts val="4500"/>
              </a:spcBef>
              <a:spcAft>
                <a:spcPts val="0"/>
              </a:spcAft>
              <a:buNone/>
            </a:pPr>
            <a:r>
              <a:t/>
            </a:r>
            <a:endParaRPr sz="1100">
              <a:solidFill>
                <a:schemeClr val="dk1"/>
              </a:solidFill>
            </a:endParaRPr>
          </a:p>
          <a:p>
            <a:pPr indent="0" lvl="0" marL="0" rtl="0" algn="l">
              <a:spcBef>
                <a:spcPts val="0"/>
              </a:spcBef>
              <a:spcAft>
                <a:spcPts val="0"/>
              </a:spcAft>
              <a:buNone/>
            </a:pPr>
            <a:r>
              <a:t/>
            </a:r>
            <a:endParaRPr sz="2050">
              <a:solidFill>
                <a:srgbClr val="000000"/>
              </a:solidFill>
              <a:highlight>
                <a:srgbClr val="FF0000"/>
              </a:highlight>
            </a:endParaRPr>
          </a:p>
          <a:p>
            <a:pPr indent="0" lvl="0" marL="0" rtl="0" algn="l">
              <a:spcBef>
                <a:spcPts val="4500"/>
              </a:spcBef>
              <a:spcAft>
                <a:spcPts val="0"/>
              </a:spcAft>
              <a:buNone/>
            </a:pPr>
            <a:r>
              <a:t/>
            </a:r>
            <a:endParaRPr sz="1100">
              <a:solidFill>
                <a:schemeClr val="dk1"/>
              </a:solidFill>
            </a:endParaRPr>
          </a:p>
          <a:p>
            <a:pPr indent="0" lvl="0" marL="0" rtl="0" algn="l">
              <a:spcBef>
                <a:spcPts val="0"/>
              </a:spcBef>
              <a:spcAft>
                <a:spcPts val="0"/>
              </a:spcAft>
              <a:buNone/>
            </a:pPr>
            <a:r>
              <a:t/>
            </a:r>
            <a:endParaRPr sz="2250">
              <a:solidFill>
                <a:srgbClr val="000000"/>
              </a:solidFill>
              <a:highlight>
                <a:srgbClr val="FF0000"/>
              </a:highlight>
            </a:endParaRPr>
          </a:p>
          <a:p>
            <a:pPr indent="0" lvl="0" marL="0" rtl="0" algn="l">
              <a:spcBef>
                <a:spcPts val="4500"/>
              </a:spcBef>
              <a:spcAft>
                <a:spcPts val="0"/>
              </a:spcAft>
              <a:buNone/>
            </a:pPr>
            <a:r>
              <a:t/>
            </a:r>
            <a:endParaRPr sz="2050">
              <a:solidFill>
                <a:srgbClr val="000000"/>
              </a:solidFill>
              <a:highlight>
                <a:srgbClr val="FF0000"/>
              </a:highlight>
            </a:endParaRPr>
          </a:p>
          <a:p>
            <a:pPr indent="0" lvl="0" marL="0" rtl="0" algn="l">
              <a:spcBef>
                <a:spcPts val="450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1600"/>
              </a:spcAft>
              <a:buNone/>
            </a:pPr>
            <a:r>
              <a:t/>
            </a:r>
            <a:endParaRPr/>
          </a:p>
        </p:txBody>
      </p:sp>
      <p:pic>
        <p:nvPicPr>
          <p:cNvPr id="140" name="Google Shape;140;p25"/>
          <p:cNvPicPr preferRelativeResize="0"/>
          <p:nvPr/>
        </p:nvPicPr>
        <p:blipFill>
          <a:blip r:embed="rId4">
            <a:alphaModFix/>
          </a:blip>
          <a:stretch>
            <a:fillRect/>
          </a:stretch>
        </p:blipFill>
        <p:spPr>
          <a:xfrm>
            <a:off x="5155650" y="0"/>
            <a:ext cx="3988350" cy="18942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66666"/>
        </a:solidFill>
      </p:bgPr>
    </p:bg>
    <p:spTree>
      <p:nvGrpSpPr>
        <p:cNvPr id="144" name="Shape 144"/>
        <p:cNvGrpSpPr/>
        <p:nvPr/>
      </p:nvGrpSpPr>
      <p:grpSpPr>
        <a:xfrm>
          <a:off x="0" y="0"/>
          <a:ext cx="0" cy="0"/>
          <a:chOff x="0" y="0"/>
          <a:chExt cx="0" cy="0"/>
        </a:xfrm>
      </p:grpSpPr>
      <p:sp>
        <p:nvSpPr>
          <p:cNvPr id="145" name="Google Shape;145;p26"/>
          <p:cNvSpPr txBox="1"/>
          <p:nvPr>
            <p:ph type="title"/>
          </p:nvPr>
        </p:nvSpPr>
        <p:spPr>
          <a:xfrm>
            <a:off x="0" y="0"/>
            <a:ext cx="1836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Sources </a:t>
            </a:r>
            <a:endParaRPr/>
          </a:p>
        </p:txBody>
      </p:sp>
      <p:sp>
        <p:nvSpPr>
          <p:cNvPr id="146" name="Google Shape;146;p26"/>
          <p:cNvSpPr txBox="1"/>
          <p:nvPr>
            <p:ph idx="1" type="body"/>
          </p:nvPr>
        </p:nvSpPr>
        <p:spPr>
          <a:xfrm>
            <a:off x="0" y="462075"/>
            <a:ext cx="9144000" cy="4681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u="sng">
                <a:solidFill>
                  <a:schemeClr val="hlink"/>
                </a:solidFill>
                <a:hlinkClick r:id="rId3"/>
              </a:rPr>
              <a:t>https://animals.mom.com/texas-longhorn-habitat-12344527.html</a:t>
            </a:r>
            <a:r>
              <a:rPr lang="en">
                <a:solidFill>
                  <a:srgbClr val="000000"/>
                </a:solidFill>
              </a:rPr>
              <a:t> </a:t>
            </a:r>
            <a:r>
              <a:rPr lang="en" u="sng">
                <a:solidFill>
                  <a:schemeClr val="hlink"/>
                </a:solidFill>
                <a:hlinkClick r:id="rId4"/>
              </a:rPr>
              <a:t>http://www.tlbaa.org/about/texas-longhorn-breed-attributes-and-market-advantages/</a:t>
            </a:r>
            <a:r>
              <a:rPr lang="en">
                <a:solidFill>
                  <a:srgbClr val="000000"/>
                </a:solidFill>
              </a:rPr>
              <a:t> </a:t>
            </a:r>
            <a:r>
              <a:rPr lang="en" u="sng">
                <a:solidFill>
                  <a:schemeClr val="hlink"/>
                </a:solidFill>
                <a:hlinkClick r:id="rId5"/>
              </a:rPr>
              <a:t>https://www.thecattlesite.com/breeds/beef/18/texas-longhorn/#:~:text=Texas%20Longhorn%20cattle%20eat%20a,meat%20less%20fat%20per%20ounce</a:t>
            </a:r>
            <a:r>
              <a:rPr lang="en">
                <a:solidFill>
                  <a:srgbClr val="000000"/>
                </a:solidFill>
              </a:rPr>
              <a:t>). </a:t>
            </a:r>
            <a:r>
              <a:rPr lang="en" u="sng">
                <a:solidFill>
                  <a:schemeClr val="hlink"/>
                </a:solidFill>
                <a:hlinkClick r:id="rId6"/>
              </a:rPr>
              <a:t>https://animals.mom.com/texas-longhorn-habitat-12344527.html</a:t>
            </a:r>
            <a:r>
              <a:rPr lang="en">
                <a:solidFill>
                  <a:srgbClr val="000000"/>
                </a:solidFill>
              </a:rPr>
              <a:t> </a:t>
            </a:r>
            <a:r>
              <a:rPr lang="en" u="sng">
                <a:solidFill>
                  <a:schemeClr val="hlink"/>
                </a:solidFill>
                <a:hlinkClick r:id="rId7"/>
              </a:rPr>
              <a:t>https://edu.glogster.com/glog/cattle-zoology-project/307vwbiu45o</a:t>
            </a:r>
            <a:r>
              <a:rPr lang="en">
                <a:solidFill>
                  <a:srgbClr val="000000"/>
                </a:solidFill>
              </a:rPr>
              <a:t> </a:t>
            </a:r>
            <a:r>
              <a:rPr lang="en" u="sng">
                <a:solidFill>
                  <a:schemeClr val="hlink"/>
                </a:solidFill>
                <a:hlinkClick r:id="rId8"/>
              </a:rPr>
              <a:t>https://blocked.goguardian.com/?ctx=YWZpPTEwOTgwNjEmYXBpPTcyNzgxJm9pPTE5Njk5OTg1NjE5Jm91PWh0dHBzJTNBJTJGJTJGd3d3LnBuZ3dpbmcuY29tJTJGZW</a:t>
            </a:r>
            <a:r>
              <a:rPr lang="en"/>
              <a:t> </a:t>
            </a:r>
            <a:r>
              <a:rPr lang="en" u="sng">
                <a:solidFill>
                  <a:schemeClr val="hlink"/>
                </a:solidFill>
                <a:hlinkClick r:id="rId9"/>
              </a:rPr>
              <a:t>https://starcreekranch.com/everything-you-need-know-about-texas-longhorn-horn-length/</a:t>
            </a:r>
            <a:r>
              <a:rPr lang="en"/>
              <a:t> </a:t>
            </a:r>
            <a:r>
              <a:rPr lang="en" u="sng">
                <a:solidFill>
                  <a:schemeClr val="hlink"/>
                </a:solidFill>
                <a:hlinkClick r:id="rId10"/>
              </a:rPr>
              <a:t>https://www.expressnews.com/lifestyle/article/All-you-need-to-know-about-legendary-longhorns-15958154.php#:~:text=Adult%20average%20Texas%20longhorns%20weigh,p</a:t>
            </a:r>
            <a:r>
              <a:rPr lang="en"/>
              <a:t> </a:t>
            </a:r>
            <a:r>
              <a:rPr lang="en" u="sng">
                <a:solidFill>
                  <a:schemeClr val="hlink"/>
                </a:solidFill>
                <a:hlinkClick r:id="rId11"/>
              </a:rPr>
              <a:t>https://oakvalewildlife.com.au/explore/our-animals/texas-longhorn#:~:text=The%20lifespan%20of%20the%20Texas%20Longhorn%20is%2020%20%2D%2025%20years</a:t>
            </a:r>
            <a:r>
              <a:rPr lang="en"/>
              <a:t>.  </a:t>
            </a:r>
            <a:r>
              <a:rPr lang="en" u="sng">
                <a:solidFill>
                  <a:schemeClr val="hlink"/>
                </a:solidFill>
                <a:hlinkClick r:id="rId12"/>
              </a:rPr>
              <a:t>https://www.wideopenpets.com/12-things-didnt-know-texas-longhorns/</a:t>
            </a:r>
            <a:r>
              <a:rPr lang="en"/>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66666"/>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Where the texas longhorn came from.</a:t>
            </a:r>
            <a:endParaRPr/>
          </a:p>
        </p:txBody>
      </p:sp>
      <p:sp>
        <p:nvSpPr>
          <p:cNvPr id="61" name="Google Shape;61;p14"/>
          <p:cNvSpPr txBox="1"/>
          <p:nvPr>
            <p:ph idx="1" type="body"/>
          </p:nvPr>
        </p:nvSpPr>
        <p:spPr>
          <a:xfrm>
            <a:off x="311700" y="1152475"/>
            <a:ext cx="8520600" cy="3416400"/>
          </a:xfrm>
          <a:prstGeom prst="rect">
            <a:avLst/>
          </a:prstGeom>
          <a:solidFill>
            <a:srgbClr val="666666"/>
          </a:solidFill>
          <a:ln cap="flat" cmpd="sng" w="9525">
            <a:solidFill>
              <a:srgbClr val="434343"/>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rPr lang="en" sz="1400">
                <a:solidFill>
                  <a:srgbClr val="202124"/>
                </a:solidFill>
                <a:highlight>
                  <a:srgbClr val="666666"/>
                </a:highlight>
                <a:latin typeface="Roboto"/>
                <a:ea typeface="Roboto"/>
                <a:cs typeface="Roboto"/>
                <a:sym typeface="Roboto"/>
              </a:rPr>
              <a:t>T</a:t>
            </a:r>
            <a:r>
              <a:rPr lang="en" sz="1400">
                <a:solidFill>
                  <a:srgbClr val="000000"/>
                </a:solidFill>
                <a:highlight>
                  <a:srgbClr val="666666"/>
                </a:highlight>
                <a:latin typeface="Roboto"/>
                <a:ea typeface="Roboto"/>
                <a:cs typeface="Roboto"/>
                <a:sym typeface="Roboto"/>
              </a:rPr>
              <a:t>he Texas longhorn is a hybrid breed resulting from a random mixing of Spanish retinto criollo stock and English cattle that Anglo American frontiersmen brought to Texas from southern and midwestern states in the 1820s and 1830s they behaved like Spanish stock but had an appreciable amount of British.</a:t>
            </a:r>
            <a:endParaRPr sz="2000">
              <a:solidFill>
                <a:srgbClr val="000000"/>
              </a:solidFill>
              <a:highlight>
                <a:srgbClr val="666666"/>
              </a:highlight>
            </a:endParaRPr>
          </a:p>
        </p:txBody>
      </p:sp>
      <p:pic>
        <p:nvPicPr>
          <p:cNvPr id="62" name="Google Shape;62;p14"/>
          <p:cNvPicPr preferRelativeResize="0"/>
          <p:nvPr/>
        </p:nvPicPr>
        <p:blipFill>
          <a:blip r:embed="rId3">
            <a:alphaModFix/>
          </a:blip>
          <a:stretch>
            <a:fillRect/>
          </a:stretch>
        </p:blipFill>
        <p:spPr>
          <a:xfrm>
            <a:off x="1477400" y="2045250"/>
            <a:ext cx="5003650" cy="2523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00"/>
        </a:solidFill>
      </p:bgPr>
    </p:bg>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the texas longhorns </a:t>
            </a:r>
            <a:r>
              <a:rPr lang="en"/>
              <a:t>ecosystem</a:t>
            </a:r>
            <a:r>
              <a:rPr lang="en"/>
              <a:t> is.</a:t>
            </a:r>
            <a:endParaRPr/>
          </a:p>
        </p:txBody>
      </p:sp>
      <p:sp>
        <p:nvSpPr>
          <p:cNvPr id="68" name="Google Shape;68;p15"/>
          <p:cNvSpPr txBox="1"/>
          <p:nvPr>
            <p:ph idx="1" type="body"/>
          </p:nvPr>
        </p:nvSpPr>
        <p:spPr>
          <a:xfrm>
            <a:off x="311700" y="1152475"/>
            <a:ext cx="8520600" cy="3416400"/>
          </a:xfrm>
          <a:prstGeom prst="rect">
            <a:avLst/>
          </a:prstGeom>
          <a:solidFill>
            <a:srgbClr val="FF0000"/>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400">
                <a:solidFill>
                  <a:srgbClr val="202124"/>
                </a:solidFill>
                <a:highlight>
                  <a:srgbClr val="FF0000"/>
                </a:highlight>
                <a:latin typeface="Roboto"/>
                <a:ea typeface="Roboto"/>
                <a:cs typeface="Roboto"/>
                <a:sym typeface="Roboto"/>
              </a:rPr>
              <a:t>T</a:t>
            </a:r>
            <a:r>
              <a:rPr lang="en" sz="1400">
                <a:solidFill>
                  <a:schemeClr val="dk1"/>
                </a:solidFill>
                <a:highlight>
                  <a:srgbClr val="FF0000"/>
                </a:highlight>
                <a:latin typeface="Roboto"/>
                <a:ea typeface="Roboto"/>
                <a:cs typeface="Roboto"/>
                <a:sym typeface="Roboto"/>
              </a:rPr>
              <a:t>he Texas Longhorn inhabits grasslands Longhorn cattle have a strong survival instinct and can find food and shelter during times of rough weather.</a:t>
            </a:r>
            <a:endParaRPr sz="2000">
              <a:solidFill>
                <a:schemeClr val="dk1"/>
              </a:solidFill>
              <a:highlight>
                <a:srgbClr val="FF0000"/>
              </a:highlight>
            </a:endParaRPr>
          </a:p>
        </p:txBody>
      </p:sp>
      <p:pic>
        <p:nvPicPr>
          <p:cNvPr id="69" name="Google Shape;69;p15"/>
          <p:cNvPicPr preferRelativeResize="0"/>
          <p:nvPr/>
        </p:nvPicPr>
        <p:blipFill>
          <a:blip r:embed="rId3">
            <a:alphaModFix/>
          </a:blip>
          <a:stretch>
            <a:fillRect/>
          </a:stretch>
        </p:blipFill>
        <p:spPr>
          <a:xfrm>
            <a:off x="476250" y="2376100"/>
            <a:ext cx="4594300" cy="2621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66666"/>
        </a:solidFill>
      </p:bgPr>
    </p:bg>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it is like in texas longhorn </a:t>
            </a:r>
            <a:r>
              <a:rPr lang="en"/>
              <a:t>ecosystem</a:t>
            </a:r>
            <a:r>
              <a:rPr lang="en"/>
              <a:t> </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450">
                <a:solidFill>
                  <a:srgbClr val="030202"/>
                </a:solidFill>
                <a:highlight>
                  <a:srgbClr val="666666"/>
                </a:highlight>
                <a:latin typeface="Lora"/>
                <a:ea typeface="Lora"/>
                <a:cs typeface="Lora"/>
                <a:sym typeface="Lora"/>
              </a:rPr>
              <a:t>Habitat refers to an environment or an ecological area that a specific animal inhabits. For Texas longhorn cattle, habitat stretches far and wide across North America. The breed developed its hardiness on open ranges from the sixteenth century through the cattle drives of the late nineteenth century. In the twentieth century, the breed nearly died out, then rebounded. The Texas longhorn is characterized by hardiness and adaptability to habitat.</a:t>
            </a:r>
            <a:endParaRPr sz="1900">
              <a:highlight>
                <a:srgbClr val="666666"/>
              </a:highlight>
            </a:endParaRPr>
          </a:p>
        </p:txBody>
      </p:sp>
      <p:pic>
        <p:nvPicPr>
          <p:cNvPr id="76" name="Google Shape;76;p16"/>
          <p:cNvPicPr preferRelativeResize="0"/>
          <p:nvPr/>
        </p:nvPicPr>
        <p:blipFill>
          <a:blip r:embed="rId3">
            <a:alphaModFix/>
          </a:blip>
          <a:stretch>
            <a:fillRect/>
          </a:stretch>
        </p:blipFill>
        <p:spPr>
          <a:xfrm>
            <a:off x="311700" y="2729075"/>
            <a:ext cx="4515650" cy="24144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00"/>
        </a:solidFill>
      </p:bgPr>
    </p:bg>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type of </a:t>
            </a:r>
            <a:r>
              <a:rPr lang="en"/>
              <a:t>consumer</a:t>
            </a:r>
            <a:r>
              <a:rPr lang="en"/>
              <a:t> the </a:t>
            </a:r>
            <a:r>
              <a:rPr lang="en"/>
              <a:t>texas</a:t>
            </a:r>
            <a:r>
              <a:rPr lang="en"/>
              <a:t> longhorn is. </a:t>
            </a:r>
            <a:endParaRPr/>
          </a:p>
        </p:txBody>
      </p:sp>
      <p:sp>
        <p:nvSpPr>
          <p:cNvPr id="82" name="Google Shape;82;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rgbClr val="000000"/>
                </a:solidFill>
              </a:rPr>
              <a:t>Texas Longhorn bulls are the bull of choice for first calf heifers The commercial cattleman knows that the lower birth weight of the calves puts less stress on the mother It also gives him a live calf to sell at market the first time out.</a:t>
            </a:r>
            <a:endParaRPr>
              <a:solidFill>
                <a:srgbClr val="000000"/>
              </a:solidFill>
            </a:endParaRPr>
          </a:p>
          <a:p>
            <a:pPr indent="0" lvl="0" marL="0" rtl="0" algn="l">
              <a:spcBef>
                <a:spcPts val="1700"/>
              </a:spcBef>
              <a:spcAft>
                <a:spcPts val="0"/>
              </a:spcAft>
              <a:buClr>
                <a:schemeClr val="dk1"/>
              </a:buClr>
              <a:buSzPts val="1100"/>
              <a:buFont typeface="Arial"/>
              <a:buNone/>
            </a:pPr>
            <a:r>
              <a:t/>
            </a:r>
            <a:endParaRPr>
              <a:solidFill>
                <a:srgbClr val="000000"/>
              </a:solidFill>
            </a:endParaRPr>
          </a:p>
          <a:p>
            <a:pPr indent="0" lvl="0" marL="0" rtl="0" algn="l">
              <a:spcBef>
                <a:spcPts val="0"/>
              </a:spcBef>
              <a:spcAft>
                <a:spcPts val="1600"/>
              </a:spcAft>
              <a:buNone/>
            </a:pPr>
            <a:r>
              <a:t/>
            </a:r>
            <a:endParaRPr>
              <a:solidFill>
                <a:srgbClr val="000000"/>
              </a:solidFill>
            </a:endParaRPr>
          </a:p>
        </p:txBody>
      </p:sp>
      <p:pic>
        <p:nvPicPr>
          <p:cNvPr id="83" name="Google Shape;83;p17"/>
          <p:cNvPicPr preferRelativeResize="0"/>
          <p:nvPr/>
        </p:nvPicPr>
        <p:blipFill>
          <a:blip r:embed="rId3">
            <a:alphaModFix/>
          </a:blip>
          <a:stretch>
            <a:fillRect/>
          </a:stretch>
        </p:blipFill>
        <p:spPr>
          <a:xfrm>
            <a:off x="877232" y="2273850"/>
            <a:ext cx="4837768" cy="27091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66666"/>
        </a:solidFill>
      </p:bgPr>
    </p:bg>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the texas longhorn bulls eats</a:t>
            </a:r>
            <a:endParaRPr/>
          </a:p>
        </p:txBody>
      </p:sp>
      <p:sp>
        <p:nvSpPr>
          <p:cNvPr id="89" name="Google Shape;89;p18"/>
          <p:cNvSpPr txBox="1"/>
          <p:nvPr>
            <p:ph idx="1" type="body"/>
          </p:nvPr>
        </p:nvSpPr>
        <p:spPr>
          <a:xfrm>
            <a:off x="311700" y="11768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500">
                <a:solidFill>
                  <a:srgbClr val="202124"/>
                </a:solidFill>
                <a:highlight>
                  <a:srgbClr val="666666"/>
                </a:highlight>
                <a:latin typeface="Roboto"/>
                <a:ea typeface="Roboto"/>
                <a:cs typeface="Roboto"/>
                <a:sym typeface="Roboto"/>
              </a:rPr>
              <a:t>Texas Longhorn cattle eat a wider range of grasses</a:t>
            </a:r>
            <a:r>
              <a:rPr b="1" lang="en" sz="1500">
                <a:solidFill>
                  <a:srgbClr val="202124"/>
                </a:solidFill>
                <a:highlight>
                  <a:srgbClr val="666666"/>
                </a:highlight>
                <a:latin typeface="Roboto"/>
                <a:ea typeface="Roboto"/>
                <a:cs typeface="Roboto"/>
                <a:sym typeface="Roboto"/>
              </a:rPr>
              <a:t>, </a:t>
            </a:r>
            <a:r>
              <a:rPr lang="en" sz="1500">
                <a:solidFill>
                  <a:srgbClr val="202124"/>
                </a:solidFill>
                <a:highlight>
                  <a:srgbClr val="666666"/>
                </a:highlight>
                <a:latin typeface="Roboto"/>
                <a:ea typeface="Roboto"/>
                <a:cs typeface="Roboto"/>
                <a:sym typeface="Roboto"/>
              </a:rPr>
              <a:t>plants</a:t>
            </a:r>
            <a:r>
              <a:rPr b="1" lang="en" sz="1500">
                <a:solidFill>
                  <a:srgbClr val="202124"/>
                </a:solidFill>
                <a:highlight>
                  <a:srgbClr val="666666"/>
                </a:highlight>
                <a:latin typeface="Roboto"/>
                <a:ea typeface="Roboto"/>
                <a:cs typeface="Roboto"/>
                <a:sym typeface="Roboto"/>
              </a:rPr>
              <a:t>, </a:t>
            </a:r>
            <a:r>
              <a:rPr lang="en" sz="1500">
                <a:solidFill>
                  <a:srgbClr val="202124"/>
                </a:solidFill>
                <a:highlight>
                  <a:srgbClr val="666666"/>
                </a:highlight>
                <a:latin typeface="Roboto"/>
                <a:ea typeface="Roboto"/>
                <a:cs typeface="Roboto"/>
                <a:sym typeface="Roboto"/>
              </a:rPr>
              <a:t>and weeds than do most other cattle</a:t>
            </a:r>
            <a:endParaRPr sz="2100">
              <a:highlight>
                <a:srgbClr val="666666"/>
              </a:highlight>
            </a:endParaRPr>
          </a:p>
        </p:txBody>
      </p:sp>
      <p:pic>
        <p:nvPicPr>
          <p:cNvPr id="90" name="Google Shape;90;p18"/>
          <p:cNvPicPr preferRelativeResize="0"/>
          <p:nvPr/>
        </p:nvPicPr>
        <p:blipFill>
          <a:blip r:embed="rId3">
            <a:alphaModFix/>
          </a:blip>
          <a:stretch>
            <a:fillRect/>
          </a:stretch>
        </p:blipFill>
        <p:spPr>
          <a:xfrm>
            <a:off x="1761100" y="1592900"/>
            <a:ext cx="5510325" cy="33195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00"/>
        </a:solidFill>
      </p:bgPr>
    </p:bg>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texas longhorns predators</a:t>
            </a:r>
            <a:endParaRPr/>
          </a:p>
        </p:txBody>
      </p:sp>
      <p:sp>
        <p:nvSpPr>
          <p:cNvPr id="96" name="Google Shape;96;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500">
                <a:solidFill>
                  <a:srgbClr val="202124"/>
                </a:solidFill>
                <a:highlight>
                  <a:srgbClr val="FF0000"/>
                </a:highlight>
                <a:latin typeface="Roboto"/>
                <a:ea typeface="Roboto"/>
                <a:cs typeface="Roboto"/>
                <a:sym typeface="Roboto"/>
              </a:rPr>
              <a:t>Feral longhorn cattle benefited from having inherited sweeping twisted curved long horns When potential predators including coyotes wild peccaries known as javelina wolves and bears approached the cattle had a formidable defense mechanism in their horns.</a:t>
            </a:r>
            <a:endParaRPr sz="2100">
              <a:highlight>
                <a:srgbClr val="FF0000"/>
              </a:highlight>
            </a:endParaRPr>
          </a:p>
        </p:txBody>
      </p:sp>
      <p:pic>
        <p:nvPicPr>
          <p:cNvPr id="97" name="Google Shape;97;p19"/>
          <p:cNvPicPr preferRelativeResize="0"/>
          <p:nvPr/>
        </p:nvPicPr>
        <p:blipFill>
          <a:blip r:embed="rId3">
            <a:alphaModFix/>
          </a:blip>
          <a:stretch>
            <a:fillRect/>
          </a:stretch>
        </p:blipFill>
        <p:spPr>
          <a:xfrm>
            <a:off x="1225275" y="2091449"/>
            <a:ext cx="4897074" cy="30520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66666"/>
        </a:solidFill>
      </p:bgPr>
    </p:bg>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texas longhorns food chain.</a:t>
            </a:r>
            <a:endParaRPr/>
          </a:p>
        </p:txBody>
      </p:sp>
      <p:sp>
        <p:nvSpPr>
          <p:cNvPr id="103" name="Google Shape;103;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descr="Cattle Zoology Project : text, images, music, video | Glogster EDU -  Interactive multimedia posters" id="104" name="Google Shape;104;p20"/>
          <p:cNvPicPr preferRelativeResize="0"/>
          <p:nvPr/>
        </p:nvPicPr>
        <p:blipFill>
          <a:blip r:embed="rId3">
            <a:alphaModFix/>
          </a:blip>
          <a:stretch>
            <a:fillRect/>
          </a:stretch>
        </p:blipFill>
        <p:spPr>
          <a:xfrm>
            <a:off x="311700" y="1152475"/>
            <a:ext cx="8520600" cy="1834900"/>
          </a:xfrm>
          <a:prstGeom prst="rect">
            <a:avLst/>
          </a:prstGeom>
          <a:noFill/>
          <a:ln>
            <a:noFill/>
          </a:ln>
        </p:spPr>
      </p:pic>
      <p:pic>
        <p:nvPicPr>
          <p:cNvPr descr="Cattle Tiger Food chain Food web, food chin, mammal, food, animals png |  PNGWing" id="105" name="Google Shape;105;p20"/>
          <p:cNvPicPr preferRelativeResize="0"/>
          <p:nvPr/>
        </p:nvPicPr>
        <p:blipFill>
          <a:blip r:embed="rId4">
            <a:alphaModFix/>
          </a:blip>
          <a:stretch>
            <a:fillRect/>
          </a:stretch>
        </p:blipFill>
        <p:spPr>
          <a:xfrm>
            <a:off x="311700" y="2987375"/>
            <a:ext cx="8520600" cy="15815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00"/>
        </a:solidFill>
      </p:bgPr>
    </p:bg>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The </a:t>
            </a:r>
            <a:r>
              <a:rPr lang="en" sz="1500"/>
              <a:t>specific adaptations for texas longhorns</a:t>
            </a:r>
            <a:endParaRPr sz="1500"/>
          </a:p>
        </p:txBody>
      </p:sp>
      <p:sp>
        <p:nvSpPr>
          <p:cNvPr id="111" name="Google Shape;111;p21"/>
          <p:cNvSpPr txBox="1"/>
          <p:nvPr>
            <p:ph idx="1" type="body"/>
          </p:nvPr>
        </p:nvSpPr>
        <p:spPr>
          <a:xfrm>
            <a:off x="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450">
                <a:solidFill>
                  <a:srgbClr val="4D5156"/>
                </a:solidFill>
                <a:highlight>
                  <a:srgbClr val="FF0000"/>
                </a:highlight>
                <a:latin typeface="Roboto"/>
                <a:ea typeface="Roboto"/>
                <a:cs typeface="Roboto"/>
                <a:sym typeface="Roboto"/>
              </a:rPr>
              <a:t>A cow's face </a:t>
            </a:r>
            <a:r>
              <a:rPr lang="en" sz="1450">
                <a:solidFill>
                  <a:srgbClr val="5F6368"/>
                </a:solidFill>
                <a:highlight>
                  <a:srgbClr val="FF0000"/>
                </a:highlight>
                <a:latin typeface="Roboto"/>
                <a:ea typeface="Roboto"/>
                <a:cs typeface="Roboto"/>
                <a:sym typeface="Roboto"/>
              </a:rPr>
              <a:t>has thick hair</a:t>
            </a:r>
            <a:r>
              <a:rPr lang="en" sz="1450">
                <a:solidFill>
                  <a:srgbClr val="4D5156"/>
                </a:solidFill>
                <a:highlight>
                  <a:srgbClr val="FF0000"/>
                </a:highlight>
                <a:latin typeface="Roboto"/>
                <a:ea typeface="Roboto"/>
                <a:cs typeface="Roboto"/>
                <a:sym typeface="Roboto"/>
              </a:rPr>
              <a:t> wide mouth for eating grass wet nose big eyes </a:t>
            </a:r>
            <a:r>
              <a:rPr b="1" lang="en" sz="1450">
                <a:solidFill>
                  <a:srgbClr val="5F6368"/>
                </a:solidFill>
                <a:highlight>
                  <a:srgbClr val="FF0000"/>
                </a:highlight>
                <a:latin typeface="Roboto"/>
                <a:ea typeface="Roboto"/>
                <a:cs typeface="Roboto"/>
                <a:sym typeface="Roboto"/>
              </a:rPr>
              <a:t>with long</a:t>
            </a:r>
            <a:r>
              <a:rPr lang="en" sz="1450">
                <a:solidFill>
                  <a:srgbClr val="4D5156"/>
                </a:solidFill>
                <a:highlight>
                  <a:srgbClr val="FF0000"/>
                </a:highlight>
                <a:latin typeface="Roboto"/>
                <a:ea typeface="Roboto"/>
                <a:cs typeface="Roboto"/>
                <a:sym typeface="Roboto"/>
              </a:rPr>
              <a:t> lashes </a:t>
            </a:r>
            <a:r>
              <a:rPr b="1" lang="en" sz="1450">
                <a:solidFill>
                  <a:srgbClr val="5F6368"/>
                </a:solidFill>
                <a:highlight>
                  <a:srgbClr val="FF0000"/>
                </a:highlight>
                <a:latin typeface="Roboto"/>
                <a:ea typeface="Roboto"/>
                <a:cs typeface="Roboto"/>
                <a:sym typeface="Roboto"/>
              </a:rPr>
              <a:t>large</a:t>
            </a:r>
            <a:r>
              <a:rPr lang="en" sz="1450">
                <a:solidFill>
                  <a:srgbClr val="4D5156"/>
                </a:solidFill>
                <a:highlight>
                  <a:srgbClr val="FF0000"/>
                </a:highlight>
                <a:latin typeface="Roboto"/>
                <a:ea typeface="Roboto"/>
                <a:cs typeface="Roboto"/>
                <a:sym typeface="Roboto"/>
              </a:rPr>
              <a:t> ears that </a:t>
            </a:r>
            <a:r>
              <a:rPr lang="en" sz="1450">
                <a:solidFill>
                  <a:srgbClr val="5F6368"/>
                </a:solidFill>
                <a:highlight>
                  <a:srgbClr val="FF0000"/>
                </a:highlight>
                <a:latin typeface="Roboto"/>
                <a:ea typeface="Roboto"/>
                <a:cs typeface="Roboto"/>
                <a:sym typeface="Roboto"/>
              </a:rPr>
              <a:t>can</a:t>
            </a:r>
            <a:r>
              <a:rPr lang="en" sz="1450">
                <a:solidFill>
                  <a:srgbClr val="4D5156"/>
                </a:solidFill>
                <a:highlight>
                  <a:srgbClr val="FF0000"/>
                </a:highlight>
                <a:latin typeface="Roboto"/>
                <a:ea typeface="Roboto"/>
                <a:cs typeface="Roboto"/>
                <a:sym typeface="Roboto"/>
              </a:rPr>
              <a:t> turn and horns. </a:t>
            </a:r>
            <a:r>
              <a:rPr lang="en" sz="1250">
                <a:solidFill>
                  <a:srgbClr val="4D5156"/>
                </a:solidFill>
                <a:highlight>
                  <a:srgbClr val="FFFFFF"/>
                </a:highlight>
                <a:latin typeface="Roboto"/>
                <a:ea typeface="Roboto"/>
                <a:cs typeface="Roboto"/>
                <a:sym typeface="Roboto"/>
              </a:rPr>
              <a:t> </a:t>
            </a:r>
            <a:endParaRPr sz="1550"/>
          </a:p>
        </p:txBody>
      </p:sp>
      <p:pic>
        <p:nvPicPr>
          <p:cNvPr id="112" name="Google Shape;112;p21"/>
          <p:cNvPicPr preferRelativeResize="0"/>
          <p:nvPr/>
        </p:nvPicPr>
        <p:blipFill>
          <a:blip r:embed="rId3">
            <a:alphaModFix/>
          </a:blip>
          <a:stretch>
            <a:fillRect/>
          </a:stretch>
        </p:blipFill>
        <p:spPr>
          <a:xfrm>
            <a:off x="433900" y="1799625"/>
            <a:ext cx="4758250" cy="2858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