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aveat-bold.fntdata"/><Relationship Id="rId10" Type="http://schemas.openxmlformats.org/officeDocument/2006/relationships/slide" Target="slides/slide5.xml"/><Relationship Id="rId21" Type="http://schemas.openxmlformats.org/officeDocument/2006/relationships/font" Target="fonts/Caveat-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ec1eb5ab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ec1eb5ab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When not using a complete sentence for the title capitalize every word or use all caps. </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Maybe   …kings of the sea…</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You have merged two slides here,,,  their appearance, and the differences between male and female… theses titiles should be separate.  </a:t>
            </a:r>
            <a:endParaRPr>
              <a:solidFill>
                <a:schemeClr val="dk1"/>
              </a:solidFill>
              <a:highlight>
                <a:schemeClr val="dk2"/>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5cd7ea2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5cd7ea2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ec1eb5ab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ec1eb5ab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put a question mark after the title. </a:t>
            </a:r>
            <a:endParaRPr>
              <a:solidFill>
                <a:schemeClr val="dk1"/>
              </a:solidFill>
              <a:highlight>
                <a:schemeClr val="dk2"/>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Hammerheads, if not hunted of badly injured, is up to 45 years. </a:t>
            </a:r>
            <a:endParaRPr>
              <a:highlight>
                <a:schemeClr val="dk2"/>
              </a:highlight>
            </a:endParaRPr>
          </a:p>
          <a:p>
            <a:pPr indent="0" lvl="0" marL="0" rtl="0" algn="l">
              <a:spcBef>
                <a:spcPts val="0"/>
              </a:spcBef>
              <a:spcAft>
                <a:spcPts val="0"/>
              </a:spcAft>
              <a:buNone/>
            </a:pPr>
            <a:r>
              <a:t/>
            </a:r>
            <a:endParaRPr>
              <a:highlight>
                <a:schemeClr val="dk2"/>
              </a:highlight>
            </a:endParaRPr>
          </a:p>
          <a:p>
            <a:pPr indent="0" lvl="0" marL="0" rtl="0" algn="l">
              <a:spcBef>
                <a:spcPts val="0"/>
              </a:spcBef>
              <a:spcAft>
                <a:spcPts val="0"/>
              </a:spcAft>
              <a:buNone/>
            </a:pPr>
            <a:r>
              <a:rPr lang="en">
                <a:highlight>
                  <a:schemeClr val="dk2"/>
                </a:highlight>
              </a:rPr>
              <a:t>However, today the typical lifespan is 20-30 as a consequence of living with man. </a:t>
            </a:r>
            <a:endParaRPr>
              <a:highlight>
                <a:schemeClr val="dk2"/>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ec1eb5ab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ec1eb5ab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delete the 2 at the end of #4, and teh 1 at the end of #5. </a:t>
            </a:r>
            <a:endParaRPr>
              <a:solidFill>
                <a:schemeClr val="dk1"/>
              </a:solidFill>
              <a:highlight>
                <a:schemeClr val="dk2"/>
              </a:highlight>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f261e970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f261e97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scored added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#6, 7, 8 all need a periods.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ec1eb5ab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ec1eb5ab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are missing a slide please separate the one suggested earlier to be complete.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Capitalization..  Florida, and Mexico. </a:t>
            </a:r>
            <a:endParaRPr>
              <a:solidFill>
                <a:schemeClr val="dk1"/>
              </a:solidFill>
              <a:highlight>
                <a:schemeClr val="dk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ec1eb5ab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ec1eb5ab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ec1eb5ab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ec1eb5a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….warm tropical and warm coastal waters with temperatures around 68…..</a:t>
            </a:r>
            <a:endParaRPr>
              <a:solidFill>
                <a:schemeClr val="dk1"/>
              </a:solidFill>
              <a:highlight>
                <a:schemeClr val="dk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c1eb5ab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c1eb5ab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….close to the sea floor where they search….</a:t>
            </a:r>
            <a:endParaRPr>
              <a:solidFill>
                <a:schemeClr val="dk1"/>
              </a:solidFill>
              <a:highlight>
                <a:schemeClr val="dk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ec1eb5ab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ec1eb5ab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…floor where they prey…</a:t>
            </a:r>
            <a:endParaRPr>
              <a:solidFill>
                <a:schemeClr val="dk1"/>
              </a:solidFill>
              <a:highlight>
                <a:schemeClr val="dk2"/>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ec1eb5ab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ec1eb5ab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Please put a question mark after the title. </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They have only 3….   The only time they have predators from other….little.   When they are that small…</a:t>
            </a:r>
            <a:endParaRPr>
              <a:solidFill>
                <a:schemeClr val="dk1"/>
              </a:solidFill>
              <a:highlight>
                <a:schemeClr val="dk2"/>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ec1eb5ab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ec1eb5ab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put a question mark after the title. </a:t>
            </a:r>
            <a:endParaRPr>
              <a:solidFill>
                <a:schemeClr val="dk1"/>
              </a:solidFill>
              <a:highlight>
                <a:schemeClr val="dk2"/>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…as seen in the picture….   The only 2 things…</a:t>
            </a:r>
            <a:endParaRPr>
              <a:highlight>
                <a:schemeClr val="dk2"/>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ec1eb5ab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ec1eb5ab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Please put a question mark after the title. This slide has no picture. </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The Hammerheads, like many other sharks, serrated teeth….</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..electical receptors in their hammer like head to detect prey hiding in the sand.</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…torpedo shaped bodies…</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There is an extra space between that and they..    …bones.  This is….important in allowing them to make….</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…are its fins…. Like all creatures of the sea with fins they have the ability to contro where they….Lastly, the hammerhead is able to swim at high speeds….</a:t>
            </a:r>
            <a:endParaRPr>
              <a:solidFill>
                <a:schemeClr val="dk1"/>
              </a:solidFill>
              <a:highlight>
                <a:schemeClr val="dk2"/>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7.jpg"/><Relationship Id="rId5" Type="http://schemas.openxmlformats.org/officeDocument/2006/relationships/image" Target="../media/image2.jpg"/><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18575"/>
            <a:ext cx="85206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Great Hammerhead Shark </a:t>
            </a:r>
            <a:endParaRPr/>
          </a:p>
        </p:txBody>
      </p:sp>
      <p:sp>
        <p:nvSpPr>
          <p:cNvPr id="55" name="Google Shape;55;p13"/>
          <p:cNvSpPr txBox="1"/>
          <p:nvPr>
            <p:ph idx="1" type="subTitle"/>
          </p:nvPr>
        </p:nvSpPr>
        <p:spPr>
          <a:xfrm>
            <a:off x="311700" y="1111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 Vicente A. Garnica</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49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Their A</a:t>
            </a:r>
            <a:r>
              <a:rPr lang="en"/>
              <a:t>ppearances</a:t>
            </a:r>
            <a:endParaRPr/>
          </a:p>
        </p:txBody>
      </p:sp>
      <p:sp>
        <p:nvSpPr>
          <p:cNvPr id="122" name="Google Shape;122;p22"/>
          <p:cNvSpPr txBox="1"/>
          <p:nvPr>
            <p:ph idx="1" type="body"/>
          </p:nvPr>
        </p:nvSpPr>
        <p:spPr>
          <a:xfrm>
            <a:off x="213950" y="724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Great Hammerheads are the largest of all of the hammerheads and these rulers of the sea can reach an average of 14 feet in length and also weighing around 500 pounds. Males are always a bit smaller than female. The easiest way to tell them apart is a clasper which only a male has. Another difference is </a:t>
            </a:r>
            <a:r>
              <a:rPr lang="en">
                <a:solidFill>
                  <a:schemeClr val="dk1"/>
                </a:solidFill>
                <a:latin typeface="Caveat"/>
                <a:ea typeface="Caveat"/>
                <a:cs typeface="Caveat"/>
                <a:sym typeface="Caveat"/>
              </a:rPr>
              <a:t>their</a:t>
            </a:r>
            <a:r>
              <a:rPr lang="en">
                <a:solidFill>
                  <a:schemeClr val="dk1"/>
                </a:solidFill>
                <a:latin typeface="Caveat"/>
                <a:ea typeface="Caveat"/>
                <a:cs typeface="Caveat"/>
                <a:sym typeface="Caveat"/>
              </a:rPr>
              <a:t> heads it is slight but still different a female tend to have a rounder hammer shaped head. The final difference is that males also have bigger fins than the female this is so it is easier to mate.</a:t>
            </a:r>
            <a:endParaRPr>
              <a:solidFill>
                <a:schemeClr val="dk1"/>
              </a:solidFill>
              <a:latin typeface="Caveat"/>
              <a:ea typeface="Caveat"/>
              <a:cs typeface="Caveat"/>
              <a:sym typeface="Caveat"/>
            </a:endParaRPr>
          </a:p>
        </p:txBody>
      </p:sp>
      <p:pic>
        <p:nvPicPr>
          <p:cNvPr id="123" name="Google Shape;123;p22"/>
          <p:cNvPicPr preferRelativeResize="0"/>
          <p:nvPr/>
        </p:nvPicPr>
        <p:blipFill>
          <a:blip r:embed="rId3">
            <a:alphaModFix/>
          </a:blip>
          <a:stretch>
            <a:fillRect/>
          </a:stretch>
        </p:blipFill>
        <p:spPr>
          <a:xfrm>
            <a:off x="556050" y="2830625"/>
            <a:ext cx="3164275" cy="2177575"/>
          </a:xfrm>
          <a:prstGeom prst="rect">
            <a:avLst/>
          </a:prstGeom>
          <a:noFill/>
          <a:ln>
            <a:noFill/>
          </a:ln>
        </p:spPr>
      </p:pic>
      <p:pic>
        <p:nvPicPr>
          <p:cNvPr id="124" name="Google Shape;124;p22"/>
          <p:cNvPicPr preferRelativeResize="0"/>
          <p:nvPr/>
        </p:nvPicPr>
        <p:blipFill rotWithShape="1">
          <a:blip r:embed="rId4">
            <a:alphaModFix/>
          </a:blip>
          <a:srcRect b="0" l="-4210" r="4209" t="0"/>
          <a:stretch/>
        </p:blipFill>
        <p:spPr>
          <a:xfrm>
            <a:off x="4819226" y="2451875"/>
            <a:ext cx="3405930" cy="2556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Difference Between Male And Female</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solidFill>
                  <a:schemeClr val="dk1"/>
                </a:solidFill>
                <a:latin typeface="Caveat"/>
                <a:ea typeface="Caveat"/>
                <a:cs typeface="Caveat"/>
                <a:sym typeface="Caveat"/>
              </a:rPr>
              <a:t>Males are always a bit smaller than female. The easiest way to tell them apart is a clasper which only a male has. Another difference is their heads it is slight but still different a female tend to have a rounder hammer shaped head. The final difference is that males also have bigger fins than the female this is so it is easier to mate.</a:t>
            </a:r>
            <a:endParaRPr/>
          </a:p>
        </p:txBody>
      </p:sp>
      <p:pic>
        <p:nvPicPr>
          <p:cNvPr id="131" name="Google Shape;131;p23"/>
          <p:cNvPicPr preferRelativeResize="0"/>
          <p:nvPr/>
        </p:nvPicPr>
        <p:blipFill>
          <a:blip r:embed="rId3">
            <a:alphaModFix/>
          </a:blip>
          <a:stretch>
            <a:fillRect/>
          </a:stretch>
        </p:blipFill>
        <p:spPr>
          <a:xfrm>
            <a:off x="2278700" y="2166225"/>
            <a:ext cx="4586600" cy="297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Long is Their Lifespan</a:t>
            </a: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life span of the Great Hammerheads,  if not hunted or badly injured they can live up to 45 years. Though that is not always possible and because of that the average lifespan can be up to 20-30 years as a </a:t>
            </a:r>
            <a:r>
              <a:rPr lang="en">
                <a:solidFill>
                  <a:schemeClr val="dk1"/>
                </a:solidFill>
                <a:latin typeface="Caveat"/>
                <a:ea typeface="Caveat"/>
                <a:cs typeface="Caveat"/>
                <a:sym typeface="Caveat"/>
              </a:rPr>
              <a:t>consequence</a:t>
            </a:r>
            <a:r>
              <a:rPr lang="en">
                <a:solidFill>
                  <a:schemeClr val="dk1"/>
                </a:solidFill>
                <a:latin typeface="Caveat"/>
                <a:ea typeface="Caveat"/>
                <a:cs typeface="Caveat"/>
                <a:sym typeface="Caveat"/>
              </a:rPr>
              <a:t> of humankind.</a:t>
            </a:r>
            <a:endParaRPr>
              <a:solidFill>
                <a:schemeClr val="dk1"/>
              </a:solidFill>
              <a:latin typeface="Caveat"/>
              <a:ea typeface="Caveat"/>
              <a:cs typeface="Caveat"/>
              <a:sym typeface="Caveat"/>
            </a:endParaRPr>
          </a:p>
        </p:txBody>
      </p:sp>
      <p:pic>
        <p:nvPicPr>
          <p:cNvPr id="138" name="Google Shape;138;p24"/>
          <p:cNvPicPr preferRelativeResize="0"/>
          <p:nvPr/>
        </p:nvPicPr>
        <p:blipFill>
          <a:blip r:embed="rId3">
            <a:alphaModFix/>
          </a:blip>
          <a:stretch>
            <a:fillRect/>
          </a:stretch>
        </p:blipFill>
        <p:spPr>
          <a:xfrm>
            <a:off x="2922025" y="2045775"/>
            <a:ext cx="3000003" cy="3000003"/>
          </a:xfrm>
          <a:prstGeom prst="rect">
            <a:avLst/>
          </a:prstGeom>
          <a:noFill/>
          <a:ln>
            <a:noFill/>
          </a:ln>
        </p:spPr>
      </p:pic>
      <p:sp>
        <p:nvSpPr>
          <p:cNvPr id="139" name="Google Shape;139;p24"/>
          <p:cNvSpPr txBox="1"/>
          <p:nvPr/>
        </p:nvSpPr>
        <p:spPr>
          <a:xfrm>
            <a:off x="1331700" y="10177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10 fun facts (Part 1)</a:t>
            </a:r>
            <a:endParaRPr/>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veat"/>
                <a:ea typeface="Caveat"/>
                <a:cs typeface="Caveat"/>
                <a:sym typeface="Caveat"/>
              </a:rPr>
              <a:t>1. </a:t>
            </a:r>
            <a:r>
              <a:rPr lang="en">
                <a:solidFill>
                  <a:schemeClr val="dk1"/>
                </a:solidFill>
                <a:latin typeface="Caveat"/>
                <a:ea typeface="Caveat"/>
                <a:cs typeface="Caveat"/>
                <a:sym typeface="Caveat"/>
              </a:rPr>
              <a:t>Great Hammerhead sharks are fully grown by the age of ten.</a:t>
            </a:r>
            <a:endParaRPr>
              <a:solidFill>
                <a:schemeClr val="dk1"/>
              </a:solidFill>
              <a:latin typeface="Caveat"/>
              <a:ea typeface="Caveat"/>
              <a:cs typeface="Caveat"/>
              <a:sym typeface="Caveat"/>
            </a:endParaRPr>
          </a:p>
          <a:p>
            <a:pPr indent="0" lvl="0" marL="0" rtl="0" algn="l">
              <a:spcBef>
                <a:spcPts val="1800"/>
              </a:spcBef>
              <a:spcAft>
                <a:spcPts val="0"/>
              </a:spcAft>
              <a:buClr>
                <a:schemeClr val="dk1"/>
              </a:buClr>
              <a:buSzPts val="1100"/>
              <a:buFont typeface="Arial"/>
              <a:buNone/>
            </a:pPr>
            <a:r>
              <a:rPr b="1" lang="en">
                <a:solidFill>
                  <a:schemeClr val="dk1"/>
                </a:solidFill>
                <a:latin typeface="Caveat"/>
                <a:ea typeface="Caveat"/>
                <a:cs typeface="Caveat"/>
                <a:sym typeface="Caveat"/>
              </a:rPr>
              <a:t>2.</a:t>
            </a:r>
            <a:r>
              <a:rPr lang="en">
                <a:solidFill>
                  <a:schemeClr val="dk1"/>
                </a:solidFill>
                <a:latin typeface="Caveat"/>
                <a:ea typeface="Caveat"/>
                <a:cs typeface="Caveat"/>
                <a:sym typeface="Caveat"/>
              </a:rPr>
              <a:t> The longest great hammerhead shark ever recorded was 20 feet (6.1 m) long, and the heaviest great hammerhead shark ever recorded was 991 pounds (450 kg).</a:t>
            </a:r>
            <a:endParaRPr>
              <a:solidFill>
                <a:schemeClr val="dk1"/>
              </a:solidFill>
              <a:latin typeface="Caveat"/>
              <a:ea typeface="Caveat"/>
              <a:cs typeface="Caveat"/>
              <a:sym typeface="Caveat"/>
            </a:endParaRPr>
          </a:p>
          <a:p>
            <a:pPr indent="0" lvl="0" marL="0" rtl="0" algn="l">
              <a:spcBef>
                <a:spcPts val="1800"/>
              </a:spcBef>
              <a:spcAft>
                <a:spcPts val="0"/>
              </a:spcAft>
              <a:buClr>
                <a:schemeClr val="dk1"/>
              </a:buClr>
              <a:buSzPts val="1100"/>
              <a:buFont typeface="Arial"/>
              <a:buNone/>
            </a:pPr>
            <a:r>
              <a:rPr b="1" lang="en">
                <a:solidFill>
                  <a:schemeClr val="dk1"/>
                </a:solidFill>
                <a:latin typeface="Caveat"/>
                <a:ea typeface="Caveat"/>
                <a:cs typeface="Caveat"/>
                <a:sym typeface="Caveat"/>
              </a:rPr>
              <a:t>3. </a:t>
            </a:r>
            <a:r>
              <a:rPr lang="en">
                <a:solidFill>
                  <a:schemeClr val="dk1"/>
                </a:solidFill>
                <a:latin typeface="Caveat"/>
                <a:ea typeface="Caveat"/>
                <a:cs typeface="Caveat"/>
                <a:sym typeface="Caveat"/>
              </a:rPr>
              <a:t>Great hammerhead sharks are believed to be cannibalistic, eating their own species if need be.</a:t>
            </a:r>
            <a:endParaRPr>
              <a:solidFill>
                <a:schemeClr val="dk1"/>
              </a:solidFill>
              <a:latin typeface="Caveat"/>
              <a:ea typeface="Caveat"/>
              <a:cs typeface="Caveat"/>
              <a:sym typeface="Caveat"/>
            </a:endParaRPr>
          </a:p>
          <a:p>
            <a:pPr indent="0" lvl="0" marL="0" rtl="0" algn="l">
              <a:spcBef>
                <a:spcPts val="1800"/>
              </a:spcBef>
              <a:spcAft>
                <a:spcPts val="0"/>
              </a:spcAft>
              <a:buClr>
                <a:schemeClr val="dk1"/>
              </a:buClr>
              <a:buSzPts val="1100"/>
              <a:buFont typeface="Arial"/>
              <a:buNone/>
            </a:pPr>
            <a:r>
              <a:rPr b="1" lang="en">
                <a:solidFill>
                  <a:schemeClr val="dk1"/>
                </a:solidFill>
                <a:latin typeface="Caveat"/>
                <a:ea typeface="Caveat"/>
                <a:cs typeface="Caveat"/>
                <a:sym typeface="Caveat"/>
              </a:rPr>
              <a:t>4. </a:t>
            </a:r>
            <a:r>
              <a:rPr lang="en">
                <a:solidFill>
                  <a:schemeClr val="dk1"/>
                </a:solidFill>
                <a:latin typeface="Caveat"/>
                <a:ea typeface="Caveat"/>
                <a:cs typeface="Caveat"/>
                <a:sym typeface="Caveat"/>
              </a:rPr>
              <a:t>Great hammerhead sharks have been found at depths of 984 feet (300 m) but typically stay in coastal waters up to 262 feet (80 m) deep.</a:t>
            </a:r>
            <a:endParaRPr>
              <a:solidFill>
                <a:schemeClr val="dk1"/>
              </a:solidFill>
              <a:latin typeface="Caveat"/>
              <a:ea typeface="Caveat"/>
              <a:cs typeface="Caveat"/>
              <a:sym typeface="Caveat"/>
            </a:endParaRPr>
          </a:p>
          <a:p>
            <a:pPr indent="0" lvl="0" marL="0" rtl="0" algn="l">
              <a:spcBef>
                <a:spcPts val="1800"/>
              </a:spcBef>
              <a:spcAft>
                <a:spcPts val="0"/>
              </a:spcAft>
              <a:buClr>
                <a:schemeClr val="dk1"/>
              </a:buClr>
              <a:buSzPts val="1100"/>
              <a:buFont typeface="Arial"/>
              <a:buNone/>
            </a:pPr>
            <a:r>
              <a:rPr b="1" lang="en">
                <a:solidFill>
                  <a:schemeClr val="dk1"/>
                </a:solidFill>
                <a:latin typeface="Caveat"/>
                <a:ea typeface="Caveat"/>
                <a:cs typeface="Caveat"/>
                <a:sym typeface="Caveat"/>
              </a:rPr>
              <a:t>5.</a:t>
            </a:r>
            <a:r>
              <a:rPr lang="en">
                <a:solidFill>
                  <a:schemeClr val="dk1"/>
                </a:solidFill>
                <a:latin typeface="Caveat"/>
                <a:ea typeface="Caveat"/>
                <a:cs typeface="Caveat"/>
                <a:sym typeface="Caveat"/>
              </a:rPr>
              <a:t> Great hammerhead sharks have been found with stingray and catfish barbs sticking out of their mouths, suggesting that they are immune to stingray and catfish venom.</a:t>
            </a:r>
            <a:endParaRPr>
              <a:solidFill>
                <a:schemeClr val="dk1"/>
              </a:solidFill>
              <a:latin typeface="Caveat"/>
              <a:ea typeface="Caveat"/>
              <a:cs typeface="Caveat"/>
              <a:sym typeface="Caveat"/>
            </a:endParaRPr>
          </a:p>
          <a:p>
            <a:pPr indent="0" lvl="0" marL="0" rtl="0" algn="l">
              <a:spcBef>
                <a:spcPts val="180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1600"/>
              </a:spcAft>
              <a:buNone/>
            </a:pPr>
            <a:r>
              <a:t/>
            </a:r>
            <a:endParaRPr>
              <a:solidFill>
                <a:schemeClr val="dk1"/>
              </a:solidFill>
              <a:latin typeface="Caveat"/>
              <a:ea typeface="Caveat"/>
              <a:cs typeface="Caveat"/>
              <a:sym typeface="Caveat"/>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115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10 fun facts (Part 2)</a:t>
            </a:r>
            <a:endParaRPr/>
          </a:p>
        </p:txBody>
      </p:sp>
      <p:sp>
        <p:nvSpPr>
          <p:cNvPr id="151" name="Google Shape;151;p26"/>
          <p:cNvSpPr txBox="1"/>
          <p:nvPr>
            <p:ph idx="1" type="body"/>
          </p:nvPr>
        </p:nvSpPr>
        <p:spPr>
          <a:xfrm>
            <a:off x="195475" y="863550"/>
            <a:ext cx="8784300" cy="41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veat"/>
                <a:ea typeface="Caveat"/>
                <a:cs typeface="Caveat"/>
                <a:sym typeface="Caveat"/>
              </a:rPr>
              <a:t>6. The Great Hammerhead has 360 degree vision because of where it’s eye are placed, bu they do have a blind spot in the from of their hammer and to cover their blind spot there move their head sideways so they can see better but also doing this helps them swim more </a:t>
            </a:r>
            <a:r>
              <a:rPr lang="en">
                <a:solidFill>
                  <a:schemeClr val="dk1"/>
                </a:solidFill>
                <a:latin typeface="Caveat"/>
                <a:ea typeface="Caveat"/>
                <a:cs typeface="Caveat"/>
                <a:sym typeface="Caveat"/>
              </a:rPr>
              <a:t>efficiently</a:t>
            </a:r>
            <a:r>
              <a:rPr lang="en">
                <a:solidFill>
                  <a:schemeClr val="dk1"/>
                </a:solidFill>
                <a:latin typeface="Caveat"/>
                <a:ea typeface="Caveat"/>
                <a:cs typeface="Caveat"/>
                <a:sym typeface="Caveat"/>
              </a:rPr>
              <a:t> .</a:t>
            </a:r>
            <a:endParaRPr>
              <a:solidFill>
                <a:schemeClr val="dk1"/>
              </a:solidFill>
              <a:latin typeface="Caveat"/>
              <a:ea typeface="Caveat"/>
              <a:cs typeface="Caveat"/>
              <a:sym typeface="Caveat"/>
            </a:endParaRPr>
          </a:p>
          <a:p>
            <a:pPr indent="0" lvl="0" marL="0" rtl="0" algn="l">
              <a:spcBef>
                <a:spcPts val="1600"/>
              </a:spcBef>
              <a:spcAft>
                <a:spcPts val="0"/>
              </a:spcAft>
              <a:buNone/>
            </a:pPr>
            <a:r>
              <a:rPr lang="en">
                <a:solidFill>
                  <a:schemeClr val="dk1"/>
                </a:solidFill>
                <a:latin typeface="Caveat"/>
                <a:ea typeface="Caveat"/>
                <a:cs typeface="Caveat"/>
                <a:sym typeface="Caveat"/>
              </a:rPr>
              <a:t>7. They have 17 tooth rows on either side of their upper jaw with 2-3 teeth at the midline of the jaw. They have around </a:t>
            </a:r>
            <a:r>
              <a:rPr b="1" lang="en">
                <a:solidFill>
                  <a:schemeClr val="dk1"/>
                </a:solidFill>
                <a:latin typeface="Caveat"/>
                <a:ea typeface="Caveat"/>
                <a:cs typeface="Caveat"/>
                <a:sym typeface="Caveat"/>
              </a:rPr>
              <a:t>16-17 teeth on either side of the lower jaw</a:t>
            </a:r>
            <a:r>
              <a:rPr lang="en">
                <a:solidFill>
                  <a:schemeClr val="dk1"/>
                </a:solidFill>
                <a:latin typeface="Caveat"/>
                <a:ea typeface="Caveat"/>
                <a:cs typeface="Caveat"/>
                <a:sym typeface="Caveat"/>
              </a:rPr>
              <a:t> and 1-3 at the midline of the lower jaw.</a:t>
            </a:r>
            <a:endParaRPr>
              <a:solidFill>
                <a:schemeClr val="dk1"/>
              </a:solidFill>
              <a:latin typeface="Caveat"/>
              <a:ea typeface="Caveat"/>
              <a:cs typeface="Caveat"/>
              <a:sym typeface="Caveat"/>
            </a:endParaRPr>
          </a:p>
          <a:p>
            <a:pPr indent="0" lvl="0" marL="0" rtl="0" algn="l">
              <a:spcBef>
                <a:spcPts val="1600"/>
              </a:spcBef>
              <a:spcAft>
                <a:spcPts val="0"/>
              </a:spcAft>
              <a:buNone/>
            </a:pPr>
            <a:r>
              <a:rPr lang="en">
                <a:solidFill>
                  <a:schemeClr val="dk1"/>
                </a:solidFill>
                <a:latin typeface="Caveat"/>
                <a:ea typeface="Caveat"/>
                <a:cs typeface="Caveat"/>
                <a:sym typeface="Caveat"/>
              </a:rPr>
              <a:t>8. Larger Hammerheads like to use their hammer like heads to pin down prey to keep them from slipping </a:t>
            </a:r>
            <a:r>
              <a:rPr lang="en">
                <a:solidFill>
                  <a:schemeClr val="dk1"/>
                </a:solidFill>
                <a:latin typeface="Caveat"/>
                <a:ea typeface="Caveat"/>
                <a:cs typeface="Caveat"/>
                <a:sym typeface="Caveat"/>
              </a:rPr>
              <a:t>away.</a:t>
            </a:r>
            <a:endParaRPr>
              <a:solidFill>
                <a:schemeClr val="dk1"/>
              </a:solidFill>
              <a:latin typeface="Caveat"/>
              <a:ea typeface="Caveat"/>
              <a:cs typeface="Caveat"/>
              <a:sym typeface="Caveat"/>
            </a:endParaRPr>
          </a:p>
          <a:p>
            <a:pPr indent="0" lvl="0" marL="0" rtl="0" algn="l">
              <a:spcBef>
                <a:spcPts val="1600"/>
              </a:spcBef>
              <a:spcAft>
                <a:spcPts val="0"/>
              </a:spcAft>
              <a:buNone/>
            </a:pPr>
            <a:r>
              <a:rPr lang="en">
                <a:solidFill>
                  <a:schemeClr val="dk1"/>
                </a:solidFill>
                <a:latin typeface="Caveat"/>
                <a:ea typeface="Caveat"/>
                <a:cs typeface="Caveat"/>
                <a:sym typeface="Caveat"/>
              </a:rPr>
              <a:t>9. </a:t>
            </a:r>
            <a:r>
              <a:rPr b="1" lang="en">
                <a:solidFill>
                  <a:schemeClr val="dk1"/>
                </a:solidFill>
                <a:latin typeface="Caveat"/>
                <a:ea typeface="Caveat"/>
                <a:cs typeface="Caveat"/>
                <a:sym typeface="Caveat"/>
              </a:rPr>
              <a:t>Hammerheads are extremely shy</a:t>
            </a:r>
            <a:r>
              <a:rPr lang="en">
                <a:solidFill>
                  <a:schemeClr val="dk1"/>
                </a:solidFill>
                <a:latin typeface="Caveat"/>
                <a:ea typeface="Caveat"/>
                <a:cs typeface="Caveat"/>
                <a:sym typeface="Caveat"/>
              </a:rPr>
              <a:t>, and do not attack humans unless provoked or if they mistake one for an injured seal. </a:t>
            </a:r>
            <a:endParaRPr>
              <a:solidFill>
                <a:schemeClr val="dk1"/>
              </a:solidFill>
              <a:latin typeface="Caveat"/>
              <a:ea typeface="Caveat"/>
              <a:cs typeface="Caveat"/>
              <a:sym typeface="Caveat"/>
            </a:endParaRPr>
          </a:p>
          <a:p>
            <a:pPr indent="0" lvl="0" marL="0" rtl="0" algn="l">
              <a:spcBef>
                <a:spcPts val="1600"/>
              </a:spcBef>
              <a:spcAft>
                <a:spcPts val="1600"/>
              </a:spcAft>
              <a:buNone/>
            </a:pPr>
            <a:r>
              <a:rPr lang="en">
                <a:solidFill>
                  <a:schemeClr val="dk1"/>
                </a:solidFill>
                <a:latin typeface="Caveat"/>
                <a:ea typeface="Caveat"/>
                <a:cs typeface="Caveat"/>
                <a:sym typeface="Caveat"/>
              </a:rPr>
              <a:t>10. A group of hammerheads has many names such as a gam, herd, frenzy, school or shiver.</a:t>
            </a:r>
            <a:endParaRPr>
              <a:solidFill>
                <a:schemeClr val="dk1"/>
              </a:solidFill>
              <a:latin typeface="Caveat"/>
              <a:ea typeface="Caveat"/>
              <a:cs typeface="Caveat"/>
              <a:sym typeface="Caveat"/>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Sources</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veat"/>
              <a:buAutoNum type="arabicPeriod"/>
            </a:pPr>
            <a:r>
              <a:rPr lang="en" sz="2000">
                <a:solidFill>
                  <a:schemeClr val="dk1"/>
                </a:solidFill>
                <a:latin typeface="Caveat"/>
                <a:ea typeface="Caveat"/>
                <a:cs typeface="Caveat"/>
                <a:sym typeface="Caveat"/>
              </a:rPr>
              <a:t>Oceana.org (Main source)</a:t>
            </a:r>
            <a:endParaRPr sz="2000">
              <a:solidFill>
                <a:schemeClr val="dk1"/>
              </a:solidFill>
              <a:latin typeface="Caveat"/>
              <a:ea typeface="Caveat"/>
              <a:cs typeface="Caveat"/>
              <a:sym typeface="Caveat"/>
            </a:endParaRPr>
          </a:p>
          <a:p>
            <a:pPr indent="-355600" lvl="0" marL="457200" rtl="0" algn="l">
              <a:spcBef>
                <a:spcPts val="0"/>
              </a:spcBef>
              <a:spcAft>
                <a:spcPts val="0"/>
              </a:spcAft>
              <a:buClr>
                <a:schemeClr val="dk1"/>
              </a:buClr>
              <a:buSzPts val="2000"/>
              <a:buFont typeface="Caveat"/>
              <a:buAutoNum type="arabicPeriod"/>
            </a:pPr>
            <a:r>
              <a:rPr lang="en" sz="2000">
                <a:solidFill>
                  <a:schemeClr val="dk1"/>
                </a:solidFill>
                <a:latin typeface="Caveat"/>
                <a:ea typeface="Caveat"/>
                <a:cs typeface="Caveat"/>
                <a:sym typeface="Caveat"/>
              </a:rPr>
              <a:t>Sciencing.com</a:t>
            </a:r>
            <a:endParaRPr sz="2000">
              <a:solidFill>
                <a:schemeClr val="dk1"/>
              </a:solidFill>
              <a:latin typeface="Caveat"/>
              <a:ea typeface="Caveat"/>
              <a:cs typeface="Caveat"/>
              <a:sym typeface="Caveat"/>
            </a:endParaRPr>
          </a:p>
          <a:p>
            <a:pPr indent="-355600" lvl="0" marL="457200" rtl="0" algn="l">
              <a:spcBef>
                <a:spcPts val="0"/>
              </a:spcBef>
              <a:spcAft>
                <a:spcPts val="0"/>
              </a:spcAft>
              <a:buClr>
                <a:schemeClr val="dk1"/>
              </a:buClr>
              <a:buSzPts val="2000"/>
              <a:buFont typeface="Caveat"/>
              <a:buAutoNum type="arabicPeriod"/>
            </a:pPr>
            <a:r>
              <a:rPr lang="en" sz="2000">
                <a:solidFill>
                  <a:schemeClr val="dk1"/>
                </a:solidFill>
                <a:latin typeface="Caveat"/>
                <a:ea typeface="Caveat"/>
                <a:cs typeface="Caveat"/>
                <a:sym typeface="Caveat"/>
              </a:rPr>
              <a:t>kidadl.com</a:t>
            </a:r>
            <a:r>
              <a:rPr lang="en" sz="2000">
                <a:solidFill>
                  <a:schemeClr val="dk1"/>
                </a:solidFill>
                <a:latin typeface="Caveat"/>
                <a:ea typeface="Caveat"/>
                <a:cs typeface="Caveat"/>
                <a:sym typeface="Caveat"/>
              </a:rPr>
              <a:t>  </a:t>
            </a:r>
            <a:endParaRPr sz="2000">
              <a:solidFill>
                <a:schemeClr val="dk1"/>
              </a:solidFill>
              <a:latin typeface="Caveat"/>
              <a:ea typeface="Caveat"/>
              <a:cs typeface="Caveat"/>
              <a:sym typeface="Caveat"/>
            </a:endParaRPr>
          </a:p>
          <a:p>
            <a:pPr indent="-355600" lvl="0" marL="457200" rtl="0" algn="l">
              <a:spcBef>
                <a:spcPts val="0"/>
              </a:spcBef>
              <a:spcAft>
                <a:spcPts val="0"/>
              </a:spcAft>
              <a:buClr>
                <a:schemeClr val="dk1"/>
              </a:buClr>
              <a:buSzPts val="2000"/>
              <a:buFont typeface="Caveat"/>
              <a:buAutoNum type="arabicPeriod"/>
            </a:pPr>
            <a:r>
              <a:rPr lang="en" sz="2000">
                <a:solidFill>
                  <a:schemeClr val="dk1"/>
                </a:solidFill>
                <a:latin typeface="Caveat"/>
                <a:ea typeface="Caveat"/>
                <a:cs typeface="Caveat"/>
                <a:sym typeface="Caveat"/>
              </a:rPr>
              <a:t>Sharktrust.org</a:t>
            </a:r>
            <a:endParaRPr sz="2000">
              <a:solidFill>
                <a:schemeClr val="dk1"/>
              </a:solidFill>
              <a:latin typeface="Caveat"/>
              <a:ea typeface="Caveat"/>
              <a:cs typeface="Caveat"/>
              <a:sym typeface="Caveat"/>
            </a:endParaRPr>
          </a:p>
          <a:p>
            <a:pPr indent="-355600" lvl="0" marL="457200" rtl="0" algn="l">
              <a:spcBef>
                <a:spcPts val="0"/>
              </a:spcBef>
              <a:spcAft>
                <a:spcPts val="0"/>
              </a:spcAft>
              <a:buClr>
                <a:schemeClr val="dk1"/>
              </a:buClr>
              <a:buSzPts val="2000"/>
              <a:buFont typeface="Caveat"/>
              <a:buAutoNum type="arabicPeriod"/>
            </a:pPr>
            <a:r>
              <a:rPr lang="en" sz="2000">
                <a:solidFill>
                  <a:schemeClr val="dk1"/>
                </a:solidFill>
                <a:latin typeface="Caveat"/>
                <a:ea typeface="Caveat"/>
                <a:cs typeface="Caveat"/>
                <a:sym typeface="Caveat"/>
              </a:rPr>
              <a:t>sportdiver.com </a:t>
            </a:r>
            <a:endParaRPr sz="2000">
              <a:solidFill>
                <a:schemeClr val="dk1"/>
              </a:solidFill>
              <a:latin typeface="Caveat"/>
              <a:ea typeface="Caveat"/>
              <a:cs typeface="Caveat"/>
              <a:sym typeface="Caveat"/>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Does it Come From? </a:t>
            </a:r>
            <a:endParaRPr/>
          </a:p>
        </p:txBody>
      </p:sp>
      <p:sp>
        <p:nvSpPr>
          <p:cNvPr id="61" name="Google Shape;61;p14"/>
          <p:cNvSpPr txBox="1"/>
          <p:nvPr>
            <p:ph idx="1" type="body"/>
          </p:nvPr>
        </p:nvSpPr>
        <p:spPr>
          <a:xfrm>
            <a:off x="311700" y="11280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dk1"/>
                </a:solidFill>
                <a:latin typeface="Caveat"/>
                <a:ea typeface="Caveat"/>
                <a:cs typeface="Caveat"/>
                <a:sym typeface="Caveat"/>
              </a:rPr>
              <a:t>They are found worldwide in </a:t>
            </a:r>
            <a:r>
              <a:rPr lang="en" sz="2000">
                <a:solidFill>
                  <a:schemeClr val="dk1"/>
                </a:solidFill>
                <a:latin typeface="Caveat"/>
                <a:ea typeface="Caveat"/>
                <a:cs typeface="Caveat"/>
                <a:sym typeface="Caveat"/>
              </a:rPr>
              <a:t>coastal</a:t>
            </a:r>
            <a:r>
              <a:rPr lang="en" sz="2000">
                <a:solidFill>
                  <a:schemeClr val="dk1"/>
                </a:solidFill>
                <a:latin typeface="Caveat"/>
                <a:ea typeface="Caveat"/>
                <a:cs typeface="Caveat"/>
                <a:sym typeface="Caveat"/>
              </a:rPr>
              <a:t> , warm waters such as florida and mexico.</a:t>
            </a:r>
            <a:endParaRPr sz="2000">
              <a:solidFill>
                <a:schemeClr val="dk1"/>
              </a:solidFill>
              <a:latin typeface="Caveat"/>
              <a:ea typeface="Caveat"/>
              <a:cs typeface="Caveat"/>
              <a:sym typeface="Caveat"/>
            </a:endParaRPr>
          </a:p>
        </p:txBody>
      </p:sp>
      <p:pic>
        <p:nvPicPr>
          <p:cNvPr id="62" name="Google Shape;62;p14"/>
          <p:cNvPicPr preferRelativeResize="0"/>
          <p:nvPr/>
        </p:nvPicPr>
        <p:blipFill>
          <a:blip r:embed="rId3">
            <a:alphaModFix/>
          </a:blip>
          <a:stretch>
            <a:fillRect/>
          </a:stretch>
        </p:blipFill>
        <p:spPr>
          <a:xfrm>
            <a:off x="2261625" y="1649350"/>
            <a:ext cx="6882375" cy="3494150"/>
          </a:xfrm>
          <a:prstGeom prst="rect">
            <a:avLst/>
          </a:prstGeom>
          <a:noFill/>
          <a:ln>
            <a:noFill/>
          </a:ln>
        </p:spPr>
      </p:pic>
      <p:cxnSp>
        <p:nvCxnSpPr>
          <p:cNvPr id="63" name="Google Shape;63;p14"/>
          <p:cNvCxnSpPr/>
          <p:nvPr/>
        </p:nvCxnSpPr>
        <p:spPr>
          <a:xfrm rot="10800000">
            <a:off x="1637000" y="2480150"/>
            <a:ext cx="1747200" cy="85500"/>
          </a:xfrm>
          <a:prstGeom prst="straightConnector1">
            <a:avLst/>
          </a:prstGeom>
          <a:noFill/>
          <a:ln cap="flat" cmpd="sng" w="9525">
            <a:solidFill>
              <a:schemeClr val="dk1"/>
            </a:solidFill>
            <a:prstDash val="solid"/>
            <a:round/>
            <a:headEnd len="med" w="med" type="triangle"/>
            <a:tailEnd len="med" w="med" type="none"/>
          </a:ln>
        </p:spPr>
      </p:cxnSp>
      <p:sp>
        <p:nvSpPr>
          <p:cNvPr id="64" name="Google Shape;64;p14"/>
          <p:cNvSpPr txBox="1"/>
          <p:nvPr/>
        </p:nvSpPr>
        <p:spPr>
          <a:xfrm>
            <a:off x="1258400" y="2223550"/>
            <a:ext cx="51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8563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C4587"/>
                </a:solidFill>
              </a:rPr>
              <a:t>Their Ecosystem</a:t>
            </a:r>
            <a:endParaRPr>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their ecosystem like?</a:t>
            </a:r>
            <a:endParaRPr/>
          </a:p>
        </p:txBody>
      </p:sp>
      <p:sp>
        <p:nvSpPr>
          <p:cNvPr id="75" name="Google Shape;75;p16"/>
          <p:cNvSpPr txBox="1"/>
          <p:nvPr/>
        </p:nvSpPr>
        <p:spPr>
          <a:xfrm>
            <a:off x="311700" y="1295025"/>
            <a:ext cx="843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 name="Google Shape;76;p16"/>
          <p:cNvSpPr txBox="1"/>
          <p:nvPr/>
        </p:nvSpPr>
        <p:spPr>
          <a:xfrm>
            <a:off x="354000" y="1295025"/>
            <a:ext cx="8436000" cy="3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veat"/>
                <a:ea typeface="Caveat"/>
                <a:cs typeface="Caveat"/>
                <a:sym typeface="Caveat"/>
              </a:rPr>
              <a:t>The ecosystem for the Great Hammerhead shark is in the warm tropical warm coastal waters that are around 68 degrees </a:t>
            </a:r>
            <a:r>
              <a:rPr lang="en" sz="1800">
                <a:latin typeface="Caveat"/>
                <a:ea typeface="Caveat"/>
                <a:cs typeface="Caveat"/>
                <a:sym typeface="Caveat"/>
              </a:rPr>
              <a:t>fahrenheit.</a:t>
            </a:r>
            <a:r>
              <a:rPr lang="en" sz="1800">
                <a:latin typeface="Caveat"/>
                <a:ea typeface="Caveat"/>
                <a:cs typeface="Caveat"/>
                <a:sym typeface="Caveat"/>
              </a:rPr>
              <a:t>  </a:t>
            </a:r>
            <a:endParaRPr sz="1800">
              <a:latin typeface="Caveat"/>
              <a:ea typeface="Caveat"/>
              <a:cs typeface="Caveat"/>
              <a:sym typeface="Caveat"/>
            </a:endParaRPr>
          </a:p>
        </p:txBody>
      </p:sp>
      <p:pic>
        <p:nvPicPr>
          <p:cNvPr id="77" name="Google Shape;77;p16"/>
          <p:cNvPicPr preferRelativeResize="0"/>
          <p:nvPr/>
        </p:nvPicPr>
        <p:blipFill>
          <a:blip r:embed="rId3">
            <a:alphaModFix/>
          </a:blip>
          <a:stretch>
            <a:fillRect/>
          </a:stretch>
        </p:blipFill>
        <p:spPr>
          <a:xfrm>
            <a:off x="2976950" y="1695225"/>
            <a:ext cx="3857824" cy="33627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type of consumer is it?</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Great Hammerhead shark is a </a:t>
            </a:r>
            <a:r>
              <a:rPr lang="en">
                <a:solidFill>
                  <a:schemeClr val="dk1"/>
                </a:solidFill>
                <a:latin typeface="Caveat"/>
                <a:ea typeface="Caveat"/>
                <a:cs typeface="Caveat"/>
                <a:sym typeface="Caveat"/>
              </a:rPr>
              <a:t>carnivore which means it is a predator. When they hunt they go close to the see floor and they search for any food hiding under the sand. How they do this is that they have sensors under their their hammer like head</a:t>
            </a:r>
            <a:r>
              <a:rPr lang="en">
                <a:solidFill>
                  <a:schemeClr val="dk1"/>
                </a:solidFill>
                <a:latin typeface="Caveat"/>
                <a:ea typeface="Caveat"/>
                <a:cs typeface="Caveat"/>
                <a:sym typeface="Caveat"/>
              </a:rPr>
              <a:t>  to easily search for food hiding from irs stomach.</a:t>
            </a:r>
            <a:endParaRPr>
              <a:solidFill>
                <a:schemeClr val="dk1"/>
              </a:solidFill>
              <a:latin typeface="Caveat"/>
              <a:ea typeface="Caveat"/>
              <a:cs typeface="Caveat"/>
              <a:sym typeface="Caveat"/>
            </a:endParaRPr>
          </a:p>
        </p:txBody>
      </p:sp>
      <p:pic>
        <p:nvPicPr>
          <p:cNvPr id="84" name="Google Shape;84;p17"/>
          <p:cNvPicPr preferRelativeResize="0"/>
          <p:nvPr/>
        </p:nvPicPr>
        <p:blipFill>
          <a:blip r:embed="rId3">
            <a:alphaModFix/>
          </a:blip>
          <a:stretch>
            <a:fillRect/>
          </a:stretch>
        </p:blipFill>
        <p:spPr>
          <a:xfrm>
            <a:off x="2382375" y="2126850"/>
            <a:ext cx="3810449" cy="2857826"/>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type of prey does it feast on?</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Great hammerheads primary food source is found at the </a:t>
            </a:r>
            <a:r>
              <a:rPr lang="en">
                <a:solidFill>
                  <a:schemeClr val="dk1"/>
                </a:solidFill>
                <a:latin typeface="Caveat"/>
                <a:ea typeface="Caveat"/>
                <a:cs typeface="Caveat"/>
                <a:sym typeface="Caveat"/>
              </a:rPr>
              <a:t>ocean floor, there they prey on stingrays, cephalopods, crustaceans, and smaller sharks. </a:t>
            </a:r>
            <a:r>
              <a:rPr lang="en">
                <a:solidFill>
                  <a:schemeClr val="dk1"/>
                </a:solidFill>
                <a:latin typeface="Caveat"/>
                <a:ea typeface="Caveat"/>
                <a:cs typeface="Caveat"/>
                <a:sym typeface="Caveat"/>
              </a:rPr>
              <a:t> </a:t>
            </a:r>
            <a:endParaRPr>
              <a:solidFill>
                <a:schemeClr val="dk1"/>
              </a:solidFill>
              <a:latin typeface="Caveat"/>
              <a:ea typeface="Caveat"/>
              <a:cs typeface="Caveat"/>
              <a:sym typeface="Caveat"/>
            </a:endParaRPr>
          </a:p>
        </p:txBody>
      </p:sp>
      <p:pic>
        <p:nvPicPr>
          <p:cNvPr id="91" name="Google Shape;91;p18"/>
          <p:cNvPicPr preferRelativeResize="0"/>
          <p:nvPr/>
        </p:nvPicPr>
        <p:blipFill>
          <a:blip r:embed="rId3">
            <a:alphaModFix/>
          </a:blip>
          <a:stretch>
            <a:fillRect/>
          </a:stretch>
        </p:blipFill>
        <p:spPr>
          <a:xfrm>
            <a:off x="0" y="1875375"/>
            <a:ext cx="2953034" cy="2216400"/>
          </a:xfrm>
          <a:prstGeom prst="rect">
            <a:avLst/>
          </a:prstGeom>
          <a:noFill/>
          <a:ln>
            <a:noFill/>
          </a:ln>
        </p:spPr>
      </p:pic>
      <p:pic>
        <p:nvPicPr>
          <p:cNvPr id="92" name="Google Shape;92;p18"/>
          <p:cNvPicPr preferRelativeResize="0"/>
          <p:nvPr/>
        </p:nvPicPr>
        <p:blipFill>
          <a:blip r:embed="rId4">
            <a:alphaModFix/>
          </a:blip>
          <a:stretch>
            <a:fillRect/>
          </a:stretch>
        </p:blipFill>
        <p:spPr>
          <a:xfrm>
            <a:off x="2818650" y="2571737"/>
            <a:ext cx="2955248" cy="2216424"/>
          </a:xfrm>
          <a:prstGeom prst="rect">
            <a:avLst/>
          </a:prstGeom>
          <a:noFill/>
          <a:ln>
            <a:noFill/>
          </a:ln>
        </p:spPr>
      </p:pic>
      <p:pic>
        <p:nvPicPr>
          <p:cNvPr id="93" name="Google Shape;93;p18"/>
          <p:cNvPicPr preferRelativeResize="0"/>
          <p:nvPr/>
        </p:nvPicPr>
        <p:blipFill>
          <a:blip r:embed="rId5">
            <a:alphaModFix/>
          </a:blip>
          <a:stretch>
            <a:fillRect/>
          </a:stretch>
        </p:blipFill>
        <p:spPr>
          <a:xfrm>
            <a:off x="6010950" y="3139849"/>
            <a:ext cx="2728001" cy="1918114"/>
          </a:xfrm>
          <a:prstGeom prst="rect">
            <a:avLst/>
          </a:prstGeom>
          <a:noFill/>
          <a:ln>
            <a:noFill/>
          </a:ln>
        </p:spPr>
      </p:pic>
      <p:pic>
        <p:nvPicPr>
          <p:cNvPr id="94" name="Google Shape;94;p18"/>
          <p:cNvPicPr preferRelativeResize="0"/>
          <p:nvPr/>
        </p:nvPicPr>
        <p:blipFill>
          <a:blip r:embed="rId6">
            <a:alphaModFix/>
          </a:blip>
          <a:stretch>
            <a:fillRect/>
          </a:stretch>
        </p:blipFill>
        <p:spPr>
          <a:xfrm>
            <a:off x="5646136" y="1624900"/>
            <a:ext cx="2877164" cy="1918125"/>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11700" y="151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they have predators</a:t>
            </a:r>
            <a:endParaRPr/>
          </a:p>
        </p:txBody>
      </p:sp>
      <p:sp>
        <p:nvSpPr>
          <p:cNvPr id="100" name="Google Shape;100;p19"/>
          <p:cNvSpPr txBox="1"/>
          <p:nvPr>
            <p:ph idx="1" type="body"/>
          </p:nvPr>
        </p:nvSpPr>
        <p:spPr>
          <a:xfrm>
            <a:off x="311700" y="724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Great Hammerheads do not have and predators. They only have 3 predators because of their size and strength. The only time they are predators from other animals is when they are young and little when they are that small they fear all bigger sharks who are willing to eat the youngsters. Another predator they rarely encounter is killer whales because they hunt in packs and sharks travel alone they are able to prey on these creatures. (Unless you count humans) If so humans are the reason for the </a:t>
            </a:r>
            <a:r>
              <a:rPr lang="en">
                <a:solidFill>
                  <a:schemeClr val="dk1"/>
                </a:solidFill>
                <a:latin typeface="Caveat"/>
                <a:ea typeface="Caveat"/>
                <a:cs typeface="Caveat"/>
                <a:sym typeface="Caveat"/>
              </a:rPr>
              <a:t>beautiful</a:t>
            </a:r>
            <a:r>
              <a:rPr lang="en">
                <a:solidFill>
                  <a:schemeClr val="dk1"/>
                </a:solidFill>
                <a:latin typeface="Caveat"/>
                <a:ea typeface="Caveat"/>
                <a:cs typeface="Caveat"/>
                <a:sym typeface="Caveat"/>
              </a:rPr>
              <a:t> beasts nearly being extinct. They are often caught for their “Valuable” fins after that they simply are tossed back into the ocean where they die. </a:t>
            </a:r>
            <a:endParaRPr>
              <a:solidFill>
                <a:schemeClr val="dk1"/>
              </a:solidFill>
              <a:latin typeface="Caveat"/>
              <a:ea typeface="Caveat"/>
              <a:cs typeface="Caveat"/>
              <a:sym typeface="Caveat"/>
            </a:endParaRPr>
          </a:p>
        </p:txBody>
      </p:sp>
      <p:pic>
        <p:nvPicPr>
          <p:cNvPr id="101" name="Google Shape;101;p19"/>
          <p:cNvPicPr preferRelativeResize="0"/>
          <p:nvPr/>
        </p:nvPicPr>
        <p:blipFill>
          <a:blip r:embed="rId3">
            <a:alphaModFix/>
          </a:blip>
          <a:stretch>
            <a:fillRect/>
          </a:stretch>
        </p:blipFill>
        <p:spPr>
          <a:xfrm>
            <a:off x="2553425" y="2791525"/>
            <a:ext cx="4184100" cy="2351975"/>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it’s food chain</a:t>
            </a:r>
            <a:endParaRPr/>
          </a:p>
        </p:txBody>
      </p:sp>
      <p:pic>
        <p:nvPicPr>
          <p:cNvPr id="107" name="Google Shape;107;p20"/>
          <p:cNvPicPr preferRelativeResize="0"/>
          <p:nvPr/>
        </p:nvPicPr>
        <p:blipFill>
          <a:blip r:embed="rId3">
            <a:alphaModFix/>
          </a:blip>
          <a:stretch>
            <a:fillRect/>
          </a:stretch>
        </p:blipFill>
        <p:spPr>
          <a:xfrm>
            <a:off x="3551200" y="1017725"/>
            <a:ext cx="5531725" cy="3982850"/>
          </a:xfrm>
          <a:prstGeom prst="rect">
            <a:avLst/>
          </a:prstGeom>
          <a:noFill/>
          <a:ln>
            <a:noFill/>
          </a:ln>
        </p:spPr>
      </p:pic>
      <p:sp>
        <p:nvSpPr>
          <p:cNvPr id="108" name="Google Shape;108;p20"/>
          <p:cNvSpPr txBox="1"/>
          <p:nvPr/>
        </p:nvSpPr>
        <p:spPr>
          <a:xfrm>
            <a:off x="220000" y="1050775"/>
            <a:ext cx="3331200" cy="39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veat"/>
                <a:ea typeface="Caveat"/>
                <a:cs typeface="Caveat"/>
                <a:sym typeface="Caveat"/>
              </a:rPr>
              <a:t>The Great </a:t>
            </a:r>
            <a:r>
              <a:rPr lang="en" sz="1800">
                <a:latin typeface="Caveat"/>
                <a:ea typeface="Caveat"/>
                <a:cs typeface="Caveat"/>
                <a:sym typeface="Caveat"/>
              </a:rPr>
              <a:t>Hammerhead</a:t>
            </a:r>
            <a:r>
              <a:rPr lang="en" sz="1800">
                <a:latin typeface="Caveat"/>
                <a:ea typeface="Caveat"/>
                <a:cs typeface="Caveat"/>
                <a:sym typeface="Caveat"/>
              </a:rPr>
              <a:t> shark is on top of the food chain meaning it is the most dominant species on the coral reef as seen on the picture to the right. The 2 only </a:t>
            </a:r>
            <a:r>
              <a:rPr lang="en" sz="1800">
                <a:latin typeface="Caveat"/>
                <a:ea typeface="Caveat"/>
                <a:cs typeface="Caveat"/>
                <a:sym typeface="Caveat"/>
              </a:rPr>
              <a:t>things</a:t>
            </a:r>
            <a:r>
              <a:rPr lang="en" sz="1800">
                <a:latin typeface="Caveat"/>
                <a:ea typeface="Caveat"/>
                <a:cs typeface="Caveat"/>
                <a:sym typeface="Caveat"/>
              </a:rPr>
              <a:t> that are a threat to these creatures are humans and other more dominate sharks.</a:t>
            </a:r>
            <a:endParaRPr sz="1800">
              <a:latin typeface="Caveat"/>
              <a:ea typeface="Caveat"/>
              <a:cs typeface="Caveat"/>
              <a:sym typeface="Caveat"/>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200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adaptations do they have to survive</a:t>
            </a:r>
            <a:endParaRPr/>
          </a:p>
        </p:txBody>
      </p:sp>
      <p:sp>
        <p:nvSpPr>
          <p:cNvPr id="114" name="Google Shape;114;p21"/>
          <p:cNvSpPr txBox="1"/>
          <p:nvPr>
            <p:ph idx="1" type="body"/>
          </p:nvPr>
        </p:nvSpPr>
        <p:spPr>
          <a:xfrm>
            <a:off x="311700" y="863400"/>
            <a:ext cx="5699100" cy="415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Caveat"/>
                <a:ea typeface="Caveat"/>
                <a:cs typeface="Caveat"/>
                <a:sym typeface="Caveat"/>
              </a:rPr>
              <a:t>The Hammerheads have like many other sharks have </a:t>
            </a:r>
            <a:r>
              <a:rPr lang="en">
                <a:solidFill>
                  <a:schemeClr val="dk1"/>
                </a:solidFill>
                <a:latin typeface="Caveat"/>
                <a:ea typeface="Caveat"/>
                <a:cs typeface="Caveat"/>
                <a:sym typeface="Caveat"/>
              </a:rPr>
              <a:t>serrated</a:t>
            </a:r>
            <a:r>
              <a:rPr lang="en">
                <a:solidFill>
                  <a:schemeClr val="dk1"/>
                </a:solidFill>
                <a:latin typeface="Caveat"/>
                <a:ea typeface="Caveat"/>
                <a:cs typeface="Caveat"/>
                <a:sym typeface="Caveat"/>
              </a:rPr>
              <a:t> teeth in order to better grab on prey. Another adaptation is the ability to use their hammer like head, their head to detect prey with the electrical receptors to detect hiding</a:t>
            </a:r>
            <a:r>
              <a:rPr lang="en">
                <a:solidFill>
                  <a:schemeClr val="dk1"/>
                </a:solidFill>
                <a:latin typeface="Caveat"/>
                <a:ea typeface="Caveat"/>
                <a:cs typeface="Caveat"/>
                <a:sym typeface="Caveat"/>
              </a:rPr>
              <a:t> prey in the sand. They also have sleek torpedo bodies in order to cut through the water with great speed. A very important adaption is that  they have cartilage in replace of bones this is very important so they can make quick sharp turns to catch prey and such. The final but most important adaptation is it fins, like all creatures of the sea they all have fins except a few. Their fins give them the ability to control where they are swimming without spiraling out of control, another skill it adds is to swim at higher speed than humans can run. Lastly, the great hammer is able to swim at 25 mph and even at such speed capable of twisting and turning when needed . </a:t>
            </a:r>
            <a:endParaRPr>
              <a:solidFill>
                <a:schemeClr val="dk1"/>
              </a:solidFill>
              <a:latin typeface="Caveat"/>
              <a:ea typeface="Caveat"/>
              <a:cs typeface="Caveat"/>
              <a:sym typeface="Caveat"/>
            </a:endParaRPr>
          </a:p>
        </p:txBody>
      </p:sp>
      <p:pic>
        <p:nvPicPr>
          <p:cNvPr id="115" name="Google Shape;115;p21"/>
          <p:cNvPicPr preferRelativeResize="0"/>
          <p:nvPr/>
        </p:nvPicPr>
        <p:blipFill>
          <a:blip r:embed="rId3">
            <a:alphaModFix/>
          </a:blip>
          <a:stretch>
            <a:fillRect/>
          </a:stretch>
        </p:blipFill>
        <p:spPr>
          <a:xfrm>
            <a:off x="6126550" y="1047950"/>
            <a:ext cx="2619375" cy="1743075"/>
          </a:xfrm>
          <a:prstGeom prst="rect">
            <a:avLst/>
          </a:prstGeom>
          <a:noFill/>
          <a:ln>
            <a:noFill/>
          </a:ln>
        </p:spPr>
      </p:pic>
      <p:pic>
        <p:nvPicPr>
          <p:cNvPr id="116" name="Google Shape;116;p21"/>
          <p:cNvPicPr preferRelativeResize="0"/>
          <p:nvPr/>
        </p:nvPicPr>
        <p:blipFill>
          <a:blip r:embed="rId4">
            <a:alphaModFix/>
          </a:blip>
          <a:stretch>
            <a:fillRect/>
          </a:stretch>
        </p:blipFill>
        <p:spPr>
          <a:xfrm>
            <a:off x="6163200" y="2943425"/>
            <a:ext cx="2762980" cy="204767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