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oboto"/>
      <p:regular r:id="rId11"/>
      <p:bold r:id="rId12"/>
      <p:italic r:id="rId13"/>
      <p:boldItalic r:id="rId14"/>
    </p:embeddedFont>
    <p:embeddedFont>
      <p:font typeface="Merriweather"/>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regular.fntdata"/><Relationship Id="rId10" Type="http://schemas.openxmlformats.org/officeDocument/2006/relationships/slide" Target="slides/slide5.xml"/><Relationship Id="rId13" Type="http://schemas.openxmlformats.org/officeDocument/2006/relationships/font" Target="fonts/Roboto-italic.fntdata"/><Relationship Id="rId12" Type="http://schemas.openxmlformats.org/officeDocument/2006/relationships/font" Target="fonts/Robo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erriweather-regular.fntdata"/><Relationship Id="rId14" Type="http://schemas.openxmlformats.org/officeDocument/2006/relationships/font" Target="fonts/Roboto-boldItalic.fntdata"/><Relationship Id="rId17" Type="http://schemas.openxmlformats.org/officeDocument/2006/relationships/font" Target="fonts/Merriweather-italic.fntdata"/><Relationship Id="rId16" Type="http://schemas.openxmlformats.org/officeDocument/2006/relationships/font" Target="fonts/Merriweather-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Merriweather-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bd68eb24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bd68eb24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aedbc705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aedbc705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91f86aed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91f86aed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091f86aed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091f86aed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6000">
                <a:solidFill>
                  <a:srgbClr val="000000"/>
                </a:solidFill>
              </a:rPr>
              <a:t>Apollo</a:t>
            </a:r>
            <a:endParaRPr sz="6000">
              <a:solidFill>
                <a:srgbClr val="000000"/>
              </a:solidFill>
            </a:endParaRPr>
          </a:p>
        </p:txBody>
      </p:sp>
      <p:sp>
        <p:nvSpPr>
          <p:cNvPr id="65" name="Google Shape;65;p13"/>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By: Phoenix and Noah</a:t>
            </a:r>
            <a:endParaRPr>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Important Dates During the Apollo Missions</a:t>
            </a:r>
            <a:endParaRPr/>
          </a:p>
        </p:txBody>
      </p:sp>
      <p:sp>
        <p:nvSpPr>
          <p:cNvPr id="71" name="Google Shape;71;p1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p>
            <a:pPr indent="-349250" lvl="0" marL="457200" rtl="0" algn="l">
              <a:spcBef>
                <a:spcPts val="0"/>
              </a:spcBef>
              <a:spcAft>
                <a:spcPts val="0"/>
              </a:spcAft>
              <a:buClr>
                <a:srgbClr val="000000"/>
              </a:buClr>
              <a:buSzPts val="1900"/>
              <a:buFont typeface="Merriweather"/>
              <a:buChar char="●"/>
            </a:pPr>
            <a:r>
              <a:rPr lang="en" sz="1900">
                <a:solidFill>
                  <a:srgbClr val="000000"/>
                </a:solidFill>
                <a:latin typeface="Merriweather"/>
                <a:ea typeface="Merriweather"/>
                <a:cs typeface="Merriweather"/>
                <a:sym typeface="Merriweather"/>
              </a:rPr>
              <a:t>October 11, 1968</a:t>
            </a:r>
            <a:endParaRPr sz="1900">
              <a:solidFill>
                <a:srgbClr val="000000"/>
              </a:solidFill>
              <a:latin typeface="Merriweather"/>
              <a:ea typeface="Merriweather"/>
              <a:cs typeface="Merriweather"/>
              <a:sym typeface="Merriweather"/>
            </a:endParaRPr>
          </a:p>
          <a:p>
            <a:pPr indent="0" lvl="0" marL="457200" rtl="0" algn="l">
              <a:spcBef>
                <a:spcPts val="1200"/>
              </a:spcBef>
              <a:spcAft>
                <a:spcPts val="0"/>
              </a:spcAft>
              <a:buNone/>
            </a:pPr>
            <a:r>
              <a:rPr lang="en" sz="1900">
                <a:solidFill>
                  <a:srgbClr val="000000"/>
                </a:solidFill>
                <a:latin typeface="Merriweather"/>
                <a:ea typeface="Merriweather"/>
                <a:cs typeface="Merriweather"/>
                <a:sym typeface="Merriweather"/>
              </a:rPr>
              <a:t>First manned Apollo flight mission launched</a:t>
            </a:r>
            <a:endParaRPr sz="1900">
              <a:solidFill>
                <a:srgbClr val="000000"/>
              </a:solidFill>
              <a:latin typeface="Merriweather"/>
              <a:ea typeface="Merriweather"/>
              <a:cs typeface="Merriweather"/>
              <a:sym typeface="Merriweather"/>
            </a:endParaRPr>
          </a:p>
          <a:p>
            <a:pPr indent="-349250" lvl="0" marL="457200" rtl="0" algn="l">
              <a:spcBef>
                <a:spcPts val="1200"/>
              </a:spcBef>
              <a:spcAft>
                <a:spcPts val="0"/>
              </a:spcAft>
              <a:buClr>
                <a:srgbClr val="000000"/>
              </a:buClr>
              <a:buSzPts val="1900"/>
              <a:buFont typeface="Merriweather"/>
              <a:buChar char="●"/>
            </a:pPr>
            <a:r>
              <a:rPr lang="en" sz="1900">
                <a:solidFill>
                  <a:srgbClr val="000000"/>
                </a:solidFill>
                <a:latin typeface="Merriweather"/>
                <a:ea typeface="Merriweather"/>
                <a:cs typeface="Merriweather"/>
                <a:sym typeface="Merriweather"/>
              </a:rPr>
              <a:t>July 20, 1969</a:t>
            </a:r>
            <a:endParaRPr sz="1900">
              <a:solidFill>
                <a:srgbClr val="000000"/>
              </a:solidFill>
              <a:latin typeface="Merriweather"/>
              <a:ea typeface="Merriweather"/>
              <a:cs typeface="Merriweather"/>
              <a:sym typeface="Merriweather"/>
            </a:endParaRPr>
          </a:p>
          <a:p>
            <a:pPr indent="0" lvl="0" marL="0" rtl="0" algn="l">
              <a:spcBef>
                <a:spcPts val="1200"/>
              </a:spcBef>
              <a:spcAft>
                <a:spcPts val="0"/>
              </a:spcAft>
              <a:buNone/>
            </a:pPr>
            <a:r>
              <a:rPr lang="en" sz="1900">
                <a:solidFill>
                  <a:srgbClr val="000000"/>
                </a:solidFill>
                <a:latin typeface="Merriweather"/>
                <a:ea typeface="Merriweather"/>
                <a:cs typeface="Merriweather"/>
                <a:sym typeface="Merriweather"/>
              </a:rPr>
              <a:t>        Apollo 11 </a:t>
            </a:r>
            <a:r>
              <a:rPr lang="en" sz="1900">
                <a:solidFill>
                  <a:srgbClr val="000000"/>
                </a:solidFill>
                <a:latin typeface="Merriweather"/>
                <a:ea typeface="Merriweather"/>
                <a:cs typeface="Merriweather"/>
                <a:sym typeface="Merriweather"/>
              </a:rPr>
              <a:t>lands</a:t>
            </a:r>
            <a:r>
              <a:rPr lang="en" sz="1900">
                <a:solidFill>
                  <a:srgbClr val="000000"/>
                </a:solidFill>
                <a:latin typeface="Merriweather"/>
                <a:ea typeface="Merriweather"/>
                <a:cs typeface="Merriweather"/>
                <a:sym typeface="Merriweather"/>
              </a:rPr>
              <a:t> on the Moon</a:t>
            </a:r>
            <a:endParaRPr sz="1900">
              <a:solidFill>
                <a:srgbClr val="000000"/>
              </a:solidFill>
              <a:latin typeface="Merriweather"/>
              <a:ea typeface="Merriweather"/>
              <a:cs typeface="Merriweather"/>
              <a:sym typeface="Merriweather"/>
            </a:endParaRPr>
          </a:p>
          <a:p>
            <a:pPr indent="-349250" lvl="0" marL="457200" rtl="0" algn="l">
              <a:spcBef>
                <a:spcPts val="1200"/>
              </a:spcBef>
              <a:spcAft>
                <a:spcPts val="0"/>
              </a:spcAft>
              <a:buClr>
                <a:srgbClr val="000000"/>
              </a:buClr>
              <a:buSzPts val="1900"/>
              <a:buFont typeface="Merriweather"/>
              <a:buChar char="●"/>
            </a:pPr>
            <a:r>
              <a:rPr lang="en" sz="1900">
                <a:solidFill>
                  <a:srgbClr val="000000"/>
                </a:solidFill>
                <a:latin typeface="Merriweather"/>
                <a:ea typeface="Merriweather"/>
                <a:cs typeface="Merriweather"/>
                <a:sym typeface="Merriweather"/>
              </a:rPr>
              <a:t>April 17, 1970</a:t>
            </a:r>
            <a:endParaRPr sz="1900">
              <a:solidFill>
                <a:srgbClr val="000000"/>
              </a:solidFill>
              <a:latin typeface="Merriweather"/>
              <a:ea typeface="Merriweather"/>
              <a:cs typeface="Merriweather"/>
              <a:sym typeface="Merriweather"/>
            </a:endParaRPr>
          </a:p>
          <a:p>
            <a:pPr indent="0" lvl="0" marL="457200" rtl="0" algn="l">
              <a:spcBef>
                <a:spcPts val="1200"/>
              </a:spcBef>
              <a:spcAft>
                <a:spcPts val="1200"/>
              </a:spcAft>
              <a:buNone/>
            </a:pPr>
            <a:r>
              <a:rPr lang="en" sz="1900">
                <a:solidFill>
                  <a:srgbClr val="000000"/>
                </a:solidFill>
                <a:latin typeface="Merriweather"/>
                <a:ea typeface="Merriweather"/>
                <a:cs typeface="Merriweather"/>
                <a:sym typeface="Merriweather"/>
              </a:rPr>
              <a:t>Apollo 13 lands safely on Earth after a malfunction</a:t>
            </a:r>
            <a:endParaRPr sz="1900">
              <a:solidFill>
                <a:srgbClr val="000000"/>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Apollo 7, First Manned Flight to Space</a:t>
            </a:r>
            <a:endParaRPr/>
          </a:p>
        </p:txBody>
      </p:sp>
      <p:sp>
        <p:nvSpPr>
          <p:cNvPr id="77" name="Google Shape;77;p15"/>
          <p:cNvSpPr txBox="1"/>
          <p:nvPr>
            <p:ph idx="1" type="body"/>
          </p:nvPr>
        </p:nvSpPr>
        <p:spPr>
          <a:xfrm>
            <a:off x="311700" y="1505700"/>
            <a:ext cx="3999900" cy="307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rPr>
              <a:t>Apollo 7 was the first manned flight to space, the aircraft orbiting the Earth.  The main reason for this was to demonstrate the Command and Service Module, crew, the </a:t>
            </a:r>
            <a:r>
              <a:rPr lang="en" sz="1600">
                <a:solidFill>
                  <a:srgbClr val="000000"/>
                </a:solidFill>
              </a:rPr>
              <a:t>launch</a:t>
            </a:r>
            <a:r>
              <a:rPr lang="en" sz="1600">
                <a:solidFill>
                  <a:srgbClr val="000000"/>
                </a:solidFill>
              </a:rPr>
              <a:t> vehicle, mission support </a:t>
            </a:r>
            <a:r>
              <a:rPr lang="en" sz="1600">
                <a:solidFill>
                  <a:srgbClr val="000000"/>
                </a:solidFill>
              </a:rPr>
              <a:t>facilities</a:t>
            </a:r>
            <a:r>
              <a:rPr lang="en" sz="1600">
                <a:solidFill>
                  <a:srgbClr val="000000"/>
                </a:solidFill>
              </a:rPr>
              <a:t>, and to </a:t>
            </a:r>
            <a:r>
              <a:rPr lang="en" sz="1600">
                <a:solidFill>
                  <a:srgbClr val="000000"/>
                </a:solidFill>
              </a:rPr>
              <a:t>demonstrate</a:t>
            </a:r>
            <a:r>
              <a:rPr lang="en" sz="1600">
                <a:solidFill>
                  <a:srgbClr val="000000"/>
                </a:solidFill>
              </a:rPr>
              <a:t> the CSM rendezvous capability.  There were also medical experiments planned along with photographic experiments.</a:t>
            </a:r>
            <a:endParaRPr sz="1600">
              <a:solidFill>
                <a:srgbClr val="000000"/>
              </a:solidFill>
            </a:endParaRPr>
          </a:p>
          <a:p>
            <a:pPr indent="0" lvl="0" marL="0" rtl="0" algn="l">
              <a:spcBef>
                <a:spcPts val="1200"/>
              </a:spcBef>
              <a:spcAft>
                <a:spcPts val="1200"/>
              </a:spcAft>
              <a:buNone/>
            </a:pPr>
            <a:r>
              <a:rPr lang="en" sz="1600">
                <a:solidFill>
                  <a:srgbClr val="000000"/>
                </a:solidFill>
              </a:rPr>
              <a:t>The crew had bad head colds because of the zero-gravity </a:t>
            </a:r>
            <a:r>
              <a:rPr lang="en" sz="1600">
                <a:solidFill>
                  <a:srgbClr val="000000"/>
                </a:solidFill>
              </a:rPr>
              <a:t>environment</a:t>
            </a:r>
            <a:r>
              <a:rPr lang="en" sz="1600">
                <a:solidFill>
                  <a:srgbClr val="000000"/>
                </a:solidFill>
              </a:rPr>
              <a:t>.</a:t>
            </a:r>
            <a:endParaRPr sz="1600">
              <a:solidFill>
                <a:srgbClr val="000000"/>
              </a:solidFill>
            </a:endParaRPr>
          </a:p>
        </p:txBody>
      </p:sp>
      <p:sp>
        <p:nvSpPr>
          <p:cNvPr id="78" name="Google Shape;78;p1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00">
                <a:solidFill>
                  <a:srgbClr val="000000"/>
                </a:solidFill>
              </a:rPr>
              <a:t>The Crew</a:t>
            </a:r>
            <a:endParaRPr sz="1700">
              <a:solidFill>
                <a:srgbClr val="000000"/>
              </a:solidFill>
            </a:endParaRPr>
          </a:p>
        </p:txBody>
      </p:sp>
      <p:pic>
        <p:nvPicPr>
          <p:cNvPr id="79" name="Google Shape;79;p15"/>
          <p:cNvPicPr preferRelativeResize="0"/>
          <p:nvPr/>
        </p:nvPicPr>
        <p:blipFill>
          <a:blip r:embed="rId3">
            <a:alphaModFix/>
          </a:blip>
          <a:stretch>
            <a:fillRect/>
          </a:stretch>
        </p:blipFill>
        <p:spPr>
          <a:xfrm>
            <a:off x="4702200" y="1964650"/>
            <a:ext cx="4260300" cy="31788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Apollo 11, Moon Landing</a:t>
            </a:r>
            <a:endParaRPr/>
          </a:p>
        </p:txBody>
      </p:sp>
      <p:sp>
        <p:nvSpPr>
          <p:cNvPr id="85" name="Google Shape;85;p16"/>
          <p:cNvSpPr txBox="1"/>
          <p:nvPr>
            <p:ph idx="1" type="body"/>
          </p:nvPr>
        </p:nvSpPr>
        <p:spPr>
          <a:xfrm>
            <a:off x="311700" y="1505700"/>
            <a:ext cx="3999900" cy="30762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2000">
                <a:solidFill>
                  <a:srgbClr val="000000"/>
                </a:solidFill>
              </a:rPr>
              <a:t>Apollo 11 was the first landing on the Moon, causing America to win the space race.  It was also when the first man walked on the Moon.  The point of the lunar landing was to win the space race, and to collect samples of the Moon’s surface and perform experiments</a:t>
            </a:r>
            <a:endParaRPr sz="2000">
              <a:solidFill>
                <a:srgbClr val="000000"/>
              </a:solidFill>
            </a:endParaRPr>
          </a:p>
        </p:txBody>
      </p:sp>
      <p:sp>
        <p:nvSpPr>
          <p:cNvPr id="86" name="Google Shape;86;p16"/>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200">
                <a:solidFill>
                  <a:srgbClr val="000000"/>
                </a:solidFill>
              </a:rPr>
              <a:t>The Lunar Module</a:t>
            </a:r>
            <a:endParaRPr sz="2200">
              <a:solidFill>
                <a:srgbClr val="000000"/>
              </a:solidFill>
            </a:endParaRPr>
          </a:p>
        </p:txBody>
      </p:sp>
      <p:pic>
        <p:nvPicPr>
          <p:cNvPr id="87" name="Google Shape;87;p16"/>
          <p:cNvPicPr preferRelativeResize="0"/>
          <p:nvPr/>
        </p:nvPicPr>
        <p:blipFill>
          <a:blip r:embed="rId3">
            <a:alphaModFix/>
          </a:blip>
          <a:stretch>
            <a:fillRect/>
          </a:stretch>
        </p:blipFill>
        <p:spPr>
          <a:xfrm>
            <a:off x="4311600" y="2437356"/>
            <a:ext cx="4832400" cy="270614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Apollo 13, The Successful Failure</a:t>
            </a:r>
            <a:endParaRPr/>
          </a:p>
        </p:txBody>
      </p:sp>
      <p:sp>
        <p:nvSpPr>
          <p:cNvPr id="93" name="Google Shape;93;p17"/>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solidFill>
                <a:srgbClr val="000000"/>
              </a:solidFill>
            </a:endParaRPr>
          </a:p>
        </p:txBody>
      </p:sp>
      <p:sp>
        <p:nvSpPr>
          <p:cNvPr id="94" name="Google Shape;94;p17"/>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