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Old Standard TT"/>
      <p:regular r:id="rId14"/>
      <p:bold r:id="rId15"/>
      <p: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ldStandardTT-bold.fntdata"/><Relationship Id="rId14" Type="http://schemas.openxmlformats.org/officeDocument/2006/relationships/font" Target="fonts/OldStandardTT-regular.fntdata"/><Relationship Id="rId16" Type="http://schemas.openxmlformats.org/officeDocument/2006/relationships/font" Target="fonts/OldStandardTT-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0c27e0924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0c27e0924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1013bbfb5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1013bbfb5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0d692035e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0d692035e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1013bbfb54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1013bbfb54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1013bbfb5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1013bbfb5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1013bbfb54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1013bbfb54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1013bbfb54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1013bbfb54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Gemini Program</a:t>
            </a:r>
            <a:endParaRPr/>
          </a:p>
        </p:txBody>
      </p:sp>
      <p:sp>
        <p:nvSpPr>
          <p:cNvPr id="60" name="Google Shape;60;p13"/>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lnSpcReduction="20000"/>
          </a:bodyPr>
          <a:lstStyle/>
          <a:p>
            <a:pPr indent="0" lvl="0" marL="0" rtl="0" algn="l">
              <a:lnSpc>
                <a:spcPct val="80000"/>
              </a:lnSpc>
              <a:spcBef>
                <a:spcPts val="0"/>
              </a:spcBef>
              <a:spcAft>
                <a:spcPts val="0"/>
              </a:spcAft>
              <a:buSzPts val="935"/>
              <a:buNone/>
            </a:pPr>
            <a:r>
              <a:rPr lang="en" sz="2200">
                <a:solidFill>
                  <a:schemeClr val="lt1"/>
                </a:solidFill>
              </a:rPr>
              <a:t>Destiny Johnston </a:t>
            </a:r>
            <a:endParaRPr sz="2200">
              <a:solidFill>
                <a:schemeClr val="lt1"/>
              </a:solidFill>
            </a:endParaRPr>
          </a:p>
          <a:p>
            <a:pPr indent="0" lvl="0" marL="0" rtl="0" algn="l">
              <a:lnSpc>
                <a:spcPct val="80000"/>
              </a:lnSpc>
              <a:spcBef>
                <a:spcPts val="0"/>
              </a:spcBef>
              <a:spcAft>
                <a:spcPts val="0"/>
              </a:spcAft>
              <a:buSzPts val="935"/>
              <a:buNone/>
            </a:pPr>
            <a:r>
              <a:rPr lang="en" sz="2200">
                <a:solidFill>
                  <a:schemeClr val="lt1"/>
                </a:solidFill>
              </a:rPr>
              <a:t>Lillyauna Bartley</a:t>
            </a:r>
            <a:endParaRPr sz="2200">
              <a:solidFill>
                <a:schemeClr val="lt1"/>
              </a:solidFill>
            </a:endParaRPr>
          </a:p>
          <a:p>
            <a:pPr indent="0" lvl="0" marL="0" rtl="0" algn="l">
              <a:lnSpc>
                <a:spcPct val="80000"/>
              </a:lnSpc>
              <a:spcBef>
                <a:spcPts val="0"/>
              </a:spcBef>
              <a:spcAft>
                <a:spcPts val="0"/>
              </a:spcAft>
              <a:buSzPts val="935"/>
              <a:buNone/>
            </a:pPr>
            <a:r>
              <a:rPr lang="en" sz="2200">
                <a:solidFill>
                  <a:schemeClr val="lt1"/>
                </a:solidFill>
              </a:rPr>
              <a:t>Emma Sanchez</a:t>
            </a:r>
            <a:endParaRPr sz="22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0" y="0"/>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Gemini Program is…</a:t>
            </a:r>
            <a:endParaRPr/>
          </a:p>
        </p:txBody>
      </p:sp>
      <p:sp>
        <p:nvSpPr>
          <p:cNvPr id="66" name="Google Shape;66;p14"/>
          <p:cNvSpPr txBox="1"/>
          <p:nvPr>
            <p:ph idx="1" type="body"/>
          </p:nvPr>
        </p:nvSpPr>
        <p:spPr>
          <a:xfrm>
            <a:off x="0" y="425500"/>
            <a:ext cx="9144000" cy="4718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This program was used for the </a:t>
            </a:r>
            <a:r>
              <a:rPr lang="en"/>
              <a:t>techniques</a:t>
            </a:r>
            <a:r>
              <a:rPr lang="en"/>
              <a:t> the Apollo moon landing had required to succeed. The Gemini missions answered many questions from NASA, for example, what </a:t>
            </a:r>
            <a:r>
              <a:rPr lang="en"/>
              <a:t>could happen if humans stayed in space for many days. The questions they answered were also required for moon landings. Originally it had been used for testing astronauts to have the ability to adapt and survive in space for at least 2 weeks. </a:t>
            </a:r>
            <a:endParaRPr/>
          </a:p>
          <a:p>
            <a:pPr indent="0" lvl="0" marL="0" rtl="0" algn="l">
              <a:spcBef>
                <a:spcPts val="1200"/>
              </a:spcBef>
              <a:spcAft>
                <a:spcPts val="1200"/>
              </a:spcAft>
              <a:buNone/>
            </a:pPr>
            <a:r>
              <a:rPr lang="en"/>
              <a:t>In conclusion, the main goals were: To prepare Apollo for the moon landing, To perfect re-entry and landing methods, to further understand long-term space flights, and to test astronauts’ survival abilities in space.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555600"/>
            <a:ext cx="8613300" cy="755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Missions, Accomplishments, and Milestones</a:t>
            </a:r>
            <a:endParaRPr/>
          </a:p>
        </p:txBody>
      </p:sp>
      <p:sp>
        <p:nvSpPr>
          <p:cNvPr id="72" name="Google Shape;72;p15"/>
          <p:cNvSpPr txBox="1"/>
          <p:nvPr>
            <p:ph idx="1" type="body"/>
          </p:nvPr>
        </p:nvSpPr>
        <p:spPr>
          <a:xfrm>
            <a:off x="311700" y="1389600"/>
            <a:ext cx="8613300" cy="3179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100"/>
              <a:t>The Gemini program was meant to do missions, they used Gemini to prepare for the </a:t>
            </a:r>
            <a:r>
              <a:rPr lang="en" sz="2100"/>
              <a:t>Apollo</a:t>
            </a:r>
            <a:r>
              <a:rPr lang="en" sz="2100"/>
              <a:t> landing. One accomplishment was being able to orbit for more than a week (Gemini 5). Gemini 2 flew highest out of all the Gemini missions. There were many adjustments made to fix problems from previous </a:t>
            </a:r>
            <a:r>
              <a:rPr lang="en" sz="2100"/>
              <a:t>missions</a:t>
            </a:r>
            <a:r>
              <a:rPr lang="en" sz="2100"/>
              <a:t>. The Gemini missions had proved NASA’s theories. For example, connection to </a:t>
            </a:r>
            <a:r>
              <a:rPr lang="en" sz="2100"/>
              <a:t>spacecraft</a:t>
            </a:r>
            <a:r>
              <a:rPr lang="en" sz="2100"/>
              <a:t> in space or the possibilities of astronauts staying in space for many days. The solved general and requirements to go to the moon.</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0" y="0"/>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Problems That </a:t>
            </a:r>
            <a:r>
              <a:rPr lang="en"/>
              <a:t>Occurred</a:t>
            </a:r>
            <a:endParaRPr/>
          </a:p>
        </p:txBody>
      </p:sp>
      <p:sp>
        <p:nvSpPr>
          <p:cNvPr id="78" name="Google Shape;78;p16"/>
          <p:cNvSpPr txBox="1"/>
          <p:nvPr>
            <p:ph idx="1" type="body"/>
          </p:nvPr>
        </p:nvSpPr>
        <p:spPr>
          <a:xfrm>
            <a:off x="0" y="613200"/>
            <a:ext cx="9144000" cy="45303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Gemini missions had required learning to spacewalk. At one point, they lost radar lock-on at 74 </a:t>
            </a:r>
            <a:r>
              <a:rPr lang="en"/>
              <a:t>miles</a:t>
            </a:r>
            <a:r>
              <a:rPr lang="en"/>
              <a:t>. “The mission conducted the first </a:t>
            </a:r>
            <a:r>
              <a:rPr lang="en"/>
              <a:t>docking</a:t>
            </a:r>
            <a:r>
              <a:rPr lang="en"/>
              <a:t> of two spacecrafts in orbit, but suffered the first critical in-space system failure of a U.S. spacecraft, which </a:t>
            </a:r>
            <a:r>
              <a:rPr lang="en"/>
              <a:t>threatened</a:t>
            </a:r>
            <a:r>
              <a:rPr lang="en"/>
              <a:t> the lives of </a:t>
            </a:r>
            <a:r>
              <a:rPr lang="en"/>
              <a:t>astronauts</a:t>
            </a:r>
            <a:r>
              <a:rPr lang="en"/>
              <a:t> and required an immediate abort of the mission”.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42603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moon</a:t>
            </a:r>
            <a:endParaRPr/>
          </a:p>
        </p:txBody>
      </p:sp>
      <p:sp>
        <p:nvSpPr>
          <p:cNvPr id="84" name="Google Shape;84;p17"/>
          <p:cNvSpPr txBox="1"/>
          <p:nvPr>
            <p:ph idx="1" type="body"/>
          </p:nvPr>
        </p:nvSpPr>
        <p:spPr>
          <a:xfrm>
            <a:off x="311700" y="1171600"/>
            <a:ext cx="42603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Gemini program developed the space travel techniques used to land </a:t>
            </a:r>
            <a:r>
              <a:rPr lang="en"/>
              <a:t>Astronauts</a:t>
            </a:r>
            <a:r>
              <a:rPr lang="en"/>
              <a:t> on the moon(Apollo).</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0" y="0"/>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features of rockets and spacecraft used</a:t>
            </a:r>
            <a:endParaRPr/>
          </a:p>
        </p:txBody>
      </p:sp>
      <p:sp>
        <p:nvSpPr>
          <p:cNvPr id="90" name="Google Shape;90;p18"/>
          <p:cNvSpPr txBox="1"/>
          <p:nvPr>
            <p:ph idx="1" type="body"/>
          </p:nvPr>
        </p:nvSpPr>
        <p:spPr>
          <a:xfrm>
            <a:off x="0" y="531300"/>
            <a:ext cx="9144000" cy="4612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There was a capsule that was on a Titan II Rocket during flight. </a:t>
            </a:r>
            <a:r>
              <a:rPr lang="en"/>
              <a:t>Originally, the Titan II was a missile. But was changed to meet the requirements for carrying humans. In all, there were about 19 launches. Each carried two astronauts. They were carried to Earth’s orbit.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Facts</a:t>
            </a:r>
            <a:endParaRPr/>
          </a:p>
        </p:txBody>
      </p:sp>
      <p:sp>
        <p:nvSpPr>
          <p:cNvPr id="96" name="Google Shape;96;p19"/>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Font typeface="Times New Roman"/>
              <a:buChar char="●"/>
            </a:pPr>
            <a:r>
              <a:rPr lang="en" sz="1500">
                <a:highlight>
                  <a:srgbClr val="FFFFFF"/>
                </a:highlight>
                <a:latin typeface="Times New Roman"/>
                <a:ea typeface="Times New Roman"/>
                <a:cs typeface="Times New Roman"/>
                <a:sym typeface="Times New Roman"/>
              </a:rPr>
              <a:t>The Gemini program got its name from how it had a two-man capsule instead of a one-man.  The name was influenced by the Gemini twins.</a:t>
            </a:r>
            <a:endParaRPr sz="1500">
              <a:highlight>
                <a:srgbClr val="FFFFFF"/>
              </a:highlight>
              <a:latin typeface="Times New Roman"/>
              <a:ea typeface="Times New Roman"/>
              <a:cs typeface="Times New Roman"/>
              <a:sym typeface="Times New Roman"/>
            </a:endParaRPr>
          </a:p>
          <a:p>
            <a:pPr indent="-336550" lvl="0" marL="457200" rtl="0" algn="l">
              <a:spcBef>
                <a:spcPts val="0"/>
              </a:spcBef>
              <a:spcAft>
                <a:spcPts val="0"/>
              </a:spcAft>
              <a:buSzPts val="1700"/>
              <a:buFont typeface="Times New Roman"/>
              <a:buChar char="●"/>
            </a:pPr>
            <a:r>
              <a:rPr lang="en" sz="1500">
                <a:highlight>
                  <a:srgbClr val="FFFFFF"/>
                </a:highlight>
                <a:latin typeface="Times New Roman"/>
                <a:ea typeface="Times New Roman"/>
                <a:cs typeface="Times New Roman"/>
                <a:sym typeface="Times New Roman"/>
              </a:rPr>
              <a:t>Project Gemini was NASA's second human spaceflight program.</a:t>
            </a:r>
            <a:endParaRPr sz="1500">
              <a:highlight>
                <a:srgbClr val="FFFFFF"/>
              </a:highlight>
              <a:latin typeface="Times New Roman"/>
              <a:ea typeface="Times New Roman"/>
              <a:cs typeface="Times New Roman"/>
              <a:sym typeface="Times New Roman"/>
            </a:endParaRPr>
          </a:p>
          <a:p>
            <a:pPr indent="-336550" lvl="0" marL="457200" rtl="0" algn="l">
              <a:spcBef>
                <a:spcPts val="0"/>
              </a:spcBef>
              <a:spcAft>
                <a:spcPts val="0"/>
              </a:spcAft>
              <a:buSzPts val="1700"/>
              <a:buFont typeface="Times New Roman"/>
              <a:buChar char="●"/>
            </a:pPr>
            <a:r>
              <a:rPr lang="en" sz="1500">
                <a:highlight>
                  <a:srgbClr val="FFFFFF"/>
                </a:highlight>
                <a:latin typeface="Times New Roman"/>
                <a:ea typeface="Times New Roman"/>
                <a:cs typeface="Times New Roman"/>
                <a:sym typeface="Times New Roman"/>
              </a:rPr>
              <a:t>Project Gemini proved that astronauts could survive up to two weeks in space</a:t>
            </a:r>
            <a:endParaRPr sz="1500">
              <a:highlight>
                <a:srgbClr val="FFFFFF"/>
              </a:highlight>
              <a:latin typeface="Times New Roman"/>
              <a:ea typeface="Times New Roman"/>
              <a:cs typeface="Times New Roman"/>
              <a:sym typeface="Times New Roman"/>
            </a:endParaRPr>
          </a:p>
          <a:p>
            <a:pPr indent="0" lvl="0" marL="0" rtl="0" algn="l">
              <a:spcBef>
                <a:spcPts val="0"/>
              </a:spcBef>
              <a:spcAft>
                <a:spcPts val="1200"/>
              </a:spcAft>
              <a:buNone/>
            </a:pPr>
            <a:r>
              <a:t/>
            </a:r>
            <a:endParaRPr sz="1500">
              <a:highlight>
                <a:srgbClr val="FFFFFF"/>
              </a:highlight>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id="101" name="Google Shape;101;p20"/>
          <p:cNvPicPr preferRelativeResize="0"/>
          <p:nvPr/>
        </p:nvPicPr>
        <p:blipFill>
          <a:blip r:embed="rId3">
            <a:alphaModFix/>
          </a:blip>
          <a:stretch>
            <a:fillRect/>
          </a:stretch>
        </p:blipFill>
        <p:spPr>
          <a:xfrm>
            <a:off x="0" y="2095500"/>
            <a:ext cx="4572000" cy="3048000"/>
          </a:xfrm>
          <a:prstGeom prst="rect">
            <a:avLst/>
          </a:prstGeom>
          <a:noFill/>
          <a:ln>
            <a:noFill/>
          </a:ln>
        </p:spPr>
      </p:pic>
      <p:pic>
        <p:nvPicPr>
          <p:cNvPr id="102" name="Google Shape;102;p20"/>
          <p:cNvPicPr preferRelativeResize="0"/>
          <p:nvPr/>
        </p:nvPicPr>
        <p:blipFill>
          <a:blip r:embed="rId4">
            <a:alphaModFix/>
          </a:blip>
          <a:stretch>
            <a:fillRect/>
          </a:stretch>
        </p:blipFill>
        <p:spPr>
          <a:xfrm>
            <a:off x="4719275" y="0"/>
            <a:ext cx="4424725" cy="3221750"/>
          </a:xfrm>
          <a:prstGeom prst="rect">
            <a:avLst/>
          </a:prstGeom>
          <a:noFill/>
          <a:ln>
            <a:noFill/>
          </a:ln>
        </p:spPr>
      </p:pic>
      <p:sp>
        <p:nvSpPr>
          <p:cNvPr id="103" name="Google Shape;103;p20"/>
          <p:cNvSpPr txBox="1"/>
          <p:nvPr/>
        </p:nvSpPr>
        <p:spPr>
          <a:xfrm>
            <a:off x="101750" y="169575"/>
            <a:ext cx="44703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latin typeface="Old Standard TT"/>
                <a:ea typeface="Old Standard TT"/>
                <a:cs typeface="Old Standard TT"/>
                <a:sym typeface="Old Standard TT"/>
              </a:rPr>
              <a:t>Pictures of the Gemini Missions</a:t>
            </a:r>
            <a:endParaRPr sz="2400">
              <a:latin typeface="Old Standard TT"/>
              <a:ea typeface="Old Standard TT"/>
              <a:cs typeface="Old Standard TT"/>
              <a:sym typeface="Old Standard TT"/>
            </a:endParaRPr>
          </a:p>
        </p:txBody>
      </p:sp>
    </p:spTree>
  </p:cSld>
  <p:clrMapOvr>
    <a:masterClrMapping/>
  </p:clrMapOvr>
</p:sld>
</file>

<file path=ppt/theme/theme1.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