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Indie Flower"/>
      <p:regular r:id="rId15"/>
    </p:embeddedFont>
    <p:embeddedFont>
      <p:font typeface="Lor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dieFlower-regular.fntdata"/><Relationship Id="rId14" Type="http://schemas.openxmlformats.org/officeDocument/2006/relationships/slide" Target="slides/slide9.xml"/><Relationship Id="rId17" Type="http://schemas.openxmlformats.org/officeDocument/2006/relationships/font" Target="fonts/Lora-bold.fntdata"/><Relationship Id="rId16" Type="http://schemas.openxmlformats.org/officeDocument/2006/relationships/font" Target="fonts/Lor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ora-boldItalic.fntdata"/><Relationship Id="rId6" Type="http://schemas.openxmlformats.org/officeDocument/2006/relationships/slide" Target="slides/slide1.xml"/><Relationship Id="rId18" Type="http://schemas.openxmlformats.org/officeDocument/2006/relationships/font" Target="fonts/Lor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7aab7a1c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7aab7a1c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7aab7a1ca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7aab7a1ca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7aab7a1ca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7aab7a1ca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7aab7a1ca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7aab7a1ca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7aab7a1ca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7aab7a1ca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7aab7a1ca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7aab7a1ca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7aab7a1ca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7aab7a1ca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7aab7a2b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7aab7a2b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7aab7a2b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7aab7a2b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6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jpg"/><Relationship Id="rId5" Type="http://schemas.openxmlformats.org/officeDocument/2006/relationships/image" Target="../media/image12.jpg"/><Relationship Id="rId6" Type="http://schemas.openxmlformats.org/officeDocument/2006/relationships/image" Target="../media/image9.jpg"/><Relationship Id="rId7" Type="http://schemas.openxmlformats.org/officeDocument/2006/relationships/image" Target="../media/image11.jpg"/><Relationship Id="rId8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infoplease.com/biographies/society-culture/katherine-stins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E9CC"/>
            </a:gs>
            <a:gs pos="100000">
              <a:srgbClr val="CCC2A0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866521">
            <a:off x="8314066" y="3867412"/>
            <a:ext cx="952124" cy="1511649"/>
          </a:xfrm>
          <a:custGeom>
            <a:rect b="b" l="l" r="r" t="t"/>
            <a:pathLst>
              <a:path extrusionOk="0" h="60466" w="38085">
                <a:moveTo>
                  <a:pt x="38085" y="0"/>
                </a:moveTo>
                <a:cubicBezTo>
                  <a:pt x="31070" y="0"/>
                  <a:pt x="22904" y="5759"/>
                  <a:pt x="21202" y="12564"/>
                </a:cubicBezTo>
                <a:cubicBezTo>
                  <a:pt x="19454" y="19552"/>
                  <a:pt x="21830" y="27096"/>
                  <a:pt x="20417" y="34159"/>
                </a:cubicBezTo>
                <a:cubicBezTo>
                  <a:pt x="18239" y="45043"/>
                  <a:pt x="4954" y="50533"/>
                  <a:pt x="0" y="60466"/>
                </a:cubicBezTo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Google Shape;55;p13"/>
          <p:cNvSpPr/>
          <p:nvPr/>
        </p:nvSpPr>
        <p:spPr>
          <a:xfrm>
            <a:off x="-231313" y="2026050"/>
            <a:ext cx="2087409" cy="3447862"/>
          </a:xfrm>
          <a:custGeom>
            <a:rect b="b" l="l" r="r" t="t"/>
            <a:pathLst>
              <a:path extrusionOk="0" h="136333" w="78785">
                <a:moveTo>
                  <a:pt x="62834" y="130872"/>
                </a:moveTo>
                <a:cubicBezTo>
                  <a:pt x="60129" y="130153"/>
                  <a:pt x="52110" y="127497"/>
                  <a:pt x="46602" y="126559"/>
                </a:cubicBezTo>
                <a:cubicBezTo>
                  <a:pt x="41094" y="125621"/>
                  <a:pt x="33405" y="125377"/>
                  <a:pt x="29786" y="125243"/>
                </a:cubicBezTo>
                <a:cubicBezTo>
                  <a:pt x="26167" y="125109"/>
                  <a:pt x="27264" y="125279"/>
                  <a:pt x="24888" y="125754"/>
                </a:cubicBezTo>
                <a:cubicBezTo>
                  <a:pt x="22512" y="126229"/>
                  <a:pt x="18758" y="127716"/>
                  <a:pt x="15529" y="128094"/>
                </a:cubicBezTo>
                <a:cubicBezTo>
                  <a:pt x="12300" y="128472"/>
                  <a:pt x="7877" y="127716"/>
                  <a:pt x="5513" y="128021"/>
                </a:cubicBezTo>
                <a:cubicBezTo>
                  <a:pt x="3149" y="128326"/>
                  <a:pt x="2247" y="128862"/>
                  <a:pt x="1345" y="129922"/>
                </a:cubicBezTo>
                <a:cubicBezTo>
                  <a:pt x="443" y="130982"/>
                  <a:pt x="-275" y="133322"/>
                  <a:pt x="103" y="134382"/>
                </a:cubicBezTo>
                <a:cubicBezTo>
                  <a:pt x="481" y="135442"/>
                  <a:pt x="736" y="136588"/>
                  <a:pt x="3612" y="136283"/>
                </a:cubicBezTo>
                <a:cubicBezTo>
                  <a:pt x="6488" y="135978"/>
                  <a:pt x="13275" y="133761"/>
                  <a:pt x="17357" y="132554"/>
                </a:cubicBezTo>
                <a:cubicBezTo>
                  <a:pt x="21439" y="131348"/>
                  <a:pt x="25010" y="129848"/>
                  <a:pt x="28105" y="129044"/>
                </a:cubicBezTo>
                <a:cubicBezTo>
                  <a:pt x="31200" y="128240"/>
                  <a:pt x="33832" y="128008"/>
                  <a:pt x="35928" y="127728"/>
                </a:cubicBezTo>
                <a:cubicBezTo>
                  <a:pt x="38024" y="127448"/>
                  <a:pt x="42130" y="128496"/>
                  <a:pt x="40680" y="127363"/>
                </a:cubicBezTo>
                <a:cubicBezTo>
                  <a:pt x="39230" y="126230"/>
                  <a:pt x="30395" y="122769"/>
                  <a:pt x="27227" y="120929"/>
                </a:cubicBezTo>
                <a:cubicBezTo>
                  <a:pt x="24059" y="119089"/>
                  <a:pt x="22707" y="118419"/>
                  <a:pt x="21671" y="116323"/>
                </a:cubicBezTo>
                <a:cubicBezTo>
                  <a:pt x="20635" y="114227"/>
                  <a:pt x="20416" y="112411"/>
                  <a:pt x="21013" y="108353"/>
                </a:cubicBezTo>
                <a:cubicBezTo>
                  <a:pt x="21610" y="104295"/>
                  <a:pt x="23779" y="97204"/>
                  <a:pt x="25253" y="91976"/>
                </a:cubicBezTo>
                <a:cubicBezTo>
                  <a:pt x="26728" y="86749"/>
                  <a:pt x="29860" y="81180"/>
                  <a:pt x="29860" y="76988"/>
                </a:cubicBezTo>
                <a:cubicBezTo>
                  <a:pt x="29860" y="72796"/>
                  <a:pt x="28385" y="70846"/>
                  <a:pt x="25253" y="66825"/>
                </a:cubicBezTo>
                <a:cubicBezTo>
                  <a:pt x="22121" y="62804"/>
                  <a:pt x="14190" y="55481"/>
                  <a:pt x="11070" y="52861"/>
                </a:cubicBezTo>
                <a:cubicBezTo>
                  <a:pt x="7951" y="50241"/>
                  <a:pt x="7426" y="50558"/>
                  <a:pt x="6536" y="51106"/>
                </a:cubicBezTo>
                <a:cubicBezTo>
                  <a:pt x="5646" y="51654"/>
                  <a:pt x="5537" y="54384"/>
                  <a:pt x="5732" y="56151"/>
                </a:cubicBezTo>
                <a:cubicBezTo>
                  <a:pt x="5927" y="57918"/>
                  <a:pt x="6366" y="60074"/>
                  <a:pt x="7706" y="61707"/>
                </a:cubicBezTo>
                <a:cubicBezTo>
                  <a:pt x="9047" y="63340"/>
                  <a:pt x="8767" y="63097"/>
                  <a:pt x="13775" y="65948"/>
                </a:cubicBezTo>
                <a:cubicBezTo>
                  <a:pt x="18783" y="68800"/>
                  <a:pt x="31152" y="75709"/>
                  <a:pt x="37756" y="78816"/>
                </a:cubicBezTo>
                <a:cubicBezTo>
                  <a:pt x="44361" y="81923"/>
                  <a:pt x="49491" y="83873"/>
                  <a:pt x="53402" y="84592"/>
                </a:cubicBezTo>
                <a:cubicBezTo>
                  <a:pt x="57314" y="85311"/>
                  <a:pt x="59641" y="84349"/>
                  <a:pt x="61225" y="83130"/>
                </a:cubicBezTo>
                <a:cubicBezTo>
                  <a:pt x="62809" y="81911"/>
                  <a:pt x="62761" y="79522"/>
                  <a:pt x="62907" y="77280"/>
                </a:cubicBezTo>
                <a:cubicBezTo>
                  <a:pt x="63053" y="75038"/>
                  <a:pt x="61631" y="71302"/>
                  <a:pt x="62102" y="69677"/>
                </a:cubicBezTo>
                <a:cubicBezTo>
                  <a:pt x="62573" y="68052"/>
                  <a:pt x="64699" y="68943"/>
                  <a:pt x="65735" y="67529"/>
                </a:cubicBezTo>
                <a:cubicBezTo>
                  <a:pt x="66771" y="66116"/>
                  <a:pt x="68923" y="62654"/>
                  <a:pt x="68317" y="61196"/>
                </a:cubicBezTo>
                <a:cubicBezTo>
                  <a:pt x="67712" y="59738"/>
                  <a:pt x="64564" y="59478"/>
                  <a:pt x="62102" y="58783"/>
                </a:cubicBezTo>
                <a:cubicBezTo>
                  <a:pt x="59641" y="58088"/>
                  <a:pt x="55461" y="57138"/>
                  <a:pt x="53548" y="57028"/>
                </a:cubicBezTo>
                <a:cubicBezTo>
                  <a:pt x="51635" y="56918"/>
                  <a:pt x="50356" y="57260"/>
                  <a:pt x="50624" y="58125"/>
                </a:cubicBezTo>
                <a:cubicBezTo>
                  <a:pt x="50892" y="58990"/>
                  <a:pt x="53415" y="60720"/>
                  <a:pt x="55157" y="62219"/>
                </a:cubicBezTo>
                <a:cubicBezTo>
                  <a:pt x="56900" y="63718"/>
                  <a:pt x="59709" y="66037"/>
                  <a:pt x="61079" y="67118"/>
                </a:cubicBezTo>
                <a:cubicBezTo>
                  <a:pt x="62449" y="68199"/>
                  <a:pt x="62276" y="69097"/>
                  <a:pt x="63379" y="68707"/>
                </a:cubicBezTo>
                <a:cubicBezTo>
                  <a:pt x="64482" y="68318"/>
                  <a:pt x="66782" y="66482"/>
                  <a:pt x="67698" y="64781"/>
                </a:cubicBezTo>
                <a:cubicBezTo>
                  <a:pt x="68614" y="63080"/>
                  <a:pt x="68261" y="59925"/>
                  <a:pt x="68876" y="58499"/>
                </a:cubicBezTo>
                <a:cubicBezTo>
                  <a:pt x="69491" y="57073"/>
                  <a:pt x="71055" y="57286"/>
                  <a:pt x="71388" y="56224"/>
                </a:cubicBezTo>
                <a:cubicBezTo>
                  <a:pt x="71721" y="55163"/>
                  <a:pt x="71364" y="52715"/>
                  <a:pt x="70876" y="52130"/>
                </a:cubicBezTo>
                <a:cubicBezTo>
                  <a:pt x="70389" y="51545"/>
                  <a:pt x="69389" y="53031"/>
                  <a:pt x="68463" y="52714"/>
                </a:cubicBezTo>
                <a:cubicBezTo>
                  <a:pt x="67537" y="52397"/>
                  <a:pt x="68024" y="50034"/>
                  <a:pt x="65319" y="50229"/>
                </a:cubicBezTo>
                <a:cubicBezTo>
                  <a:pt x="62614" y="50424"/>
                  <a:pt x="55120" y="52861"/>
                  <a:pt x="52232" y="53884"/>
                </a:cubicBezTo>
                <a:cubicBezTo>
                  <a:pt x="49344" y="54908"/>
                  <a:pt x="46883" y="56017"/>
                  <a:pt x="47992" y="56370"/>
                </a:cubicBezTo>
                <a:cubicBezTo>
                  <a:pt x="49101" y="56724"/>
                  <a:pt x="56070" y="55908"/>
                  <a:pt x="58885" y="56005"/>
                </a:cubicBezTo>
                <a:cubicBezTo>
                  <a:pt x="61700" y="56103"/>
                  <a:pt x="63455" y="56382"/>
                  <a:pt x="64881" y="56955"/>
                </a:cubicBezTo>
                <a:cubicBezTo>
                  <a:pt x="66307" y="57528"/>
                  <a:pt x="66382" y="59576"/>
                  <a:pt x="67440" y="59441"/>
                </a:cubicBezTo>
                <a:cubicBezTo>
                  <a:pt x="68499" y="59306"/>
                  <a:pt x="70867" y="58032"/>
                  <a:pt x="71232" y="56143"/>
                </a:cubicBezTo>
                <a:cubicBezTo>
                  <a:pt x="71598" y="54254"/>
                  <a:pt x="69546" y="50337"/>
                  <a:pt x="69633" y="48108"/>
                </a:cubicBezTo>
                <a:cubicBezTo>
                  <a:pt x="69720" y="45879"/>
                  <a:pt x="71412" y="44111"/>
                  <a:pt x="71753" y="42771"/>
                </a:cubicBezTo>
                <a:cubicBezTo>
                  <a:pt x="72094" y="41431"/>
                  <a:pt x="72777" y="40614"/>
                  <a:pt x="71680" y="40066"/>
                </a:cubicBezTo>
                <a:cubicBezTo>
                  <a:pt x="70583" y="39518"/>
                  <a:pt x="66647" y="39262"/>
                  <a:pt x="65173" y="39481"/>
                </a:cubicBezTo>
                <a:cubicBezTo>
                  <a:pt x="63699" y="39700"/>
                  <a:pt x="61530" y="40761"/>
                  <a:pt x="62834" y="41382"/>
                </a:cubicBezTo>
                <a:cubicBezTo>
                  <a:pt x="64138" y="42004"/>
                  <a:pt x="70425" y="43149"/>
                  <a:pt x="72996" y="43210"/>
                </a:cubicBezTo>
                <a:cubicBezTo>
                  <a:pt x="75567" y="43271"/>
                  <a:pt x="77371" y="42845"/>
                  <a:pt x="78260" y="41748"/>
                </a:cubicBezTo>
                <a:cubicBezTo>
                  <a:pt x="79150" y="40651"/>
                  <a:pt x="78723" y="38519"/>
                  <a:pt x="78333" y="36630"/>
                </a:cubicBezTo>
                <a:cubicBezTo>
                  <a:pt x="77943" y="34741"/>
                  <a:pt x="77225" y="34485"/>
                  <a:pt x="75921" y="30415"/>
                </a:cubicBezTo>
                <a:cubicBezTo>
                  <a:pt x="74617" y="26345"/>
                  <a:pt x="71095" y="16158"/>
                  <a:pt x="70510" y="12210"/>
                </a:cubicBezTo>
                <a:cubicBezTo>
                  <a:pt x="69925" y="8262"/>
                  <a:pt x="71205" y="8761"/>
                  <a:pt x="72411" y="6726"/>
                </a:cubicBezTo>
                <a:cubicBezTo>
                  <a:pt x="73618" y="4691"/>
                  <a:pt x="76859" y="1121"/>
                  <a:pt x="77749" y="0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Google Shape;56;p13"/>
          <p:cNvSpPr/>
          <p:nvPr/>
        </p:nvSpPr>
        <p:spPr>
          <a:xfrm>
            <a:off x="530238" y="517900"/>
            <a:ext cx="8215800" cy="1757100"/>
          </a:xfrm>
          <a:prstGeom prst="rect">
            <a:avLst/>
          </a:prstGeom>
          <a:solidFill>
            <a:srgbClr val="9B8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97963" y="415100"/>
            <a:ext cx="8215800" cy="1757100"/>
          </a:xfrm>
          <a:prstGeom prst="rect">
            <a:avLst/>
          </a:prstGeom>
          <a:solidFill>
            <a:srgbClr val="E0D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Indie Flower"/>
                <a:ea typeface="Indie Flower"/>
                <a:cs typeface="Indie Flower"/>
                <a:sym typeface="Indie Flower"/>
              </a:rPr>
              <a:t>Katherine Stinson </a:t>
            </a:r>
            <a:endParaRPr sz="45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Indie Flower"/>
                <a:ea typeface="Indie Flower"/>
                <a:cs typeface="Indie Flower"/>
                <a:sym typeface="Indie Flower"/>
              </a:rPr>
              <a:t>By: 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Indie Flower"/>
                <a:ea typeface="Indie Flower"/>
                <a:cs typeface="Indie Flower"/>
                <a:sym typeface="Indie Flower"/>
              </a:rPr>
              <a:t>Serena Elizabeth Lacorbiere, HarleeQuinn Head, Destiny Johnston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Indie Flower"/>
                <a:ea typeface="Indie Flower"/>
                <a:cs typeface="Indie Flower"/>
                <a:sym typeface="Indie Flower"/>
              </a:rPr>
              <a:t>Noah Covington, and August Laughlin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-127600" y="-68700"/>
            <a:ext cx="1727575" cy="1384025"/>
          </a:xfrm>
          <a:custGeom>
            <a:rect b="b" l="l" r="r" t="t"/>
            <a:pathLst>
              <a:path extrusionOk="0" h="55361" w="69103">
                <a:moveTo>
                  <a:pt x="0" y="55361"/>
                </a:moveTo>
                <a:cubicBezTo>
                  <a:pt x="10043" y="47323"/>
                  <a:pt x="15147" y="23101"/>
                  <a:pt x="27091" y="27877"/>
                </a:cubicBezTo>
                <a:cubicBezTo>
                  <a:pt x="30129" y="29092"/>
                  <a:pt x="32562" y="35484"/>
                  <a:pt x="29840" y="37300"/>
                </a:cubicBezTo>
                <a:cubicBezTo>
                  <a:pt x="28637" y="38102"/>
                  <a:pt x="26167" y="38200"/>
                  <a:pt x="25521" y="36907"/>
                </a:cubicBezTo>
                <a:cubicBezTo>
                  <a:pt x="24041" y="33945"/>
                  <a:pt x="26321" y="29825"/>
                  <a:pt x="28662" y="27484"/>
                </a:cubicBezTo>
                <a:cubicBezTo>
                  <a:pt x="36824" y="19322"/>
                  <a:pt x="49108" y="16720"/>
                  <a:pt x="58895" y="10601"/>
                </a:cubicBezTo>
                <a:cubicBezTo>
                  <a:pt x="63054" y="8000"/>
                  <a:pt x="69103" y="4906"/>
                  <a:pt x="69103" y="0"/>
                </a:cubicBez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9309" y="2468125"/>
            <a:ext cx="4557690" cy="256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E9CC"/>
            </a:gs>
            <a:gs pos="100000">
              <a:srgbClr val="CCC2A0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105325" y="18967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latin typeface="Lora"/>
                <a:ea typeface="Lora"/>
                <a:cs typeface="Lora"/>
                <a:sym typeface="Lora"/>
              </a:rPr>
              <a:t>Who Is Katherine Stinson?</a:t>
            </a:r>
            <a:endParaRPr sz="202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329995" y="1738825"/>
            <a:ext cx="4789200" cy="2804400"/>
          </a:xfrm>
          <a:prstGeom prst="rect">
            <a:avLst/>
          </a:prstGeom>
          <a:solidFill>
            <a:srgbClr val="9B8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170225" y="1605075"/>
            <a:ext cx="4657200" cy="2650800"/>
          </a:xfrm>
          <a:prstGeom prst="rect">
            <a:avLst/>
          </a:prstGeom>
          <a:solidFill>
            <a:srgbClr val="E0D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29075" y="1720575"/>
            <a:ext cx="4339500" cy="24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     </a:t>
            </a:r>
            <a:r>
              <a:rPr lang="en">
                <a:solidFill>
                  <a:schemeClr val="dk1"/>
                </a:solidFill>
              </a:rPr>
              <a:t>Katherine Stinson is an American woman who became famous for her </a:t>
            </a:r>
            <a:r>
              <a:rPr lang="en">
                <a:solidFill>
                  <a:schemeClr val="dk1"/>
                </a:solidFill>
              </a:rPr>
              <a:t>outrageous</a:t>
            </a:r>
            <a:r>
              <a:rPr lang="en">
                <a:solidFill>
                  <a:schemeClr val="dk1"/>
                </a:solidFill>
              </a:rPr>
              <a:t> acts in aviation. She has many accomplishes and has faced many obstacles. She even fell ill with </a:t>
            </a:r>
            <a:r>
              <a:rPr lang="en">
                <a:solidFill>
                  <a:schemeClr val="dk1"/>
                </a:solidFill>
              </a:rPr>
              <a:t>tuberculosis</a:t>
            </a:r>
            <a:r>
              <a:rPr lang="en">
                <a:solidFill>
                  <a:schemeClr val="dk1"/>
                </a:solidFill>
              </a:rPr>
              <a:t> but overcame her </a:t>
            </a:r>
            <a:r>
              <a:rPr lang="en">
                <a:solidFill>
                  <a:schemeClr val="dk1"/>
                </a:solidFill>
              </a:rPr>
              <a:t>sickness which was pretty rare back then.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9802" y="1261775"/>
            <a:ext cx="2341150" cy="33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E9CC"/>
            </a:gs>
            <a:gs pos="100000">
              <a:srgbClr val="CCC2A0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105000" y="92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latin typeface="Lora"/>
                <a:ea typeface="Lora"/>
                <a:cs typeface="Lora"/>
                <a:sym typeface="Lora"/>
              </a:rPr>
              <a:t>When Was </a:t>
            </a:r>
            <a:r>
              <a:rPr lang="en" sz="2020">
                <a:latin typeface="Lora"/>
                <a:ea typeface="Lora"/>
                <a:cs typeface="Lora"/>
                <a:sym typeface="Lora"/>
              </a:rPr>
              <a:t>Katherine Born?</a:t>
            </a:r>
            <a:endParaRPr sz="202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4099470" y="1374025"/>
            <a:ext cx="4789200" cy="2804400"/>
          </a:xfrm>
          <a:prstGeom prst="rect">
            <a:avLst/>
          </a:prstGeom>
          <a:solidFill>
            <a:srgbClr val="9B8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3915375" y="1246350"/>
            <a:ext cx="4657200" cy="2650800"/>
          </a:xfrm>
          <a:prstGeom prst="rect">
            <a:avLst/>
          </a:prstGeom>
          <a:solidFill>
            <a:srgbClr val="E0D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4099475" y="1374025"/>
            <a:ext cx="4339500" cy="24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Katherine was born on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February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14, 1891 in Fort Payne, Alabama. Katherine died July 8th, 1977 in Santa Fe, New Mexico. Katherine’s resting place is in Santa Fe National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Cemetery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275" y="805325"/>
            <a:ext cx="28575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E9CC"/>
            </a:gs>
            <a:gs pos="100000">
              <a:srgbClr val="CCC2A0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177950" y="128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latin typeface="Lora"/>
                <a:ea typeface="Lora"/>
                <a:cs typeface="Lora"/>
                <a:sym typeface="Lora"/>
              </a:rPr>
              <a:t>What Are Some Of Katherine Accomplishments </a:t>
            </a:r>
            <a:endParaRPr sz="202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541800" y="3042925"/>
            <a:ext cx="3319800" cy="15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330000" y="1167325"/>
            <a:ext cx="3743400" cy="1738800"/>
          </a:xfrm>
          <a:prstGeom prst="rect">
            <a:avLst/>
          </a:prstGeom>
          <a:solidFill>
            <a:srgbClr val="9B8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330000" y="3198000"/>
            <a:ext cx="3743400" cy="1738800"/>
          </a:xfrm>
          <a:prstGeom prst="rect">
            <a:avLst/>
          </a:prstGeom>
          <a:solidFill>
            <a:srgbClr val="9B8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177950" y="924125"/>
            <a:ext cx="3743400" cy="1866600"/>
          </a:xfrm>
          <a:prstGeom prst="rect">
            <a:avLst/>
          </a:prstGeom>
          <a:solidFill>
            <a:srgbClr val="E0D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177950" y="2906125"/>
            <a:ext cx="3743400" cy="1866600"/>
          </a:xfrm>
          <a:prstGeom prst="rect">
            <a:avLst/>
          </a:prstGeom>
          <a:solidFill>
            <a:srgbClr val="E0D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89750" y="1060925"/>
            <a:ext cx="3319800" cy="15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Katherine was the first woman to perform a loop while flying midair. Katherine's family also owned a flight school and manufactured airplanes.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89750" y="3042925"/>
            <a:ext cx="3319800" cy="15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Katherine was the first woman to fly in Asia, performing her show in China. She set a record of 610 miles when she flew from San Diego to San Francisco in 1917.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6050" y="1167325"/>
            <a:ext cx="4472750" cy="3367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E9CC"/>
            </a:gs>
            <a:gs pos="100000">
              <a:srgbClr val="CCC2A0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104975" y="128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latin typeface="Lora"/>
                <a:ea typeface="Lora"/>
                <a:cs typeface="Lora"/>
                <a:sym typeface="Lora"/>
              </a:rPr>
              <a:t>What Are Some Challenges Katherine Had to Overcome?</a:t>
            </a:r>
            <a:endParaRPr sz="202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5145200" y="1094350"/>
            <a:ext cx="3743400" cy="1738800"/>
          </a:xfrm>
          <a:prstGeom prst="rect">
            <a:avLst/>
          </a:prstGeom>
          <a:solidFill>
            <a:srgbClr val="9B8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5145200" y="3107175"/>
            <a:ext cx="3743400" cy="1866600"/>
          </a:xfrm>
          <a:prstGeom prst="rect">
            <a:avLst/>
          </a:prstGeom>
          <a:solidFill>
            <a:srgbClr val="9B8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4967300" y="2918300"/>
            <a:ext cx="3743400" cy="1866600"/>
          </a:xfrm>
          <a:prstGeom prst="rect">
            <a:avLst/>
          </a:prstGeom>
          <a:solidFill>
            <a:srgbClr val="E0D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4967300" y="821888"/>
            <a:ext cx="3743400" cy="1866600"/>
          </a:xfrm>
          <a:prstGeom prst="rect">
            <a:avLst/>
          </a:prstGeom>
          <a:solidFill>
            <a:srgbClr val="E0D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5179100" y="958700"/>
            <a:ext cx="3319800" cy="15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Katherine was forced to stop flying because she fell ill with tuberculosis. She eventually overcame her sickness, which was pretty rare back then.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5179100" y="3055100"/>
            <a:ext cx="3319800" cy="15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She volunteered to fly for World War I twice, but was rejected both times. Instead, she volunteered and was accepted to do ambulance driving for the Red Cross.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00" y="1094350"/>
            <a:ext cx="4662497" cy="33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E9CC"/>
            </a:gs>
            <a:gs pos="100000">
              <a:srgbClr val="CCC2A0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117150" y="116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What Are Some Interesting Facts About </a:t>
            </a:r>
            <a:r>
              <a:rPr lang="en" sz="2000">
                <a:latin typeface="Lora"/>
                <a:ea typeface="Lora"/>
                <a:cs typeface="Lora"/>
                <a:sym typeface="Lora"/>
              </a:rPr>
              <a:t>Katherine</a:t>
            </a:r>
            <a:endParaRPr sz="2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-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Katherine Stinson bought a Wright bi-winged plane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-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Katherine Stinson was the first female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commissioned airmail pilot.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-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Katherine as a young girl originally wanted to study music in Europe.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-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plane that Katherine did a loop in, she built herself.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E9CC"/>
            </a:gs>
            <a:gs pos="100000">
              <a:srgbClr val="CCC2A0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8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Photos Of This Beautiful Woman</a:t>
            </a:r>
            <a:endParaRPr sz="20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75" y="80225"/>
            <a:ext cx="1293525" cy="18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2645" y="80225"/>
            <a:ext cx="1384254" cy="18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275" y="3290225"/>
            <a:ext cx="2484475" cy="178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6222" y="3392988"/>
            <a:ext cx="2970679" cy="166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03900" y="542250"/>
            <a:ext cx="2039599" cy="27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69600" y="3375301"/>
            <a:ext cx="2205565" cy="17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58009" y="882575"/>
            <a:ext cx="1852416" cy="23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E9CC"/>
            </a:gs>
            <a:gs pos="100000">
              <a:srgbClr val="CCC2A0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11700" y="8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ora"/>
                <a:ea typeface="Lora"/>
                <a:cs typeface="Lora"/>
                <a:sym typeface="Lora"/>
              </a:rPr>
              <a:t>Summary</a:t>
            </a:r>
            <a:r>
              <a:rPr lang="en" sz="2600">
                <a:latin typeface="Lora"/>
                <a:ea typeface="Lora"/>
                <a:cs typeface="Lora"/>
                <a:sym typeface="Lora"/>
              </a:rPr>
              <a:t> </a:t>
            </a:r>
            <a:endParaRPr sz="2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1738825" y="1301075"/>
            <a:ext cx="7149900" cy="3672600"/>
          </a:xfrm>
          <a:prstGeom prst="rect">
            <a:avLst/>
          </a:prstGeom>
          <a:solidFill>
            <a:srgbClr val="9B8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1143000" y="887650"/>
            <a:ext cx="7567800" cy="3897300"/>
          </a:xfrm>
          <a:prstGeom prst="rect">
            <a:avLst/>
          </a:prstGeom>
          <a:solidFill>
            <a:srgbClr val="E0D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1362000" y="1080850"/>
            <a:ext cx="7089000" cy="3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Katherine Stinson was a beautiful, 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devoted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driven, and tough woman who 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accomplished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what others did not think was possible. She treated her 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obstacles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as stepping stones on her way to success. She learned from all her step backs. Katherine stayed positive 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through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tough times. She was the first woman in the whole 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world</a:t>
            </a:r>
            <a:r>
              <a:rPr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to perform a loop in a plane! She was the first ever women to fly airmail. She was the youngest female to get her licence. Katherine Stinson is an amazing role model for young women in aviation. </a:t>
            </a:r>
            <a:endParaRPr sz="1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E9CC"/>
            </a:gs>
            <a:gs pos="100000">
              <a:srgbClr val="CCC2A0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8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Resources </a:t>
            </a:r>
            <a:endParaRPr sz="2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 flipH="1" rot="10800000">
            <a:off x="311700" y="449775"/>
            <a:ext cx="1962000" cy="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"/>
          <p:cNvSpPr/>
          <p:nvPr/>
        </p:nvSpPr>
        <p:spPr>
          <a:xfrm>
            <a:off x="1519950" y="1228125"/>
            <a:ext cx="7149900" cy="3672600"/>
          </a:xfrm>
          <a:prstGeom prst="rect">
            <a:avLst/>
          </a:prstGeom>
          <a:solidFill>
            <a:srgbClr val="9B8B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788100" y="652925"/>
            <a:ext cx="7567800" cy="3897300"/>
          </a:xfrm>
          <a:prstGeom prst="rect">
            <a:avLst/>
          </a:prstGeom>
          <a:solidFill>
            <a:srgbClr val="E0D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1027500" y="846125"/>
            <a:ext cx="7089000" cy="3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https://www.infoplease.com/biographies/society-culture/katherine-stinson</a:t>
            </a:r>
            <a:r>
              <a:rPr lang="en" sz="1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sz="15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